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4" r:id="rId3"/>
    <p:sldId id="257" r:id="rId4"/>
    <p:sldId id="268" r:id="rId5"/>
    <p:sldId id="269" r:id="rId6"/>
    <p:sldId id="290" r:id="rId7"/>
    <p:sldId id="278" r:id="rId8"/>
    <p:sldId id="272" r:id="rId9"/>
    <p:sldId id="258" r:id="rId10"/>
    <p:sldId id="273" r:id="rId11"/>
    <p:sldId id="274" r:id="rId12"/>
    <p:sldId id="277" r:id="rId13"/>
    <p:sldId id="280" r:id="rId14"/>
    <p:sldId id="276" r:id="rId15"/>
    <p:sldId id="275" r:id="rId16"/>
    <p:sldId id="281" r:id="rId17"/>
    <p:sldId id="279" r:id="rId18"/>
    <p:sldId id="282" r:id="rId19"/>
    <p:sldId id="285" r:id="rId20"/>
    <p:sldId id="286" r:id="rId21"/>
    <p:sldId id="289" r:id="rId22"/>
    <p:sldId id="288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94660"/>
  </p:normalViewPr>
  <p:slideViewPr>
    <p:cSldViewPr>
      <p:cViewPr varScale="1">
        <p:scale>
          <a:sx n="108" d="100"/>
          <a:sy n="108" d="100"/>
        </p:scale>
        <p:origin x="17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9D892-73F9-4489-9920-2B28502AC55B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75C5-CFE6-4989-9AF3-B11DBF6C04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568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Powerpoint</a:t>
            </a:r>
            <a:r>
              <a:rPr lang="en-GB" dirty="0"/>
              <a:t> from TES modified by</a:t>
            </a:r>
            <a:r>
              <a:rPr lang="en-GB" baseline="0" dirty="0"/>
              <a:t> </a:t>
            </a:r>
            <a:r>
              <a:rPr lang="en-GB" baseline="0" dirty="0" err="1"/>
              <a:t>MHa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45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 done in conjunction</a:t>
            </a:r>
            <a:r>
              <a:rPr lang="en-GB" baseline="0" dirty="0"/>
              <a:t> with fill in photocopied </a:t>
            </a:r>
            <a:r>
              <a:rPr lang="en-GB" baseline="0"/>
              <a:t>sheet </a:t>
            </a:r>
            <a:r>
              <a:rPr lang="en-GB" i="1" baseline="0"/>
              <a:t>Buddhist </a:t>
            </a:r>
            <a:r>
              <a:rPr lang="en-GB" i="1" baseline="0" dirty="0"/>
              <a:t>Crime Samsara Worksheet on Wheel </a:t>
            </a:r>
            <a:r>
              <a:rPr lang="en-GB" i="1" baseline="0"/>
              <a:t>of Life</a:t>
            </a:r>
            <a:r>
              <a:rPr lang="en-GB" i="0" baseline="0"/>
              <a:t>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F75C5-CFE6-4989-9AF3-B11DBF6C04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29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83615-CD23-424C-A470-9A8E6E00CD6B}" type="datetimeFigureOut">
              <a:rPr lang="en-GB" smtClean="0"/>
              <a:pPr/>
              <a:t>25/04/2025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0F4A-7793-45D9-B496-206C3ECDC30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44824"/>
            <a:ext cx="5724128" cy="1470025"/>
          </a:xfrm>
        </p:spPr>
        <p:txBody>
          <a:bodyPr>
            <a:noAutofit/>
          </a:bodyPr>
          <a:lstStyle/>
          <a:p>
            <a:r>
              <a:rPr lang="en-GB" sz="6600" dirty="0"/>
              <a:t>Meditation: Visualisation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A.M.D.G</a:t>
            </a:r>
          </a:p>
        </p:txBody>
      </p:sp>
      <p:pic>
        <p:nvPicPr>
          <p:cNvPr id="4103" name="Picture 7" descr="C:\Users\Tori\AppData\Local\Microsoft\Windows\Temporary Internet Files\Content.IE5\VIGMFR1G\MC90031036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5047376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Law of Karma</a:t>
            </a:r>
          </a:p>
        </p:txBody>
      </p:sp>
      <p:pic>
        <p:nvPicPr>
          <p:cNvPr id="5" name="Picture 2" descr="http://mingwalk.files.wordpress.com/2011/12/wheeloflif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9" t="40407" r="35399" b="40501"/>
          <a:stretch/>
        </p:blipFill>
        <p:spPr bwMode="auto">
          <a:xfrm>
            <a:off x="1547664" y="1268761"/>
            <a:ext cx="58806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Yama – Lord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http://www.thangka-mandala.com/blog/wp-content/uploads/Mara-Wheel-of-Li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67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9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realm of the devas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0.tqn.com/d/buddhism/1/0/J/1/-/-/A3gods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03128"/>
            <a:ext cx="7089882" cy="50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8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realm of </a:t>
            </a:r>
            <a:r>
              <a:rPr lang="en-GB" dirty="0" err="1"/>
              <a:t>asuras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89" t="24082" r="10224" b="49366"/>
          <a:stretch/>
        </p:blipFill>
        <p:spPr bwMode="auto">
          <a:xfrm>
            <a:off x="1979712" y="1173038"/>
            <a:ext cx="5544616" cy="52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1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Animal realm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4" t="47491" r="15941" b="28211"/>
          <a:stretch/>
        </p:blipFill>
        <p:spPr bwMode="auto">
          <a:xfrm>
            <a:off x="2250815" y="1319802"/>
            <a:ext cx="4121385" cy="534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9385"/>
          </a:xfrm>
        </p:spPr>
        <p:txBody>
          <a:bodyPr>
            <a:normAutofit fontScale="90000"/>
          </a:bodyPr>
          <a:lstStyle/>
          <a:p>
            <a:r>
              <a:rPr lang="en-GB" dirty="0"/>
              <a:t>Hell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://0.tqn.com/d/buddhism/1/7/M/1/-/-/A6hell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794023"/>
            <a:ext cx="7002527" cy="536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realm of the </a:t>
            </a:r>
            <a:r>
              <a:rPr lang="en-GB" dirty="0" err="1"/>
              <a:t>pretas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 descr="http://0.tqn.com/d/buddhism/1/0/L/1/-/-/A5hungryghostsreal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1196752"/>
            <a:ext cx="5141346" cy="54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realm of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6" t="32951" r="56859" b="47596"/>
          <a:stretch/>
        </p:blipFill>
        <p:spPr bwMode="auto">
          <a:xfrm>
            <a:off x="2051720" y="1133152"/>
            <a:ext cx="5124408" cy="498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1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Buddha and moksha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http://mingwalk.files.wordpress.com/2011/12/wheeloflif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4" r="4723" b="81773"/>
          <a:stretch/>
        </p:blipFill>
        <p:spPr bwMode="auto">
          <a:xfrm>
            <a:off x="24662" y="1844824"/>
            <a:ext cx="906440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6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Karma – some crimes bring their own punishment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7" y="1629569"/>
            <a:ext cx="5953125" cy="4467225"/>
          </a:xfrm>
        </p:spPr>
      </p:pic>
    </p:spTree>
    <p:extLst>
      <p:ext uri="{BB962C8B-B14F-4D97-AF65-F5344CB8AC3E}">
        <p14:creationId xmlns:p14="http://schemas.microsoft.com/office/powerpoint/2010/main" val="5594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Starter </a:t>
            </a:r>
            <a:r>
              <a:rPr lang="en-GB" sz="2400" u="sng" dirty="0"/>
              <a:t>(in the back of your book)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From memory, write out: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/>
              <a:t>The Noble </a:t>
            </a:r>
            <a:r>
              <a:rPr lang="en-GB"/>
              <a:t>Eightfold Path;</a:t>
            </a:r>
            <a:endParaRPr lang="en-GB" dirty="0"/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/>
              <a:t>The Five Precepts;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GB" dirty="0"/>
              <a:t>The Four Noble Truths.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968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EBC-5362-462A-8592-1F0D9A4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8760" y="-342900"/>
            <a:ext cx="8229600" cy="1143000"/>
          </a:xfrm>
        </p:spPr>
        <p:txBody>
          <a:bodyPr/>
          <a:lstStyle/>
          <a:p>
            <a:r>
              <a:rPr lang="en-GB" dirty="0"/>
              <a:t>Thangka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8B65-78CE-4E6B-8C83-89A5E0E7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0380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Shakyamuni Buddha (same person as Siddhartha Gautama)</a:t>
            </a:r>
          </a:p>
        </p:txBody>
      </p:sp>
      <p:pic>
        <p:nvPicPr>
          <p:cNvPr id="1032" name="Picture 8" descr="Shakyamuni Buddha | Thangka Mandala">
            <a:extLst>
              <a:ext uri="{FF2B5EF4-FFF2-40B4-BE49-F238E27FC236}">
                <a16:creationId xmlns:a16="http://schemas.microsoft.com/office/drawing/2014/main" id="{71EC811E-1F21-429E-A70C-3964424C4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66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1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EBC-5362-462A-8592-1F0D9A4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8760" y="-342900"/>
            <a:ext cx="8229600" cy="1143000"/>
          </a:xfrm>
        </p:spPr>
        <p:txBody>
          <a:bodyPr/>
          <a:lstStyle/>
          <a:p>
            <a:r>
              <a:rPr lang="en-GB" dirty="0"/>
              <a:t>Thangka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8B65-78CE-4E6B-8C83-89A5E0E73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0380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Avalokiteshvara</a:t>
            </a:r>
            <a:r>
              <a:rPr lang="en-GB" dirty="0"/>
              <a:t> is a revered Bodhisattva in Mahayana Buddhism, known for his boundless compassion.</a:t>
            </a:r>
          </a:p>
        </p:txBody>
      </p:sp>
      <p:pic>
        <p:nvPicPr>
          <p:cNvPr id="1030" name="Picture 6" descr="1000 Armed Avalokiteshvara Thangka">
            <a:extLst>
              <a:ext uri="{FF2B5EF4-FFF2-40B4-BE49-F238E27FC236}">
                <a16:creationId xmlns:a16="http://schemas.microsoft.com/office/drawing/2014/main" id="{59400571-1796-4E03-969F-1A964EF1A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02" y="-35512"/>
            <a:ext cx="487017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5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EBC-5362-462A-8592-1F0D9A4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8760" y="-342900"/>
            <a:ext cx="8229600" cy="1143000"/>
          </a:xfrm>
        </p:spPr>
        <p:txBody>
          <a:bodyPr/>
          <a:lstStyle/>
          <a:p>
            <a:r>
              <a:rPr lang="en-GB" dirty="0"/>
              <a:t>Thangka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8B65-78CE-4E6B-8C83-89A5E0E7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Green Tara</a:t>
            </a:r>
          </a:p>
          <a:p>
            <a:pPr marL="0" indent="0">
              <a:buNone/>
            </a:pPr>
            <a:r>
              <a:rPr lang="en-GB" dirty="0"/>
              <a:t>‘Mother of liberation’</a:t>
            </a:r>
          </a:p>
        </p:txBody>
      </p:sp>
      <p:pic>
        <p:nvPicPr>
          <p:cNvPr id="1028" name="Picture 4" descr="Original Hand-Painted Green Tara Thangka">
            <a:extLst>
              <a:ext uri="{FF2B5EF4-FFF2-40B4-BE49-F238E27FC236}">
                <a16:creationId xmlns:a16="http://schemas.microsoft.com/office/drawing/2014/main" id="{541DC81E-A2E6-4426-B42F-589937111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5" r="13966"/>
          <a:stretch/>
        </p:blipFill>
        <p:spPr bwMode="auto">
          <a:xfrm>
            <a:off x="4247456" y="0"/>
            <a:ext cx="4896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45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4EBC-5362-462A-8592-1F0D9A40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350802"/>
            <a:ext cx="8229600" cy="1143000"/>
          </a:xfrm>
        </p:spPr>
        <p:txBody>
          <a:bodyPr/>
          <a:lstStyle/>
          <a:p>
            <a:r>
              <a:rPr lang="en-GB" dirty="0"/>
              <a:t>Mandala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88B65-78CE-4E6B-8C83-89A5E0E73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OM Mandala Tibetan Thangka Art | Tibetan Art for Meditation | Wall Hanging  Decor | Positive Energy on Home - Etsy UK">
            <a:extLst>
              <a:ext uri="{FF2B5EF4-FFF2-40B4-BE49-F238E27FC236}">
                <a16:creationId xmlns:a16="http://schemas.microsoft.com/office/drawing/2014/main" id="{9DA99F6C-A97C-4F39-BDDD-C7BC17426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88" y="476672"/>
            <a:ext cx="6120680" cy="64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://www.cmzc.org/images/dharma_wheel.jpg"/>
          <p:cNvPicPr>
            <a:picLocks noChangeAspect="1" noChangeArrowheads="1"/>
          </p:cNvPicPr>
          <p:nvPr/>
        </p:nvPicPr>
        <p:blipFill>
          <a:blip r:embed="rId2" cstate="print"/>
          <a:srcRect l="3689" r="2868"/>
          <a:stretch>
            <a:fillRect/>
          </a:stretch>
        </p:blipFill>
        <p:spPr bwMode="auto">
          <a:xfrm>
            <a:off x="2699792" y="2635880"/>
            <a:ext cx="3528392" cy="33395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79279" y="1693257"/>
            <a:ext cx="192882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Viewpoint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8184" y="1700808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Thought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6645" y="3789040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Speech</a:t>
            </a:r>
          </a:p>
        </p:txBody>
      </p:sp>
      <p:sp>
        <p:nvSpPr>
          <p:cNvPr id="8" name="Rectangle 7"/>
          <p:cNvSpPr/>
          <p:nvPr/>
        </p:nvSpPr>
        <p:spPr>
          <a:xfrm>
            <a:off x="6228184" y="5085184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1880" y="5941729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Living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6453" y="5000636"/>
            <a:ext cx="2047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Effort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628" y="3717032"/>
            <a:ext cx="243114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Mindfulness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2132856"/>
            <a:ext cx="28575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Right </a:t>
            </a:r>
          </a:p>
          <a:p>
            <a:pPr algn="ctr"/>
            <a:r>
              <a:rPr lang="en-US" sz="3000" b="1" cap="none" spc="0" dirty="0">
                <a:ln w="50800"/>
                <a:effectLst/>
                <a:latin typeface="Comic Sans MS" pitchFamily="66" charset="0"/>
              </a:rPr>
              <a:t>Concentration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 Eightfold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5815351"/>
          </a:xfrm>
        </p:spPr>
        <p:txBody>
          <a:bodyPr>
            <a:noAutofit/>
          </a:bodyPr>
          <a:lstStyle/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Right Viewpoint </a:t>
            </a:r>
            <a:r>
              <a:rPr lang="en-GB" dirty="0">
                <a:latin typeface="Comic Sans MS" pitchFamily="66" charset="0"/>
              </a:rPr>
              <a:t>– The correct way of looking at life.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Right Thought </a:t>
            </a:r>
            <a:r>
              <a:rPr lang="en-GB" dirty="0">
                <a:latin typeface="Comic Sans MS" pitchFamily="66" charset="0"/>
              </a:rPr>
              <a:t>– Thinking only good, unselfish things.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Right Speech </a:t>
            </a:r>
            <a:r>
              <a:rPr lang="en-GB" dirty="0">
                <a:latin typeface="Comic Sans MS" pitchFamily="66" charset="0"/>
              </a:rPr>
              <a:t>-  Saying only nice things.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b="1" dirty="0">
              <a:latin typeface="Comic Sans MS" pitchFamily="66" charset="0"/>
            </a:endParaRP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r>
              <a:rPr lang="en-GB" b="1" dirty="0">
                <a:latin typeface="Comic Sans MS" pitchFamily="66" charset="0"/>
              </a:rPr>
              <a:t>Right Action </a:t>
            </a:r>
            <a:r>
              <a:rPr lang="en-GB" dirty="0">
                <a:latin typeface="Comic Sans MS" pitchFamily="66" charset="0"/>
              </a:rPr>
              <a:t>– Not doing bad things, like killing, stealing or lying. </a:t>
            </a:r>
          </a:p>
          <a:p>
            <a:pPr marL="648000" indent="-742950">
              <a:buClr>
                <a:schemeClr val="tx1"/>
              </a:buClr>
              <a:buFont typeface="+mj-lt"/>
              <a:buAutoNum type="arabicPeriod"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1480" y="285728"/>
            <a:ext cx="8972520" cy="5815351"/>
          </a:xfrm>
        </p:spPr>
        <p:txBody>
          <a:bodyPr>
            <a:noAutofit/>
          </a:bodyPr>
          <a:lstStyle/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>
                <a:latin typeface="Comic Sans MS" pitchFamily="66" charset="0"/>
              </a:rPr>
              <a:t>Right Living</a:t>
            </a:r>
            <a:r>
              <a:rPr lang="en-GB" dirty="0">
                <a:latin typeface="Comic Sans MS" pitchFamily="66" charset="0"/>
              </a:rPr>
              <a:t> – Having a good job that does not harm others.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>
                <a:latin typeface="Comic Sans MS" pitchFamily="66" charset="0"/>
              </a:rPr>
              <a:t>Right Effort</a:t>
            </a:r>
            <a:r>
              <a:rPr lang="en-GB" dirty="0">
                <a:latin typeface="Comic Sans MS" pitchFamily="66" charset="0"/>
              </a:rPr>
              <a:t> – Training yourself to avoid bad things.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>
                <a:latin typeface="Comic Sans MS" pitchFamily="66" charset="0"/>
              </a:rPr>
              <a:t>Right Mindfulness</a:t>
            </a:r>
            <a:r>
              <a:rPr lang="en-GB" dirty="0">
                <a:latin typeface="Comic Sans MS" pitchFamily="66" charset="0"/>
              </a:rPr>
              <a:t> – controlling your mind to see everything the right way.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b="1" dirty="0">
              <a:latin typeface="Comic Sans MS" pitchFamily="66" charset="0"/>
            </a:endParaRP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r>
              <a:rPr lang="en-GB" b="1" dirty="0">
                <a:latin typeface="Comic Sans MS" pitchFamily="66" charset="0"/>
              </a:rPr>
              <a:t>Right Concentration</a:t>
            </a:r>
            <a:r>
              <a:rPr lang="en-GB" dirty="0">
                <a:latin typeface="Comic Sans MS" pitchFamily="66" charset="0"/>
              </a:rPr>
              <a:t> – training your mind to not wander using meditation. </a:t>
            </a:r>
          </a:p>
          <a:p>
            <a:pPr marL="432000" indent="-742950">
              <a:buClr>
                <a:schemeClr val="tx1"/>
              </a:buClr>
              <a:buFont typeface="+mj-lt"/>
              <a:buAutoNum type="arabicPeriod" startAt="5"/>
            </a:pP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F407-9F41-4427-B4DC-4FA52D6D2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9014A-5E42-41F4-86B1-434F33225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The Buddhist Eightfold Path for Modern Times - Owlcation">
            <a:extLst>
              <a:ext uri="{FF2B5EF4-FFF2-40B4-BE49-F238E27FC236}">
                <a16:creationId xmlns:a16="http://schemas.microsoft.com/office/drawing/2014/main" id="{470D673C-9891-4CFB-A46E-FD39528ED8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658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57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Samsara and the Wheel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mingwalk.files.wordpress.com/2011/12/wheelofli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4968552" cy="651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6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Three poisons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buddhaweekly.com/wp-content/uploads/2013/05/Buddha-Weekly-0buddhist-rebirth-wheel-of-samsara-56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5334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70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068960"/>
            <a:ext cx="9144000" cy="3789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8"/>
            <a:ext cx="7344816" cy="4525963"/>
          </a:xfrm>
        </p:spPr>
        <p:txBody>
          <a:bodyPr/>
          <a:lstStyle/>
          <a:p>
            <a:r>
              <a:rPr lang="en-GB" dirty="0"/>
              <a:t>Buddhism is not primarily concerned with sin – instead they focus why people suffer. </a:t>
            </a:r>
          </a:p>
          <a:p>
            <a:endParaRPr lang="en-GB" dirty="0"/>
          </a:p>
          <a:p>
            <a:r>
              <a:rPr lang="en-GB" dirty="0"/>
              <a:t>The roots of all evil are:</a:t>
            </a:r>
          </a:p>
        </p:txBody>
      </p:sp>
      <p:pic>
        <p:nvPicPr>
          <p:cNvPr id="1026" name="Picture 2" descr="C:\Users\Tori\AppData\Local\Microsoft\Windows\Temporary Internet Files\Content.IE5\G22OGR81\MC900438978[1].jpg"/>
          <p:cNvPicPr>
            <a:picLocks noChangeAspect="1" noChangeArrowheads="1"/>
          </p:cNvPicPr>
          <p:nvPr/>
        </p:nvPicPr>
        <p:blipFill>
          <a:blip r:embed="rId2" cstate="print"/>
          <a:srcRect t="54744"/>
          <a:stretch>
            <a:fillRect/>
          </a:stretch>
        </p:blipFill>
        <p:spPr bwMode="auto">
          <a:xfrm>
            <a:off x="-1368152" y="4551164"/>
            <a:ext cx="10476656" cy="2550244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6725100" y="3140968"/>
            <a:ext cx="2023364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HATRED</a:t>
            </a:r>
          </a:p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(dosa)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58050" y="3116897"/>
            <a:ext cx="2926118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IGNORANCE</a:t>
            </a:r>
          </a:p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(avijja)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3528" y="3068960"/>
            <a:ext cx="1960382" cy="14642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GREED</a:t>
            </a:r>
          </a:p>
          <a:p>
            <a:pPr algn="ctr"/>
            <a:r>
              <a:rPr lang="en-US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(lobha)</a:t>
            </a:r>
          </a:p>
        </p:txBody>
      </p:sp>
      <p:pic>
        <p:nvPicPr>
          <p:cNvPr id="1028" name="Picture 4" descr="C:\Users\Tori\AppData\Local\Microsoft\Windows\Temporary Internet Files\Content.IE5\VIGMFR1G\MC90044187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297</Words>
  <Application>Microsoft Office PowerPoint</Application>
  <PresentationFormat>On-screen Show (4:3)</PresentationFormat>
  <Paragraphs>71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Meditation: Visualisation </vt:lpstr>
      <vt:lpstr>Starter (in the back of your book)</vt:lpstr>
      <vt:lpstr>The Eightfold Path</vt:lpstr>
      <vt:lpstr>PowerPoint Presentation</vt:lpstr>
      <vt:lpstr>PowerPoint Presentation</vt:lpstr>
      <vt:lpstr>PowerPoint Presentation</vt:lpstr>
      <vt:lpstr>Samsara and the Wheel of Life</vt:lpstr>
      <vt:lpstr>Three poisons</vt:lpstr>
      <vt:lpstr>PowerPoint Presentation</vt:lpstr>
      <vt:lpstr>The Law of Karma</vt:lpstr>
      <vt:lpstr>Yama – Lord of Death</vt:lpstr>
      <vt:lpstr>The realm of the devas</vt:lpstr>
      <vt:lpstr>The realm of asuras</vt:lpstr>
      <vt:lpstr>Animal realm</vt:lpstr>
      <vt:lpstr>Hell</vt:lpstr>
      <vt:lpstr>The realm of the pretas</vt:lpstr>
      <vt:lpstr>The realm of humans</vt:lpstr>
      <vt:lpstr>Buddha and moksha</vt:lpstr>
      <vt:lpstr>Karma – some crimes bring their own punishment</vt:lpstr>
      <vt:lpstr>Thangka</vt:lpstr>
      <vt:lpstr>Thangka</vt:lpstr>
      <vt:lpstr>Thangka</vt:lpstr>
      <vt:lpstr>Mandala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Tori</dc:creator>
  <cp:lastModifiedBy>M Haughton</cp:lastModifiedBy>
  <cp:revision>37</cp:revision>
  <dcterms:created xsi:type="dcterms:W3CDTF">2010-11-17T21:17:46Z</dcterms:created>
  <dcterms:modified xsi:type="dcterms:W3CDTF">2025-04-25T13:09:21Z</dcterms:modified>
</cp:coreProperties>
</file>