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0" r:id="rId2"/>
    <p:sldId id="381" r:id="rId3"/>
    <p:sldId id="402" r:id="rId4"/>
    <p:sldId id="378" r:id="rId5"/>
    <p:sldId id="386" r:id="rId6"/>
    <p:sldId id="390" r:id="rId7"/>
    <p:sldId id="388" r:id="rId8"/>
    <p:sldId id="387" r:id="rId9"/>
    <p:sldId id="389" r:id="rId10"/>
    <p:sldId id="404" r:id="rId11"/>
    <p:sldId id="383" r:id="rId12"/>
    <p:sldId id="384" r:id="rId13"/>
    <p:sldId id="385" r:id="rId14"/>
    <p:sldId id="345" r:id="rId15"/>
    <p:sldId id="370" r:id="rId16"/>
    <p:sldId id="392" r:id="rId17"/>
    <p:sldId id="371" r:id="rId18"/>
    <p:sldId id="391" r:id="rId19"/>
    <p:sldId id="373" r:id="rId20"/>
    <p:sldId id="393" r:id="rId21"/>
    <p:sldId id="394" r:id="rId22"/>
    <p:sldId id="395" r:id="rId23"/>
    <p:sldId id="364" r:id="rId24"/>
    <p:sldId id="396" r:id="rId25"/>
    <p:sldId id="365" r:id="rId26"/>
    <p:sldId id="363" r:id="rId27"/>
    <p:sldId id="398" r:id="rId28"/>
    <p:sldId id="397" r:id="rId29"/>
    <p:sldId id="361" r:id="rId30"/>
    <p:sldId id="399" r:id="rId31"/>
    <p:sldId id="400" r:id="rId32"/>
    <p:sldId id="401" r:id="rId33"/>
    <p:sldId id="405" r:id="rId34"/>
    <p:sldId id="406" r:id="rId35"/>
    <p:sldId id="407" r:id="rId36"/>
    <p:sldId id="408" r:id="rId37"/>
    <p:sldId id="409" r:id="rId38"/>
    <p:sldId id="410" r:id="rId39"/>
    <p:sldId id="411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9900"/>
    <a:srgbClr val="FFFF00"/>
    <a:srgbClr val="0080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58" autoAdjust="0"/>
  </p:normalViewPr>
  <p:slideViewPr>
    <p:cSldViewPr snapToGrid="0">
      <p:cViewPr varScale="1">
        <p:scale>
          <a:sx n="68" d="100"/>
          <a:sy n="68" d="100"/>
        </p:scale>
        <p:origin x="5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EE8E57D-559F-496B-BB45-2813B23479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E8EF273-2123-411A-B1EB-C520065A90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A26343BB-601F-4D12-B6F6-B54B8D494F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FA6B9B07-10CA-48BF-8FC7-D8F869E4FF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11DF58A-4EF6-4F56-98D1-9D16C1060B3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85F2275-162A-46DD-8160-423B13DA01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DAED8E-392B-43E0-804D-4EC472A25D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3468112-FB87-42A1-9FC5-13CB38CB7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AA50B57-2364-4648-92AA-A25F117D84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46CBCCB-CF61-4DEC-9A20-A7C100CAD7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48DFF58-E4B2-4BAD-8D67-43C073F5F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B1F5A5-96E1-489C-8C75-004C4EB7BE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F70343-119B-4572-980F-1D0CEE55C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7B3388E-FC52-4A5E-A5F6-72DA98A3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Students identify key words to underline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D59FD0-0DBD-4264-8271-71284EFD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fld id="{4E6CD58F-D64C-4942-BED0-AEC059F436F3}" type="slidenum">
              <a:rPr lang="en-GB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0423941-421B-4866-BC4E-D80DBB631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99D8931F-2E28-4EC9-BBC9-8A4D94F4A4BA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6125BCF-55A5-45CD-9AE4-FB41CC090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7A8537-52A6-4E46-AB0A-543319C5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D4FC5A1-6265-4122-8F21-4CE4AA722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78040FB-932B-43B9-B80B-8B0A648B2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F70343-119B-4572-980F-1D0CEE55C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7B3388E-FC52-4A5E-A5F6-72DA98A3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Students identify key words to underline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D59FD0-0DBD-4264-8271-71284EFD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fld id="{4E6CD58F-D64C-4942-BED0-AEC059F436F3}" type="slidenum">
              <a:rPr lang="en-GB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483FCD8-1196-4F97-B16E-45CA79F91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45FFB89-850C-4568-A451-32E4105A6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57EBCE1-427F-4306-B553-B47F2EF8D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FF4208E0-2AB8-463E-844E-EACEEE2EFDEF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03E914A-CF30-4543-8E7F-CCBC4DCB9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9139A3F-11D7-4529-ABA8-5C490AD5F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5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3D61DAC-389C-4C4A-B44A-10F28D251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D7AC4006-FD12-4D31-9B41-A5E6CFCDDCB6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808E5EE-BC15-40C5-879B-CE40B76F0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399608F-0368-4BAB-B33D-0690902A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40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116AA6B-73C4-491E-835B-3A7DA75AF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B340EF1F-48DF-4A98-B6C7-4989600E4A11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7ADC26C-CF02-4A4F-BBA9-88F208C29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6FAA7F4-2400-4CF4-A7CB-A0B44356C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4C73C7F-882C-4C72-8785-3A8B14088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EDBA2BDB-877E-454A-81C2-88916F2409A5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D18EE9D-3701-48B2-80CA-F722E0862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C971BE3-F914-4326-88F9-1727FA692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B059C7E-F573-43E2-BFE9-40BDB9D80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7A05A0B5-F6B3-46CA-9D68-7340488EE190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45D7D64-E5F9-45D4-A34F-671D1E342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82A06BD-CE9E-411D-AFF7-182591569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9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B059C7E-F573-43E2-BFE9-40BDB9D80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fld id="{7A05A0B5-F6B3-46CA-9D68-7340488EE190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45D7D64-E5F9-45D4-A34F-671D1E342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82A06BD-CE9E-411D-AFF7-182591569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3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3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6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5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88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9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9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63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5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th_theme_business_classic_shades_of_blue_bg">
            <a:extLst>
              <a:ext uri="{FF2B5EF4-FFF2-40B4-BE49-F238E27FC236}">
                <a16:creationId xmlns:a16="http://schemas.microsoft.com/office/drawing/2014/main" id="{E514CE27-45C9-4626-B7DF-122B9AFF4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5693B0D-438D-466D-BF93-D50633ADD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84476132-25A7-4C39-AE2F-45AAAB99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6615113"/>
            <a:ext cx="4468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© Business Studies Online: Slide </a:t>
            </a:r>
            <a:fld id="{5C2812C0-FF36-47A9-8A80-D11F8D267399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1029" name="Picture 11" descr="penny_guy_walking_md_transparent_30133">
            <a:extLst>
              <a:ext uri="{FF2B5EF4-FFF2-40B4-BE49-F238E27FC236}">
                <a16:creationId xmlns:a16="http://schemas.microsoft.com/office/drawing/2014/main" id="{3492A986-91A2-48A0-A75D-C7F2A4DCECC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95A6400-EBAA-4B5B-8109-5906CA27B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19.xml"/><Relationship Id="rId5" Type="http://schemas.openxmlformats.org/officeDocument/2006/relationships/slide" Target="slide2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2.gif"/><Relationship Id="rId9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2.gif"/><Relationship Id="rId9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2.gif"/><Relationship Id="rId9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CA00162F-5C90-4928-97E1-03926263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8896" r="-2" b="-15839"/>
          <a:stretch>
            <a:fillRect/>
          </a:stretch>
        </p:blipFill>
        <p:spPr bwMode="auto">
          <a:xfrm>
            <a:off x="0" y="-125413"/>
            <a:ext cx="9144000" cy="9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6">
            <a:extLst>
              <a:ext uri="{FF2B5EF4-FFF2-40B4-BE49-F238E27FC236}">
                <a16:creationId xmlns:a16="http://schemas.microsoft.com/office/drawing/2014/main" id="{05E6E2FF-1B14-4B1C-B5FA-BD12B8AD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1687513"/>
            <a:ext cx="1584325" cy="5857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Today we will: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F1EB9-CDC5-4781-8511-8D6938F45FD1}"/>
              </a:ext>
            </a:extLst>
          </p:cNvPr>
          <p:cNvSpPr/>
          <p:nvPr/>
        </p:nvSpPr>
        <p:spPr>
          <a:xfrm>
            <a:off x="1801813" y="241300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3.5.1 Interpretation of financial statements </a:t>
            </a:r>
          </a:p>
        </p:txBody>
      </p:sp>
      <p:pic>
        <p:nvPicPr>
          <p:cNvPr id="2053" name="Picture 2" descr="http://www.blue-inc-solutions.co.uk/software/images/jigsaw.jpg">
            <a:extLst>
              <a:ext uri="{FF2B5EF4-FFF2-40B4-BE49-F238E27FC236}">
                <a16:creationId xmlns:a16="http://schemas.microsoft.com/office/drawing/2014/main" id="{C32A63D7-F759-484D-A1D1-7C6A49E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30250"/>
            <a:ext cx="785813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http://jwikert.typepad.com/photos/uncategorized/2007/11/27/cogs_2.jpg">
            <a:extLst>
              <a:ext uri="{FF2B5EF4-FFF2-40B4-BE49-F238E27FC236}">
                <a16:creationId xmlns:a16="http://schemas.microsoft.com/office/drawing/2014/main" id="{1424146D-A805-4298-91CD-EE887F1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406650"/>
            <a:ext cx="857250" cy="893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6">
            <a:extLst>
              <a:ext uri="{FF2B5EF4-FFF2-40B4-BE49-F238E27FC236}">
                <a16:creationId xmlns:a16="http://schemas.microsoft.com/office/drawing/2014/main" id="{AFA0D029-F598-4D9D-BBC9-38D59606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241300"/>
            <a:ext cx="1571625" cy="338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2AD3-186A-4276-B366-AEC8FBA6B47D}"/>
              </a:ext>
            </a:extLst>
          </p:cNvPr>
          <p:cNvSpPr/>
          <p:nvPr/>
        </p:nvSpPr>
        <p:spPr>
          <a:xfrm>
            <a:off x="1801813" y="1722438"/>
            <a:ext cx="7140575" cy="370998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Statement of comprehensive income (profit and loss account):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 key information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 stakeholder interest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Statement of financial position (balance sheet)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 key information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 stakeholder interest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CA00162F-5C90-4928-97E1-03926263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8896" r="-2" b="-15839"/>
          <a:stretch>
            <a:fillRect/>
          </a:stretch>
        </p:blipFill>
        <p:spPr bwMode="auto">
          <a:xfrm>
            <a:off x="0" y="-125413"/>
            <a:ext cx="9144000" cy="9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6">
            <a:extLst>
              <a:ext uri="{FF2B5EF4-FFF2-40B4-BE49-F238E27FC236}">
                <a16:creationId xmlns:a16="http://schemas.microsoft.com/office/drawing/2014/main" id="{05E6E2FF-1B14-4B1C-B5FA-BD12B8AD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1687513"/>
            <a:ext cx="1584325" cy="5857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Today we will: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F1EB9-CDC5-4781-8511-8D6938F45FD1}"/>
              </a:ext>
            </a:extLst>
          </p:cNvPr>
          <p:cNvSpPr/>
          <p:nvPr/>
        </p:nvSpPr>
        <p:spPr>
          <a:xfrm>
            <a:off x="1801813" y="241300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3.5.2 Ratio analysis </a:t>
            </a:r>
            <a:r>
              <a:rPr lang="en-GB" sz="4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53" name="Picture 2" descr="http://www.blue-inc-solutions.co.uk/software/images/jigsaw.jpg">
            <a:extLst>
              <a:ext uri="{FF2B5EF4-FFF2-40B4-BE49-F238E27FC236}">
                <a16:creationId xmlns:a16="http://schemas.microsoft.com/office/drawing/2014/main" id="{C32A63D7-F759-484D-A1D1-7C6A49E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30250"/>
            <a:ext cx="785813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http://jwikert.typepad.com/photos/uncategorized/2007/11/27/cogs_2.jpg">
            <a:extLst>
              <a:ext uri="{FF2B5EF4-FFF2-40B4-BE49-F238E27FC236}">
                <a16:creationId xmlns:a16="http://schemas.microsoft.com/office/drawing/2014/main" id="{1424146D-A805-4298-91CD-EE887F1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406650"/>
            <a:ext cx="857250" cy="893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6">
            <a:extLst>
              <a:ext uri="{FF2B5EF4-FFF2-40B4-BE49-F238E27FC236}">
                <a16:creationId xmlns:a16="http://schemas.microsoft.com/office/drawing/2014/main" id="{AFA0D029-F598-4D9D-BBC9-38D59606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241300"/>
            <a:ext cx="1571625" cy="338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2AD3-186A-4276-B366-AEC8FBA6B47D}"/>
              </a:ext>
            </a:extLst>
          </p:cNvPr>
          <p:cNvSpPr/>
          <p:nvPr/>
        </p:nvSpPr>
        <p:spPr>
          <a:xfrm>
            <a:off x="1801813" y="1722438"/>
            <a:ext cx="7140575" cy="370998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Calculate: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Gearing ratio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Return on capital employed (ROCE) 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Interpret ratios to make business decisions 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BC8E5E-507B-4BB7-9D03-3ABBA6491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813" y="4918838"/>
            <a:ext cx="5414659" cy="18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2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15AC-E057-410B-86CB-769DE2AD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548A-C4ED-4548-B762-C00EFFB3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8DFFE-9A89-4AF3-9F7A-51D8E75C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133"/>
            <a:ext cx="91440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2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1A59-84C0-4451-A453-73B89E27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33C0-DE7A-4C72-991E-F1FF2016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05CF0-3C70-49D2-8C5D-DBDB90E0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102"/>
            <a:ext cx="9144000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13E4-6DEA-4873-82F2-12DEC638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270-CCA7-421E-9B91-9FBB7F91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9558A-8747-4AB7-A3F7-2990BFF1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174"/>
            <a:ext cx="9144000" cy="27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8">
            <a:extLst>
              <a:ext uri="{FF2B5EF4-FFF2-40B4-BE49-F238E27FC236}">
                <a16:creationId xmlns:a16="http://schemas.microsoft.com/office/drawing/2014/main" id="{F161687F-89D2-4EE7-9292-6CE17764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19200"/>
            <a:ext cx="84216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panose="020B0604020202020204" pitchFamily="34" charset="0"/>
              </a:rPr>
              <a:t>There are 3 broad categories of ratios used:</a:t>
            </a:r>
          </a:p>
        </p:txBody>
      </p:sp>
      <p:sp>
        <p:nvSpPr>
          <p:cNvPr id="123916" name="Text Box 12">
            <a:hlinkClick r:id="rId5" action="ppaction://hlinksldjump"/>
            <a:extLst>
              <a:ext uri="{FF2B5EF4-FFF2-40B4-BE49-F238E27FC236}">
                <a16:creationId xmlns:a16="http://schemas.microsoft.com/office/drawing/2014/main" id="{12EC8161-4D04-475E-9D2B-E53C97E5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773238"/>
            <a:ext cx="4140200" cy="1295400"/>
          </a:xfrm>
          <a:prstGeom prst="round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r>
              <a:rPr lang="en-GB" sz="1800" b="1" dirty="0">
                <a:solidFill>
                  <a:schemeClr val="accent2"/>
                </a:solidFill>
                <a:latin typeface="Arial" charset="0"/>
              </a:rPr>
              <a:t>PROFITABILITY RATIOS</a:t>
            </a:r>
          </a:p>
          <a:p>
            <a:pPr algn="ctr">
              <a:defRPr/>
            </a:pPr>
            <a:r>
              <a:rPr lang="en-US" sz="1800" dirty="0">
                <a:latin typeface="Arial" charset="0"/>
              </a:rPr>
              <a:t>These compare the profits of the business with sales, assets and the capital employed in the business</a:t>
            </a:r>
            <a:endParaRPr lang="en-GB" sz="1800" dirty="0">
              <a:latin typeface="Arial" charset="0"/>
            </a:endParaRPr>
          </a:p>
        </p:txBody>
      </p:sp>
      <p:sp>
        <p:nvSpPr>
          <p:cNvPr id="123918" name="Text Box 14">
            <a:hlinkClick r:id="rId6" action="ppaction://hlinksldjump"/>
            <a:extLst>
              <a:ext uri="{FF2B5EF4-FFF2-40B4-BE49-F238E27FC236}">
                <a16:creationId xmlns:a16="http://schemas.microsoft.com/office/drawing/2014/main" id="{50B6E57A-40C9-48B4-BFC7-2BCBC95C6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241925"/>
            <a:ext cx="4860925" cy="1295400"/>
          </a:xfrm>
          <a:prstGeom prst="round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r>
              <a:rPr lang="en-GB" sz="1800" b="1" dirty="0">
                <a:solidFill>
                  <a:schemeClr val="accent2"/>
                </a:solidFill>
                <a:latin typeface="Arial" charset="0"/>
              </a:rPr>
              <a:t>GEARING RATIOS</a:t>
            </a:r>
          </a:p>
          <a:p>
            <a:pPr algn="ctr">
              <a:defRPr/>
            </a:pPr>
            <a:r>
              <a:rPr lang="en-US" sz="1800" dirty="0">
                <a:latin typeface="Arial" charset="0"/>
              </a:rPr>
              <a:t>These measure the degree to which a business is relying on long-term loans.  They reflect of a business’s financial strategy</a:t>
            </a:r>
            <a:endParaRPr lang="en-GB" sz="1800" dirty="0">
              <a:latin typeface="Arial" charset="0"/>
            </a:endParaRPr>
          </a:p>
        </p:txBody>
      </p:sp>
      <p:sp>
        <p:nvSpPr>
          <p:cNvPr id="123919" name="Text Box 15">
            <a:hlinkClick r:id="rId7" action="ppaction://hlinksldjump"/>
            <a:extLst>
              <a:ext uri="{FF2B5EF4-FFF2-40B4-BE49-F238E27FC236}">
                <a16:creationId xmlns:a16="http://schemas.microsoft.com/office/drawing/2014/main" id="{5F907A32-D16E-4C07-BAA0-B1A88C88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52813"/>
            <a:ext cx="2879725" cy="1547812"/>
          </a:xfrm>
          <a:prstGeom prst="round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r>
              <a:rPr lang="en-GB" sz="1800" b="1" dirty="0">
                <a:solidFill>
                  <a:schemeClr val="accent2"/>
                </a:solidFill>
                <a:latin typeface="Arial" charset="0"/>
              </a:rPr>
              <a:t>LIQUIDITY RATIOS</a:t>
            </a:r>
          </a:p>
          <a:p>
            <a:pPr algn="ctr">
              <a:defRPr/>
            </a:pPr>
            <a:r>
              <a:rPr lang="en-US" sz="1800" dirty="0">
                <a:latin typeface="Arial" charset="0"/>
              </a:rPr>
              <a:t>These measure how easily a business could meet its short-term debts or liabilities</a:t>
            </a:r>
            <a:endParaRPr lang="en-GB" sz="18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" name="Picture 17" descr="stick_figure_calculator_pc_400_clr.png">
            <a:extLst>
              <a:ext uri="{FF2B5EF4-FFF2-40B4-BE49-F238E27FC236}">
                <a16:creationId xmlns:a16="http://schemas.microsoft.com/office/drawing/2014/main" id="{D3C1F46A-66E9-47F7-9E86-9670FB12D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019425"/>
            <a:ext cx="288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1FC35A0-7828-41D9-84FD-4F0F97BB831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kern="1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Ratio Analysis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build="p" bldLvl="4" autoUpdateAnimBg="0"/>
      <p:bldP spid="123916" grpId="0" animBg="1"/>
      <p:bldP spid="123918" grpId="0" animBg="1"/>
      <p:bldP spid="1239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CA5531F-C0BE-4218-9E04-9095A958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1CAAC73D-F9C2-48F5-992F-25A0415A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Current Ratio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3DEDBC10-6673-410B-93F8-65203339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1702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measures the ability of a business to pay it’s debts over the next year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The answer is given as a ratio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figure between 1.5 and 2 would be seen as normal – but it does vary across industries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F3F4033-E431-4183-A738-89ABFB7CB1AD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14373" name="Picture 11" descr="paper_grey_md_wht_me">
              <a:extLst>
                <a:ext uri="{FF2B5EF4-FFF2-40B4-BE49-F238E27FC236}">
                  <a16:creationId xmlns:a16="http://schemas.microsoft.com/office/drawing/2014/main" id="{D9E6339A-27EF-4FCB-B86E-7B53DFFFCA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2" descr="paper_grey_md_wht_me">
              <a:extLst>
                <a:ext uri="{FF2B5EF4-FFF2-40B4-BE49-F238E27FC236}">
                  <a16:creationId xmlns:a16="http://schemas.microsoft.com/office/drawing/2014/main" id="{0743F6C9-3C81-466D-8222-BF6DBFB4AC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3" descr="paper_grey_md_wht_me">
              <a:extLst>
                <a:ext uri="{FF2B5EF4-FFF2-40B4-BE49-F238E27FC236}">
                  <a16:creationId xmlns:a16="http://schemas.microsoft.com/office/drawing/2014/main" id="{A838BED0-CEF4-4386-8F00-5DDD0DD3B1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4" descr="paper_grey_md_wht_me">
              <a:extLst>
                <a:ext uri="{FF2B5EF4-FFF2-40B4-BE49-F238E27FC236}">
                  <a16:creationId xmlns:a16="http://schemas.microsoft.com/office/drawing/2014/main" id="{A6FF13C4-E01B-41D5-813F-82C5B35295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205A6059-5B9C-4111-BAAD-C74710F14E22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14363" name="Group 16">
              <a:extLst>
                <a:ext uri="{FF2B5EF4-FFF2-40B4-BE49-F238E27FC236}">
                  <a16:creationId xmlns:a16="http://schemas.microsoft.com/office/drawing/2014/main" id="{6E849F83-378E-4140-9B2B-5E4AB7673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14369" name="Picture 17" descr="paper_grey_md_wht_me">
                <a:extLst>
                  <a:ext uri="{FF2B5EF4-FFF2-40B4-BE49-F238E27FC236}">
                    <a16:creationId xmlns:a16="http://schemas.microsoft.com/office/drawing/2014/main" id="{FDCFF3A1-6337-449D-A572-A8FC93CFAF0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18" descr="paper_grey_md_wht_me">
                <a:extLst>
                  <a:ext uri="{FF2B5EF4-FFF2-40B4-BE49-F238E27FC236}">
                    <a16:creationId xmlns:a16="http://schemas.microsoft.com/office/drawing/2014/main" id="{2359ACB6-0577-4E15-9CBE-30FCBFED07E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1" name="Picture 19" descr="paper_grey_md_wht_me">
                <a:extLst>
                  <a:ext uri="{FF2B5EF4-FFF2-40B4-BE49-F238E27FC236}">
                    <a16:creationId xmlns:a16="http://schemas.microsoft.com/office/drawing/2014/main" id="{3ECC849D-646C-48A1-9E12-B1AD38E1743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20" descr="paper_grey_md_wht_me">
                <a:extLst>
                  <a:ext uri="{FF2B5EF4-FFF2-40B4-BE49-F238E27FC236}">
                    <a16:creationId xmlns:a16="http://schemas.microsoft.com/office/drawing/2014/main" id="{76E0293D-BF36-4706-810D-1341501BC62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64" name="Group 21">
              <a:extLst>
                <a:ext uri="{FF2B5EF4-FFF2-40B4-BE49-F238E27FC236}">
                  <a16:creationId xmlns:a16="http://schemas.microsoft.com/office/drawing/2014/main" id="{A1B848A7-F9C2-4D55-89BA-D01D661CB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14365" name="Picture 22" descr="paper_grey_md_wht_me">
                <a:extLst>
                  <a:ext uri="{FF2B5EF4-FFF2-40B4-BE49-F238E27FC236}">
                    <a16:creationId xmlns:a16="http://schemas.microsoft.com/office/drawing/2014/main" id="{5D329132-325D-49E6-AA9A-82B19547503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23" descr="paper_grey_md_wht_me">
                <a:extLst>
                  <a:ext uri="{FF2B5EF4-FFF2-40B4-BE49-F238E27FC236}">
                    <a16:creationId xmlns:a16="http://schemas.microsoft.com/office/drawing/2014/main" id="{80026565-E127-4B65-AE91-F3A51681827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24" descr="paper_grey_md_wht_me">
                <a:extLst>
                  <a:ext uri="{FF2B5EF4-FFF2-40B4-BE49-F238E27FC236}">
                    <a16:creationId xmlns:a16="http://schemas.microsoft.com/office/drawing/2014/main" id="{43E1FD49-EECF-41CE-9366-1ED8BC7B14C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25" descr="paper_grey_md_wht_me">
                <a:extLst>
                  <a:ext uri="{FF2B5EF4-FFF2-40B4-BE49-F238E27FC236}">
                    <a16:creationId xmlns:a16="http://schemas.microsoft.com/office/drawing/2014/main" id="{35F632AB-6938-40FC-AA74-B747C836C24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4CF98992-81B0-47FC-BD4D-41A47EE0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090863"/>
            <a:ext cx="530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Current Ratio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8FE8ABA7-F071-4FCB-B9D2-467930E8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= </a:t>
            </a:r>
            <a:r>
              <a:rPr lang="en-GB" altLang="en-US" sz="1800">
                <a:solidFill>
                  <a:srgbClr val="FF0000"/>
                </a:solidFill>
                <a:latin typeface="Hand of Sean" pitchFamily="2" charset="0"/>
              </a:rPr>
              <a:t>2:1</a:t>
            </a:r>
            <a:endParaRPr lang="en-US" altLang="en-US" sz="16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EAF835B0-88C8-4218-BB66-56C7BEF5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4027488"/>
            <a:ext cx="48180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current ratio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31ECE71F-87B5-4610-AF67-E58C5653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the 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4CA7783D-71CC-4FC4-99B7-5F076C49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82600EA5-837C-4371-937C-0CA7B5D8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DEC98E4A-3F52-4108-B090-6BCC4649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A firm has current liabilities of £4,500, whilst current assets are worth £9,000.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4837B43E-5456-4564-86DE-24F8C159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45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business owes, it has £2 worth of assets that can be used to pay. 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F6F6FFF1-6A07-425A-BFCB-2BCC2949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4641850"/>
            <a:ext cx="270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£9,000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6F25124C-463A-443D-BFF8-955A3FE43265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32D755A-2750-410D-8D11-346BEAF3DB3B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14357" name="Group 52">
              <a:extLst>
                <a:ext uri="{FF2B5EF4-FFF2-40B4-BE49-F238E27FC236}">
                  <a16:creationId xmlns:a16="http://schemas.microsoft.com/office/drawing/2014/main" id="{7814847D-58E9-4FFC-A494-042D0DC89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025" y="1705245"/>
              <a:ext cx="7104185" cy="847150"/>
              <a:chOff x="-2818575" y="4715729"/>
              <a:chExt cx="7104185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F237BB0C-B41F-47D7-854A-0DB05302C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819081" y="4924457"/>
                <a:ext cx="3419183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Current Ratio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598001E7-0F68-4611-993B-5336DCFE8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82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9BB09296-6A25-44FD-8044-7D83D573E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782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Current Assets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4089459E-665D-44A0-B2B7-B86D872C2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869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Current Liabilities</a:t>
                </a:r>
              </a:p>
            </p:txBody>
          </p:sp>
          <p:cxnSp>
            <p:nvCxnSpPr>
              <p:cNvPr id="14362" name="Straight Connector 8">
                <a:extLst>
                  <a:ext uri="{FF2B5EF4-FFF2-40B4-BE49-F238E27FC236}">
                    <a16:creationId xmlns:a16="http://schemas.microsoft.com/office/drawing/2014/main" id="{CE739A11-0829-4996-B411-0715D12770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33277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DFDE0817-65B0-4316-B3A9-3DA02BC9D0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7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044E4120-8328-4B43-952B-02F1D802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4954588"/>
            <a:ext cx="2700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£4,500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E2F6DD8-9837-4D85-8CD3-A657205B9E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1413" y="4914900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7098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8695-AB20-4160-815C-76A2F2CD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4BC62-FDEB-4FD6-AD26-402EC9E1466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E28AB-D5C0-4916-9503-A29369EC27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01526-36C8-49FA-A8DA-00B01190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263"/>
            <a:ext cx="9096511" cy="2617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7B25D7-0062-470D-9DFB-170971776A13}"/>
              </a:ext>
            </a:extLst>
          </p:cNvPr>
          <p:cNvSpPr/>
          <p:nvPr/>
        </p:nvSpPr>
        <p:spPr bwMode="auto">
          <a:xfrm>
            <a:off x="8181975" y="1819275"/>
            <a:ext cx="657225" cy="219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3F71E-9BAF-4F63-AB4D-5E16F6B29DAD}"/>
              </a:ext>
            </a:extLst>
          </p:cNvPr>
          <p:cNvSpPr/>
          <p:nvPr/>
        </p:nvSpPr>
        <p:spPr bwMode="auto">
          <a:xfrm>
            <a:off x="8181975" y="2152650"/>
            <a:ext cx="657225" cy="219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4BED4-05F6-4863-93CE-9BBAE611F1B5}"/>
              </a:ext>
            </a:extLst>
          </p:cNvPr>
          <p:cNvSpPr/>
          <p:nvPr/>
        </p:nvSpPr>
        <p:spPr bwMode="auto">
          <a:xfrm>
            <a:off x="8181975" y="2476500"/>
            <a:ext cx="657225" cy="219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B1017D-44CC-412F-954C-5A81153B98C0}"/>
              </a:ext>
            </a:extLst>
          </p:cNvPr>
          <p:cNvSpPr/>
          <p:nvPr/>
        </p:nvSpPr>
        <p:spPr bwMode="auto">
          <a:xfrm>
            <a:off x="8181975" y="2767012"/>
            <a:ext cx="657225" cy="219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FA7BA0-7A9F-47BA-87D8-C4B0A7D6BE98}"/>
              </a:ext>
            </a:extLst>
          </p:cNvPr>
          <p:cNvSpPr/>
          <p:nvPr/>
        </p:nvSpPr>
        <p:spPr bwMode="auto">
          <a:xfrm>
            <a:off x="8181975" y="3078956"/>
            <a:ext cx="657225" cy="219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25080F7-AC7E-43F8-9458-EAA0CF0F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8F5161E2-88FD-4798-B763-32F1BD4DD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Acid Test Ratio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C3CE42D9-8964-4D91-9952-14D11507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29797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measures the ability of a business to pay it’s debts immediately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Hence stock is not included as it may not be in a saleable state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figure of around 1 is seen as normal – but it varies across industries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7E11B4A-00FC-42A1-8794-4C40101B4B95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15398" name="Picture 11" descr="paper_grey_md_wht_me">
              <a:extLst>
                <a:ext uri="{FF2B5EF4-FFF2-40B4-BE49-F238E27FC236}">
                  <a16:creationId xmlns:a16="http://schemas.microsoft.com/office/drawing/2014/main" id="{D875DE2C-67EF-49C3-84AB-539174AA7BC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12" descr="paper_grey_md_wht_me">
              <a:extLst>
                <a:ext uri="{FF2B5EF4-FFF2-40B4-BE49-F238E27FC236}">
                  <a16:creationId xmlns:a16="http://schemas.microsoft.com/office/drawing/2014/main" id="{DBF45DBB-BB80-4A71-9060-EF7D249568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13" descr="paper_grey_md_wht_me">
              <a:extLst>
                <a:ext uri="{FF2B5EF4-FFF2-40B4-BE49-F238E27FC236}">
                  <a16:creationId xmlns:a16="http://schemas.microsoft.com/office/drawing/2014/main" id="{3D54D098-C739-47A3-A376-C0B34B5EC9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14" descr="paper_grey_md_wht_me">
              <a:extLst>
                <a:ext uri="{FF2B5EF4-FFF2-40B4-BE49-F238E27FC236}">
                  <a16:creationId xmlns:a16="http://schemas.microsoft.com/office/drawing/2014/main" id="{178F4FFE-A77B-424E-BEB8-631A1A2A72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555659CD-F0A2-4853-9B1F-473FFE77F517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15388" name="Group 16">
              <a:extLst>
                <a:ext uri="{FF2B5EF4-FFF2-40B4-BE49-F238E27FC236}">
                  <a16:creationId xmlns:a16="http://schemas.microsoft.com/office/drawing/2014/main" id="{69BF3562-A041-4B25-9BD4-1887EF29B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15394" name="Picture 17" descr="paper_grey_md_wht_me">
                <a:extLst>
                  <a:ext uri="{FF2B5EF4-FFF2-40B4-BE49-F238E27FC236}">
                    <a16:creationId xmlns:a16="http://schemas.microsoft.com/office/drawing/2014/main" id="{E25238E7-6940-4190-A36D-D26886CD05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5" name="Picture 18" descr="paper_grey_md_wht_me">
                <a:extLst>
                  <a:ext uri="{FF2B5EF4-FFF2-40B4-BE49-F238E27FC236}">
                    <a16:creationId xmlns:a16="http://schemas.microsoft.com/office/drawing/2014/main" id="{D6FA5B28-BB09-482D-8BC3-DF978F3399C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6" name="Picture 19" descr="paper_grey_md_wht_me">
                <a:extLst>
                  <a:ext uri="{FF2B5EF4-FFF2-40B4-BE49-F238E27FC236}">
                    <a16:creationId xmlns:a16="http://schemas.microsoft.com/office/drawing/2014/main" id="{DBC9C81E-D40A-4352-9DBF-C12BE13E5AA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7" name="Picture 20" descr="paper_grey_md_wht_me">
                <a:extLst>
                  <a:ext uri="{FF2B5EF4-FFF2-40B4-BE49-F238E27FC236}">
                    <a16:creationId xmlns:a16="http://schemas.microsoft.com/office/drawing/2014/main" id="{52097587-C8B9-4739-9C3F-92165298977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89" name="Group 21">
              <a:extLst>
                <a:ext uri="{FF2B5EF4-FFF2-40B4-BE49-F238E27FC236}">
                  <a16:creationId xmlns:a16="http://schemas.microsoft.com/office/drawing/2014/main" id="{EDB78808-99BB-4602-A178-FE42A62DF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15390" name="Picture 22" descr="paper_grey_md_wht_me">
                <a:extLst>
                  <a:ext uri="{FF2B5EF4-FFF2-40B4-BE49-F238E27FC236}">
                    <a16:creationId xmlns:a16="http://schemas.microsoft.com/office/drawing/2014/main" id="{6581DD14-3B0C-4889-ADEF-BACA222A9E6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1" name="Picture 23" descr="paper_grey_md_wht_me">
                <a:extLst>
                  <a:ext uri="{FF2B5EF4-FFF2-40B4-BE49-F238E27FC236}">
                    <a16:creationId xmlns:a16="http://schemas.microsoft.com/office/drawing/2014/main" id="{1E967367-7B7B-4A59-B7B5-2E81245B131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2" name="Picture 24" descr="paper_grey_md_wht_me">
                <a:extLst>
                  <a:ext uri="{FF2B5EF4-FFF2-40B4-BE49-F238E27FC236}">
                    <a16:creationId xmlns:a16="http://schemas.microsoft.com/office/drawing/2014/main" id="{D034893A-9FE3-45C5-AF7D-4314B84EBC3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Picture 25" descr="paper_grey_md_wht_me">
                <a:extLst>
                  <a:ext uri="{FF2B5EF4-FFF2-40B4-BE49-F238E27FC236}">
                    <a16:creationId xmlns:a16="http://schemas.microsoft.com/office/drawing/2014/main" id="{238E152E-D3AE-44EE-A169-FAC6C2EDA35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FDD08C03-82B3-4344-B8F7-56691C36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090863"/>
            <a:ext cx="530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The Acid Test Ratio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0DAAFAF7-13E7-4717-92F2-287F68F1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4727575"/>
            <a:ext cx="170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= </a:t>
            </a:r>
            <a:r>
              <a:rPr lang="en-GB" altLang="en-US" sz="1800">
                <a:solidFill>
                  <a:srgbClr val="FF0000"/>
                </a:solidFill>
                <a:latin typeface="Hand of Sean" pitchFamily="2" charset="0"/>
              </a:rPr>
              <a:t>1.11</a:t>
            </a:r>
            <a:endParaRPr lang="en-US" altLang="en-US" sz="16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9E904135-6270-4573-815E-F56B9C84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4027488"/>
            <a:ext cx="48180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of which £4,000 is in the form of stocks. It’s current ratio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95103F4E-F4EE-4003-B63D-93ED10A1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owed the 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BDDA719E-4B25-419B-A42F-75D2C9B3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40371E2E-70FF-42E1-9A9A-3D9ADBFE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46B752C6-05D4-4C9E-9D51-A01A3ACE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A firm has current liabilities of £4,500, whilst current assets are worth £9,000,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19B371B4-19A3-4B32-9E7D-F7A0B8D82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45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Business has £1.11 worth of assets that can be used to pay immediately.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0AC0CEB3-8F9F-40DC-9682-9936A651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62488"/>
            <a:ext cx="269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£9,000-£4,000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26BE7887-67FC-464E-A27D-339C6270384D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67C7888F-0D09-4517-A5C3-85E2B1E42301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15382" name="Group 52">
              <a:extLst>
                <a:ext uri="{FF2B5EF4-FFF2-40B4-BE49-F238E27FC236}">
                  <a16:creationId xmlns:a16="http://schemas.microsoft.com/office/drawing/2014/main" id="{7958C39C-030E-4EB9-B291-9CAAE7744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025" y="1705245"/>
              <a:ext cx="7104185" cy="847150"/>
              <a:chOff x="-2818575" y="4715729"/>
              <a:chExt cx="7104185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20F575A1-B485-45B6-A4E6-161533056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819081" y="4924457"/>
                <a:ext cx="3419183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Acid Test Ratio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F0426B22-1D13-47DD-8B6A-A5C5150F9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82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74831E3-2D6B-4543-853E-154002A8E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782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Current Assets - Stock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27F28176-81DA-4EBB-A1CB-8E71DB650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869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Current Liabilities</a:t>
                </a:r>
              </a:p>
            </p:txBody>
          </p:sp>
          <p:cxnSp>
            <p:nvCxnSpPr>
              <p:cNvPr id="15387" name="Straight Connector 8">
                <a:extLst>
                  <a:ext uri="{FF2B5EF4-FFF2-40B4-BE49-F238E27FC236}">
                    <a16:creationId xmlns:a16="http://schemas.microsoft.com/office/drawing/2014/main" id="{DDD0CA5D-8D62-4703-AEB3-FCAD1F239E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33277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A4CD11DC-5C28-46A7-932B-7AB0A93098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F25229B5-66C4-4AB9-B70F-D886E0DE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4997450"/>
            <a:ext cx="270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£4,500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3F4019-9B2A-4E1D-9FB1-FE0952770E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4927600"/>
            <a:ext cx="2089150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0" name="Picture 4" descr="backarrow">
            <a:hlinkClick r:id="rId9" action="ppaction://hlinksldjump"/>
            <a:extLst>
              <a:ext uri="{FF2B5EF4-FFF2-40B4-BE49-F238E27FC236}">
                <a16:creationId xmlns:a16="http://schemas.microsoft.com/office/drawing/2014/main" id="{D6CB196B-B3B4-49C4-B19E-C552B3DD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10393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887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E711-B801-4633-BDF6-471BD12D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FB0CE-EDE9-4643-88D4-3ABB848742C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555AD-15F9-4F80-98F5-18594D8A58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B513C-3AB2-40FC-BED1-DD54F88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2495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DAFFE-29B7-43C7-AB16-E7CD94B0A8AC}"/>
              </a:ext>
            </a:extLst>
          </p:cNvPr>
          <p:cNvSpPr/>
          <p:nvPr/>
        </p:nvSpPr>
        <p:spPr bwMode="auto">
          <a:xfrm>
            <a:off x="8162925" y="1638300"/>
            <a:ext cx="609600" cy="209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B60EB-EBA1-4F9A-A3AA-D8C557B454E5}"/>
              </a:ext>
            </a:extLst>
          </p:cNvPr>
          <p:cNvSpPr/>
          <p:nvPr/>
        </p:nvSpPr>
        <p:spPr bwMode="auto">
          <a:xfrm>
            <a:off x="8162925" y="1951037"/>
            <a:ext cx="609600" cy="209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6769-44C6-4687-B7E8-7D26E2DD1640}"/>
              </a:ext>
            </a:extLst>
          </p:cNvPr>
          <p:cNvSpPr/>
          <p:nvPr/>
        </p:nvSpPr>
        <p:spPr bwMode="auto">
          <a:xfrm>
            <a:off x="8172450" y="2234368"/>
            <a:ext cx="609600" cy="209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B43F5-B1E7-42C9-AC8A-FCB58EC661C7}"/>
              </a:ext>
            </a:extLst>
          </p:cNvPr>
          <p:cNvSpPr/>
          <p:nvPr/>
        </p:nvSpPr>
        <p:spPr bwMode="auto">
          <a:xfrm>
            <a:off x="8172450" y="2529982"/>
            <a:ext cx="609600" cy="209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A2681-4602-4ADF-877F-6DBE2620655A}"/>
              </a:ext>
            </a:extLst>
          </p:cNvPr>
          <p:cNvSpPr/>
          <p:nvPr/>
        </p:nvSpPr>
        <p:spPr bwMode="auto">
          <a:xfrm>
            <a:off x="8172450" y="2847144"/>
            <a:ext cx="609600" cy="209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A6B8F2FB-8149-4057-9796-E8AD6570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CBBCD480-E4AE-41A3-B89D-F4873148D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Gearing Ratio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8ED2AD58-0296-4650-BFDC-5A295EEF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465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measures how reliant a firm is on borrowed money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high gearing means higher interest costs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may affect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The value of dividends paid to shareholders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The ability to obtain more borrowed funds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A1D9345-A352-4BB3-8C42-9A38D8D58BA8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12326" name="Picture 11" descr="paper_grey_md_wht_me">
              <a:extLst>
                <a:ext uri="{FF2B5EF4-FFF2-40B4-BE49-F238E27FC236}">
                  <a16:creationId xmlns:a16="http://schemas.microsoft.com/office/drawing/2014/main" id="{873B9A93-26C5-47E1-95C9-E6B2FF15F87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12" descr="paper_grey_md_wht_me">
              <a:extLst>
                <a:ext uri="{FF2B5EF4-FFF2-40B4-BE49-F238E27FC236}">
                  <a16:creationId xmlns:a16="http://schemas.microsoft.com/office/drawing/2014/main" id="{4052A0AA-39E8-4FB5-8775-8698F8DB5A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13" descr="paper_grey_md_wht_me">
              <a:extLst>
                <a:ext uri="{FF2B5EF4-FFF2-40B4-BE49-F238E27FC236}">
                  <a16:creationId xmlns:a16="http://schemas.microsoft.com/office/drawing/2014/main" id="{1FB4BB84-0F2C-4CF7-91FC-1244412FC19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14" descr="paper_grey_md_wht_me">
              <a:extLst>
                <a:ext uri="{FF2B5EF4-FFF2-40B4-BE49-F238E27FC236}">
                  <a16:creationId xmlns:a16="http://schemas.microsoft.com/office/drawing/2014/main" id="{8C04BBE0-14CB-4A82-81CD-AF75FB3F3C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B32C0EA6-DC93-4310-8047-84184E177806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12316" name="Group 16">
              <a:extLst>
                <a:ext uri="{FF2B5EF4-FFF2-40B4-BE49-F238E27FC236}">
                  <a16:creationId xmlns:a16="http://schemas.microsoft.com/office/drawing/2014/main" id="{E61C78C4-321F-4A32-8937-C3AAAF776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12322" name="Picture 17" descr="paper_grey_md_wht_me">
                <a:extLst>
                  <a:ext uri="{FF2B5EF4-FFF2-40B4-BE49-F238E27FC236}">
                    <a16:creationId xmlns:a16="http://schemas.microsoft.com/office/drawing/2014/main" id="{49827BF8-89E8-4620-A4F0-7C4F19AAFB3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3" name="Picture 18" descr="paper_grey_md_wht_me">
                <a:extLst>
                  <a:ext uri="{FF2B5EF4-FFF2-40B4-BE49-F238E27FC236}">
                    <a16:creationId xmlns:a16="http://schemas.microsoft.com/office/drawing/2014/main" id="{150A5D1D-D043-4E49-A75B-014A690031D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Picture 19" descr="paper_grey_md_wht_me">
                <a:extLst>
                  <a:ext uri="{FF2B5EF4-FFF2-40B4-BE49-F238E27FC236}">
                    <a16:creationId xmlns:a16="http://schemas.microsoft.com/office/drawing/2014/main" id="{74A81CB3-703E-477F-8796-2BA44E20B71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5" name="Picture 20" descr="paper_grey_md_wht_me">
                <a:extLst>
                  <a:ext uri="{FF2B5EF4-FFF2-40B4-BE49-F238E27FC236}">
                    <a16:creationId xmlns:a16="http://schemas.microsoft.com/office/drawing/2014/main" id="{3018A26C-5C5A-4121-8DEA-C25B8B0AF76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17" name="Group 21">
              <a:extLst>
                <a:ext uri="{FF2B5EF4-FFF2-40B4-BE49-F238E27FC236}">
                  <a16:creationId xmlns:a16="http://schemas.microsoft.com/office/drawing/2014/main" id="{21D4EA15-EDCB-4219-BA95-37564F640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12318" name="Picture 22" descr="paper_grey_md_wht_me">
                <a:extLst>
                  <a:ext uri="{FF2B5EF4-FFF2-40B4-BE49-F238E27FC236}">
                    <a16:creationId xmlns:a16="http://schemas.microsoft.com/office/drawing/2014/main" id="{789A74AB-1D61-4A19-9282-7F50CAECB59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9" name="Picture 23" descr="paper_grey_md_wht_me">
                <a:extLst>
                  <a:ext uri="{FF2B5EF4-FFF2-40B4-BE49-F238E27FC236}">
                    <a16:creationId xmlns:a16="http://schemas.microsoft.com/office/drawing/2014/main" id="{B5648C4B-0B81-46BC-AC1D-6D7D37552DD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0" name="Picture 24" descr="paper_grey_md_wht_me">
                <a:extLst>
                  <a:ext uri="{FF2B5EF4-FFF2-40B4-BE49-F238E27FC236}">
                    <a16:creationId xmlns:a16="http://schemas.microsoft.com/office/drawing/2014/main" id="{92F0E127-4C36-4E5C-A54E-F3AD996E188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1" name="Picture 25" descr="paper_grey_md_wht_me">
                <a:extLst>
                  <a:ext uri="{FF2B5EF4-FFF2-40B4-BE49-F238E27FC236}">
                    <a16:creationId xmlns:a16="http://schemas.microsoft.com/office/drawing/2014/main" id="{7EBC9E5F-055C-4BD5-82D5-FAFAD11FB4D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7A04683D-36A7-4426-94A5-5E1C56F8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090863"/>
            <a:ext cx="530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The Gearing Ratio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426D76A3-592E-435D-9C84-E4BA86AC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X 100 = </a:t>
            </a:r>
            <a:r>
              <a:rPr lang="en-GB" altLang="en-US" sz="1800">
                <a:solidFill>
                  <a:srgbClr val="FF0000"/>
                </a:solidFill>
                <a:latin typeface="Hand of Sean" pitchFamily="2" charset="0"/>
              </a:rPr>
              <a:t>20% </a:t>
            </a:r>
            <a:endParaRPr lang="en-US" altLang="en-US" sz="16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8CC2F09F-BEF5-4CF2-A1DA-FD7DA5A1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4027488"/>
            <a:ext cx="48180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gearing ratio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8BB452E8-E49E-4BE1-B2B2-A3F8FFC5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invested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185FA35C-FE9A-4AFA-9A7E-3A9E66C8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068E69BE-219E-4A60-8FA1-3C081E90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09F0446E-E4C7-4DE6-96FE-D6CED332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A firm has loan capital of £50,000, whilst the total capital employed is £250,000.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05FD0EDD-80DE-45B0-91A5-FFEFC232B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45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in the firm 20 pence of it is borrowed.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B8896F43-EB30-4E0D-AAA7-8BE8F21C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63550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£50,000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80C2B39A-C84F-4F1D-9535-CD09CA63525C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EA507C69-2381-4749-84EC-AC1CEA41ACC7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12309" name="Group 52">
              <a:extLst>
                <a:ext uri="{FF2B5EF4-FFF2-40B4-BE49-F238E27FC236}">
                  <a16:creationId xmlns:a16="http://schemas.microsoft.com/office/drawing/2014/main" id="{6F207834-4998-4AB8-8AFC-F3D6DEDF5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764" y="1706022"/>
              <a:ext cx="7811421" cy="846089"/>
              <a:chOff x="-3050836" y="4716506"/>
              <a:chExt cx="7811421" cy="846089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2894B57E-38F2-4DAA-B76C-E5DD718D3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50836" y="4924457"/>
                <a:ext cx="3419183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Gearing Ratio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943EDCCE-5D04-44F3-81A5-C4FC413B4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7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C8236BC6-C700-4B6B-9DF6-41CA8036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27" y="4716506"/>
                <a:ext cx="3746180" cy="400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non – current liabilities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359DF02A-D5CE-456C-84E4-69C2A3897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5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Capital Employed</a:t>
                </a:r>
              </a:p>
            </p:txBody>
          </p:sp>
          <p:cxnSp>
            <p:nvCxnSpPr>
              <p:cNvPr id="12314" name="Straight Connector 8">
                <a:extLst>
                  <a:ext uri="{FF2B5EF4-FFF2-40B4-BE49-F238E27FC236}">
                    <a16:creationId xmlns:a16="http://schemas.microsoft.com/office/drawing/2014/main" id="{2CD82055-18C5-4BAD-9B29-0DB3BE865D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1261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16D4C673-47C1-4195-9094-8B833A755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786" y="4845087"/>
                <a:ext cx="1331799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x 100</a:t>
                </a: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53350E09-EAF0-4B9D-BE67-F0238BD5CE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F77E3B37-3DF0-4388-8BF7-0E10BFBB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70463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£250,000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329DA1-4DE6-4FE0-BE5B-2288FA6898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1413" y="4914900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5379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066-F200-4202-8CEF-D314355F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3.5.1 Interpretation of 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18E-E375-4E2A-99E3-F3B9AA78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96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BF6A-9477-4D0F-94E6-DA3A27BB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030F-280D-4C6E-AF62-9F58302ABD1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C1B24-D78C-45D5-A2CF-791619B74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03B7B-0DAA-4703-AC41-EB7606BE7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" r="6139"/>
          <a:stretch/>
        </p:blipFill>
        <p:spPr>
          <a:xfrm>
            <a:off x="-1" y="954088"/>
            <a:ext cx="9044143" cy="2646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38959E-AA03-4C9B-9DC3-FFB08D17C1CD}"/>
              </a:ext>
            </a:extLst>
          </p:cNvPr>
          <p:cNvSpPr/>
          <p:nvPr/>
        </p:nvSpPr>
        <p:spPr bwMode="auto">
          <a:xfrm>
            <a:off x="8382000" y="1562100"/>
            <a:ext cx="542925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35456-8613-480D-A1D6-2920A202DADF}"/>
              </a:ext>
            </a:extLst>
          </p:cNvPr>
          <p:cNvSpPr/>
          <p:nvPr/>
        </p:nvSpPr>
        <p:spPr bwMode="auto">
          <a:xfrm>
            <a:off x="8382000" y="1866900"/>
            <a:ext cx="542925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FB6C8-C3A0-4838-9D50-B7855323E423}"/>
              </a:ext>
            </a:extLst>
          </p:cNvPr>
          <p:cNvSpPr/>
          <p:nvPr/>
        </p:nvSpPr>
        <p:spPr bwMode="auto">
          <a:xfrm>
            <a:off x="8382000" y="2200275"/>
            <a:ext cx="542925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8DC6F-A56D-46B5-80D0-7A5D0CEB51A8}"/>
              </a:ext>
            </a:extLst>
          </p:cNvPr>
          <p:cNvSpPr/>
          <p:nvPr/>
        </p:nvSpPr>
        <p:spPr bwMode="auto">
          <a:xfrm>
            <a:off x="8382000" y="2505075"/>
            <a:ext cx="542925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E02CA-6D5F-45C1-B565-6D28D8575D1D}"/>
              </a:ext>
            </a:extLst>
          </p:cNvPr>
          <p:cNvSpPr/>
          <p:nvPr/>
        </p:nvSpPr>
        <p:spPr bwMode="auto">
          <a:xfrm>
            <a:off x="8382000" y="2857500"/>
            <a:ext cx="542925" cy="228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F04D-7D59-406E-B8AB-EDD64CBE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EEC3-2CDD-42FA-BADD-8307BB93924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9FA5-A62C-4DD8-81C8-C1FFDD10D3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403CD-C414-40EF-A99A-C6DFC6AB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63434"/>
            <a:ext cx="7877175" cy="51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7914-AA37-426A-B4C1-5F00140A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B1D5B-DF7E-4DCB-8450-98C5EA2D0E9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C550D-CE5A-425C-8340-7494349385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50DF7-8535-4712-8861-AFF558B7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895349"/>
            <a:ext cx="6567488" cy="58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A61EA3C3-44AD-4617-AEB1-72CEDDEA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0BCB0AF4-CEE1-4B42-AF9E-92E10F85C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Gross Profit Margin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7AECBDC5-55B4-4956-AA3B-D5804AF5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465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compares gross profit with the value of sales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higher  percentage figure is better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can be improved by: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Increasing turnover relative to costs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A relative decrease in costs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9AFE750B-1F52-45C5-9493-FACEDBCAE21B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6182" name="Picture 11" descr="paper_grey_md_wht_me">
              <a:extLst>
                <a:ext uri="{FF2B5EF4-FFF2-40B4-BE49-F238E27FC236}">
                  <a16:creationId xmlns:a16="http://schemas.microsoft.com/office/drawing/2014/main" id="{DBC68184-5966-4620-9798-C517EA2F3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12" descr="paper_grey_md_wht_me">
              <a:extLst>
                <a:ext uri="{FF2B5EF4-FFF2-40B4-BE49-F238E27FC236}">
                  <a16:creationId xmlns:a16="http://schemas.microsoft.com/office/drawing/2014/main" id="{6E24095C-5515-43E2-AB6B-CAAAC34A9E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13" descr="paper_grey_md_wht_me">
              <a:extLst>
                <a:ext uri="{FF2B5EF4-FFF2-40B4-BE49-F238E27FC236}">
                  <a16:creationId xmlns:a16="http://schemas.microsoft.com/office/drawing/2014/main" id="{9C1197F8-4FB2-49B4-A2B9-1FA82C19A88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14" descr="paper_grey_md_wht_me">
              <a:extLst>
                <a:ext uri="{FF2B5EF4-FFF2-40B4-BE49-F238E27FC236}">
                  <a16:creationId xmlns:a16="http://schemas.microsoft.com/office/drawing/2014/main" id="{C82FD0B4-2824-4904-AD2F-6E2327593CC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00032B18-BB04-4E3A-922A-122E6E671545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6172" name="Group 16">
              <a:extLst>
                <a:ext uri="{FF2B5EF4-FFF2-40B4-BE49-F238E27FC236}">
                  <a16:creationId xmlns:a16="http://schemas.microsoft.com/office/drawing/2014/main" id="{F3913035-6C06-4F09-9C22-A734AE32F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6178" name="Picture 17" descr="paper_grey_md_wht_me">
                <a:extLst>
                  <a:ext uri="{FF2B5EF4-FFF2-40B4-BE49-F238E27FC236}">
                    <a16:creationId xmlns:a16="http://schemas.microsoft.com/office/drawing/2014/main" id="{D5B637A6-7262-4953-9CF8-0FC8E54BF62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9" name="Picture 18" descr="paper_grey_md_wht_me">
                <a:extLst>
                  <a:ext uri="{FF2B5EF4-FFF2-40B4-BE49-F238E27FC236}">
                    <a16:creationId xmlns:a16="http://schemas.microsoft.com/office/drawing/2014/main" id="{824B459B-9F7B-4DFC-B1CB-64576E6F989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0" name="Picture 19" descr="paper_grey_md_wht_me">
                <a:extLst>
                  <a:ext uri="{FF2B5EF4-FFF2-40B4-BE49-F238E27FC236}">
                    <a16:creationId xmlns:a16="http://schemas.microsoft.com/office/drawing/2014/main" id="{E8AFF966-02DF-48D9-B85D-51A4F267AEF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1" name="Picture 20" descr="paper_grey_md_wht_me">
                <a:extLst>
                  <a:ext uri="{FF2B5EF4-FFF2-40B4-BE49-F238E27FC236}">
                    <a16:creationId xmlns:a16="http://schemas.microsoft.com/office/drawing/2014/main" id="{5778F525-2ED4-4C75-BC91-05BC301036E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3" name="Group 21">
              <a:extLst>
                <a:ext uri="{FF2B5EF4-FFF2-40B4-BE49-F238E27FC236}">
                  <a16:creationId xmlns:a16="http://schemas.microsoft.com/office/drawing/2014/main" id="{061EAEFB-06CB-444B-A15F-5FF5FD047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6174" name="Picture 22" descr="paper_grey_md_wht_me">
                <a:extLst>
                  <a:ext uri="{FF2B5EF4-FFF2-40B4-BE49-F238E27FC236}">
                    <a16:creationId xmlns:a16="http://schemas.microsoft.com/office/drawing/2014/main" id="{09D43E3D-EA23-45C6-9BA5-BDEAEABB667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23" descr="paper_grey_md_wht_me">
                <a:extLst>
                  <a:ext uri="{FF2B5EF4-FFF2-40B4-BE49-F238E27FC236}">
                    <a16:creationId xmlns:a16="http://schemas.microsoft.com/office/drawing/2014/main" id="{B100F146-0D58-493E-AF7B-7FE061D4C5B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6" name="Picture 24" descr="paper_grey_md_wht_me">
                <a:extLst>
                  <a:ext uri="{FF2B5EF4-FFF2-40B4-BE49-F238E27FC236}">
                    <a16:creationId xmlns:a16="http://schemas.microsoft.com/office/drawing/2014/main" id="{7DD6208A-0BD6-4FEC-8972-A58F3BA7D0F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7" name="Picture 25" descr="paper_grey_md_wht_me">
                <a:extLst>
                  <a:ext uri="{FF2B5EF4-FFF2-40B4-BE49-F238E27FC236}">
                    <a16:creationId xmlns:a16="http://schemas.microsoft.com/office/drawing/2014/main" id="{863F2C4C-527A-4030-AF25-9A906F8569A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4127814A-F67B-4FE6-BF6A-F87C185B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090863"/>
            <a:ext cx="405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GPM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DD0B8A60-279F-4FB4-9D0C-9A4D852D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x 100 = </a:t>
            </a:r>
            <a:r>
              <a:rPr lang="en-GB" altLang="en-US" sz="1800">
                <a:solidFill>
                  <a:srgbClr val="FF0000"/>
                </a:solidFill>
                <a:latin typeface="Hand of Sean" pitchFamily="2" charset="0"/>
              </a:rPr>
              <a:t>33.33% </a:t>
            </a:r>
            <a:endParaRPr lang="en-US" altLang="en-US" sz="16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833DA213-76EC-4948-8AA5-701CDCD6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027488"/>
            <a:ext cx="4727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GPM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B4884444-63E3-4245-B740-A5ED5EE7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of sales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DC7E3FC2-32BD-4980-8204-C5494F12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F933E3AE-C947-4152-85CE-8CEBEB22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B108C8C9-FB22-4066-B29E-3753024C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A firm is making gross profit of £15,000 on sales of £45,000.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E717404B-9003-4D61-A127-239C58D9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45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the business makes 33.33 pence gross profit.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A13967A6-19D9-4368-82A8-C08C208F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63550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£15,000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B2730AC0-3E82-4ED9-8ADC-1D7D81DF1B72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9F9C4E88-5A2F-4042-B44F-1FA019BEE364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6165" name="Group 52">
              <a:extLst>
                <a:ext uri="{FF2B5EF4-FFF2-40B4-BE49-F238E27FC236}">
                  <a16:creationId xmlns:a16="http://schemas.microsoft.com/office/drawing/2014/main" id="{4C98BE63-DAA9-4CBD-AE40-37AB57A98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009" y="1705245"/>
              <a:ext cx="7810387" cy="847150"/>
              <a:chOff x="-3050591" y="4715729"/>
              <a:chExt cx="7810387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8A6038A7-C402-4EC4-A335-EADD40125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50836" y="4775241"/>
                <a:ext cx="3419183" cy="706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Gross Profit Margin </a:t>
                </a:r>
                <a:b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(GPM) 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DCFB2F13-E177-40C8-AD6D-56244B700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7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D6D5F886-8797-4071-83D2-D250E389A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27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Gross Profit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B4143EE3-94E2-4127-8A0B-ABD0AF8E2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5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Sales Revenue</a:t>
                </a:r>
              </a:p>
            </p:txBody>
          </p:sp>
          <p:cxnSp>
            <p:nvCxnSpPr>
              <p:cNvPr id="6170" name="Straight Connector 8">
                <a:extLst>
                  <a:ext uri="{FF2B5EF4-FFF2-40B4-BE49-F238E27FC236}">
                    <a16:creationId xmlns:a16="http://schemas.microsoft.com/office/drawing/2014/main" id="{C8052202-3CBA-4932-901E-7712D4DF09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1261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666D3753-439A-45B9-A3E6-542E11A2D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786" y="4845087"/>
                <a:ext cx="1331799" cy="461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x </a:t>
                </a: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100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8944FB20-D59A-4761-A4E9-3C5A712DCA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9AF62B48-9698-4CCF-BEFB-FC3514C5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70463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£45,000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BDD4F4-7F33-4710-83F7-C81A186E6B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1413" y="4914900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34FA5BB-071F-4CC0-A969-38550DB2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74296A81-2AA0-4C29-A392-7E8C13D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Operating Profit Margin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CACF4EB6-44EE-43A2-A611-BE791B2A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435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compares net profit with the value of sales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higher  percentage figure is better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is used to: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Compare performance over time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Assess how well overhead costs are being managed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D1F864F8-6B5B-4177-BAC1-8FC26097D5D0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7207" name="Picture 11" descr="paper_grey_md_wht_me">
              <a:extLst>
                <a:ext uri="{FF2B5EF4-FFF2-40B4-BE49-F238E27FC236}">
                  <a16:creationId xmlns:a16="http://schemas.microsoft.com/office/drawing/2014/main" id="{900D789A-359C-4706-9F5E-BC99B845701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" name="Picture 12" descr="paper_grey_md_wht_me">
              <a:extLst>
                <a:ext uri="{FF2B5EF4-FFF2-40B4-BE49-F238E27FC236}">
                  <a16:creationId xmlns:a16="http://schemas.microsoft.com/office/drawing/2014/main" id="{72AA68D1-89FF-4C5F-A3FE-0B028FDAB83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13" descr="paper_grey_md_wht_me">
              <a:extLst>
                <a:ext uri="{FF2B5EF4-FFF2-40B4-BE49-F238E27FC236}">
                  <a16:creationId xmlns:a16="http://schemas.microsoft.com/office/drawing/2014/main" id="{C7C129DA-931A-4017-AFC7-367F203CB5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14" descr="paper_grey_md_wht_me">
              <a:extLst>
                <a:ext uri="{FF2B5EF4-FFF2-40B4-BE49-F238E27FC236}">
                  <a16:creationId xmlns:a16="http://schemas.microsoft.com/office/drawing/2014/main" id="{A782D85F-EF7D-4F4C-8F0B-12CE03B4E5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F5D95A62-D98B-4517-9ADD-56CA0179BD17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7197" name="Group 16">
              <a:extLst>
                <a:ext uri="{FF2B5EF4-FFF2-40B4-BE49-F238E27FC236}">
                  <a16:creationId xmlns:a16="http://schemas.microsoft.com/office/drawing/2014/main" id="{D3CC5961-5CB4-4CE9-886E-533F89102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7203" name="Picture 17" descr="paper_grey_md_wht_me">
                <a:extLst>
                  <a:ext uri="{FF2B5EF4-FFF2-40B4-BE49-F238E27FC236}">
                    <a16:creationId xmlns:a16="http://schemas.microsoft.com/office/drawing/2014/main" id="{D1016E60-2F0A-4D6F-B1E5-7FF1953DB16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Picture 18" descr="paper_grey_md_wht_me">
                <a:extLst>
                  <a:ext uri="{FF2B5EF4-FFF2-40B4-BE49-F238E27FC236}">
                    <a16:creationId xmlns:a16="http://schemas.microsoft.com/office/drawing/2014/main" id="{7AFB4CD7-B7A1-4046-AF83-7846F4CF0CF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19" descr="paper_grey_md_wht_me">
                <a:extLst>
                  <a:ext uri="{FF2B5EF4-FFF2-40B4-BE49-F238E27FC236}">
                    <a16:creationId xmlns:a16="http://schemas.microsoft.com/office/drawing/2014/main" id="{2A4FEB6D-BD02-4F16-9126-685D8F8CF43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Picture 20" descr="paper_grey_md_wht_me">
                <a:extLst>
                  <a:ext uri="{FF2B5EF4-FFF2-40B4-BE49-F238E27FC236}">
                    <a16:creationId xmlns:a16="http://schemas.microsoft.com/office/drawing/2014/main" id="{15E9FB91-1B7A-4473-AB67-FA4A71DD9C6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8" name="Group 21">
              <a:extLst>
                <a:ext uri="{FF2B5EF4-FFF2-40B4-BE49-F238E27FC236}">
                  <a16:creationId xmlns:a16="http://schemas.microsoft.com/office/drawing/2014/main" id="{8C44C7D2-DA1A-473B-98DC-D247E9AE5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7199" name="Picture 22" descr="paper_grey_md_wht_me">
                <a:extLst>
                  <a:ext uri="{FF2B5EF4-FFF2-40B4-BE49-F238E27FC236}">
                    <a16:creationId xmlns:a16="http://schemas.microsoft.com/office/drawing/2014/main" id="{B6671FBF-5507-49F4-A836-D57D6C26EBB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0" name="Picture 23" descr="paper_grey_md_wht_me">
                <a:extLst>
                  <a:ext uri="{FF2B5EF4-FFF2-40B4-BE49-F238E27FC236}">
                    <a16:creationId xmlns:a16="http://schemas.microsoft.com/office/drawing/2014/main" id="{2119E7D1-1B97-4CE5-B430-8C5EFE3446A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24" descr="paper_grey_md_wht_me">
                <a:extLst>
                  <a:ext uri="{FF2B5EF4-FFF2-40B4-BE49-F238E27FC236}">
                    <a16:creationId xmlns:a16="http://schemas.microsoft.com/office/drawing/2014/main" id="{6EB977EE-AEAE-4049-B301-588F30B8272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25" descr="paper_grey_md_wht_me">
                <a:extLst>
                  <a:ext uri="{FF2B5EF4-FFF2-40B4-BE49-F238E27FC236}">
                    <a16:creationId xmlns:a16="http://schemas.microsoft.com/office/drawing/2014/main" id="{723A05BA-C360-4E61-9575-612630A7BC0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3E6F7A50-58D5-4572-9E98-20784CA9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090863"/>
            <a:ext cx="405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 dirty="0">
                <a:solidFill>
                  <a:srgbClr val="FF0000"/>
                </a:solidFill>
                <a:latin typeface="Hand of Sean" pitchFamily="2" charset="0"/>
              </a:rPr>
              <a:t>Calculating OPM</a:t>
            </a:r>
            <a:endParaRPr lang="en-US" altLang="en-US" sz="2000" u="sng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09E8D6CC-FD8B-481B-B87D-5F2AB365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x 100 = </a:t>
            </a:r>
            <a:r>
              <a:rPr lang="en-GB" altLang="en-US" sz="1800" dirty="0">
                <a:solidFill>
                  <a:srgbClr val="FF0000"/>
                </a:solidFill>
                <a:latin typeface="Hand of Sean" pitchFamily="2" charset="0"/>
              </a:rPr>
              <a:t>28.9% </a:t>
            </a:r>
            <a:endParaRPr lang="en-US" altLang="en-US" sz="1600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53410686-1271-4E37-9E8C-1EFC483A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027488"/>
            <a:ext cx="4727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GPM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698E1D72-A32D-42FC-A2D1-F318A28F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of sales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99BE729F-7360-4E49-9773-F86A57BC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7DF99014-8A96-4390-8716-BD3A2DB8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8E2F8EAF-7D9F-4036-8C0A-6B7D5B00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A firm is making operating profit of £13,000 on sales of £45,000.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244B7BDA-33A3-4969-8D79-D1EA3D8E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600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the business makes 11.11 pence net profit, which can be compared with the GPM .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260EFD71-0613-4B06-98E8-C9215B54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63550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£13,000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5625B823-40B8-4F6C-89B9-904A9A991AF7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5453273-E61C-4B66-90C1-F5708F5C8E4F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190" name="Group 52">
              <a:extLst>
                <a:ext uri="{FF2B5EF4-FFF2-40B4-BE49-F238E27FC236}">
                  <a16:creationId xmlns:a16="http://schemas.microsoft.com/office/drawing/2014/main" id="{3A65A4A5-1CC8-4D7F-B194-46264CF6D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009" y="1705245"/>
              <a:ext cx="7810387" cy="847150"/>
              <a:chOff x="-3050591" y="4715729"/>
              <a:chExt cx="7810387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CF585437-CC3E-4F8D-B65A-F3996EE7A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50836" y="4775241"/>
                <a:ext cx="3419183" cy="706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Operating Profit Margin </a:t>
                </a:r>
                <a:b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</a:b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2C9BD265-57AF-4629-BF57-42862077B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7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227E9ACE-3B1E-436A-8C7B-840AB3CB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27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Operating Profit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1F8E3A86-4E1B-4680-A113-06EDAE3B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5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Sales Revenue</a:t>
                </a:r>
              </a:p>
            </p:txBody>
          </p:sp>
          <p:cxnSp>
            <p:nvCxnSpPr>
              <p:cNvPr id="7195" name="Straight Connector 8">
                <a:extLst>
                  <a:ext uri="{FF2B5EF4-FFF2-40B4-BE49-F238E27FC236}">
                    <a16:creationId xmlns:a16="http://schemas.microsoft.com/office/drawing/2014/main" id="{940DDD30-9139-461E-99BD-D556867242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1261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9EA45F6A-8684-44C1-9116-6BB939EE1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786" y="4845087"/>
                <a:ext cx="1331799" cy="461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x </a:t>
                </a: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100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0AE97B06-791E-4D7C-8D3E-27936D7B2C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4C5988D5-9687-4154-A135-4175E2CD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70463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£45,000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C992D1-E052-4975-90DF-4AF7D07029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22838" y="4926355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88" name="Picture 4" descr="backarrow">
            <a:hlinkClick r:id="rId9" action="ppaction://hlinksldjump"/>
            <a:extLst>
              <a:ext uri="{FF2B5EF4-FFF2-40B4-BE49-F238E27FC236}">
                <a16:creationId xmlns:a16="http://schemas.microsoft.com/office/drawing/2014/main" id="{A94C6AA4-5F99-4B38-BF6D-84C6184A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10393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82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34FA5BB-071F-4CC0-A969-38550DB2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74296A81-2AA0-4C29-A392-7E8C13D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The Net Profit Margin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CACF4EB6-44EE-43A2-A611-BE791B2A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435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compares net profit with the value of sales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higher  percentage figure is better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is used to: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Compare performance over time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Assess how well overhead costs are being managed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D1F864F8-6B5B-4177-BAC1-8FC26097D5D0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7207" name="Picture 11" descr="paper_grey_md_wht_me">
              <a:extLst>
                <a:ext uri="{FF2B5EF4-FFF2-40B4-BE49-F238E27FC236}">
                  <a16:creationId xmlns:a16="http://schemas.microsoft.com/office/drawing/2014/main" id="{900D789A-359C-4706-9F5E-BC99B845701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" name="Picture 12" descr="paper_grey_md_wht_me">
              <a:extLst>
                <a:ext uri="{FF2B5EF4-FFF2-40B4-BE49-F238E27FC236}">
                  <a16:creationId xmlns:a16="http://schemas.microsoft.com/office/drawing/2014/main" id="{72AA68D1-89FF-4C5F-A3FE-0B028FDAB83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13" descr="paper_grey_md_wht_me">
              <a:extLst>
                <a:ext uri="{FF2B5EF4-FFF2-40B4-BE49-F238E27FC236}">
                  <a16:creationId xmlns:a16="http://schemas.microsoft.com/office/drawing/2014/main" id="{C7C129DA-931A-4017-AFC7-367F203CB5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14" descr="paper_grey_md_wht_me">
              <a:extLst>
                <a:ext uri="{FF2B5EF4-FFF2-40B4-BE49-F238E27FC236}">
                  <a16:creationId xmlns:a16="http://schemas.microsoft.com/office/drawing/2014/main" id="{A782D85F-EF7D-4F4C-8F0B-12CE03B4E5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F5D95A62-D98B-4517-9ADD-56CA0179BD17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7197" name="Group 16">
              <a:extLst>
                <a:ext uri="{FF2B5EF4-FFF2-40B4-BE49-F238E27FC236}">
                  <a16:creationId xmlns:a16="http://schemas.microsoft.com/office/drawing/2014/main" id="{D3CC5961-5CB4-4CE9-886E-533F89102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7203" name="Picture 17" descr="paper_grey_md_wht_me">
                <a:extLst>
                  <a:ext uri="{FF2B5EF4-FFF2-40B4-BE49-F238E27FC236}">
                    <a16:creationId xmlns:a16="http://schemas.microsoft.com/office/drawing/2014/main" id="{D1016E60-2F0A-4D6F-B1E5-7FF1953DB16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Picture 18" descr="paper_grey_md_wht_me">
                <a:extLst>
                  <a:ext uri="{FF2B5EF4-FFF2-40B4-BE49-F238E27FC236}">
                    <a16:creationId xmlns:a16="http://schemas.microsoft.com/office/drawing/2014/main" id="{7AFB4CD7-B7A1-4046-AF83-7846F4CF0CF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19" descr="paper_grey_md_wht_me">
                <a:extLst>
                  <a:ext uri="{FF2B5EF4-FFF2-40B4-BE49-F238E27FC236}">
                    <a16:creationId xmlns:a16="http://schemas.microsoft.com/office/drawing/2014/main" id="{2A4FEB6D-BD02-4F16-9126-685D8F8CF43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Picture 20" descr="paper_grey_md_wht_me">
                <a:extLst>
                  <a:ext uri="{FF2B5EF4-FFF2-40B4-BE49-F238E27FC236}">
                    <a16:creationId xmlns:a16="http://schemas.microsoft.com/office/drawing/2014/main" id="{15E9FB91-1B7A-4473-AB67-FA4A71DD9C6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8" name="Group 21">
              <a:extLst>
                <a:ext uri="{FF2B5EF4-FFF2-40B4-BE49-F238E27FC236}">
                  <a16:creationId xmlns:a16="http://schemas.microsoft.com/office/drawing/2014/main" id="{8C44C7D2-DA1A-473B-98DC-D247E9AE5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7199" name="Picture 22" descr="paper_grey_md_wht_me">
                <a:extLst>
                  <a:ext uri="{FF2B5EF4-FFF2-40B4-BE49-F238E27FC236}">
                    <a16:creationId xmlns:a16="http://schemas.microsoft.com/office/drawing/2014/main" id="{B6671FBF-5507-49F4-A836-D57D6C26EBB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0" name="Picture 23" descr="paper_grey_md_wht_me">
                <a:extLst>
                  <a:ext uri="{FF2B5EF4-FFF2-40B4-BE49-F238E27FC236}">
                    <a16:creationId xmlns:a16="http://schemas.microsoft.com/office/drawing/2014/main" id="{2119E7D1-1B97-4CE5-B430-8C5EFE3446A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24" descr="paper_grey_md_wht_me">
                <a:extLst>
                  <a:ext uri="{FF2B5EF4-FFF2-40B4-BE49-F238E27FC236}">
                    <a16:creationId xmlns:a16="http://schemas.microsoft.com/office/drawing/2014/main" id="{6EB977EE-AEAE-4049-B301-588F30B8272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25" descr="paper_grey_md_wht_me">
                <a:extLst>
                  <a:ext uri="{FF2B5EF4-FFF2-40B4-BE49-F238E27FC236}">
                    <a16:creationId xmlns:a16="http://schemas.microsoft.com/office/drawing/2014/main" id="{723A05BA-C360-4E61-9575-612630A7BC0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3E6F7A50-58D5-4572-9E98-20784CA9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090863"/>
            <a:ext cx="405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NPM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09E8D6CC-FD8B-481B-B87D-5F2AB365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x 100 = </a:t>
            </a:r>
            <a:r>
              <a:rPr lang="en-GB" altLang="en-US" sz="1800">
                <a:solidFill>
                  <a:srgbClr val="FF0000"/>
                </a:solidFill>
                <a:latin typeface="Hand of Sean" pitchFamily="2" charset="0"/>
              </a:rPr>
              <a:t>11.11% </a:t>
            </a:r>
            <a:endParaRPr lang="en-US" altLang="en-US" sz="160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53410686-1271-4E37-9E8C-1EFC483A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027488"/>
            <a:ext cx="4727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GPM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698E1D72-A32D-42FC-A2D1-F318A28F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of sales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99BE729F-7360-4E49-9773-F86A57BC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7DF99014-8A96-4390-8716-BD3A2DB8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8E2F8EAF-7D9F-4036-8C0A-6B7D5B00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A firm is making gross profit of £5,000 on sales of £45,000.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244B7BDA-33A3-4969-8D79-D1EA3D8E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600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the business makes 11.11 pence net profit, which can be compared with the GPM .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260EFD71-0613-4B06-98E8-C9215B54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63550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£5,000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5625B823-40B8-4F6C-89B9-904A9A991AF7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5453273-E61C-4B66-90C1-F5708F5C8E4F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190" name="Group 52">
              <a:extLst>
                <a:ext uri="{FF2B5EF4-FFF2-40B4-BE49-F238E27FC236}">
                  <a16:creationId xmlns:a16="http://schemas.microsoft.com/office/drawing/2014/main" id="{3A65A4A5-1CC8-4D7F-B194-46264CF6D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009" y="1705245"/>
              <a:ext cx="7810387" cy="847150"/>
              <a:chOff x="-3050591" y="4715729"/>
              <a:chExt cx="7810387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CF585437-CC3E-4F8D-B65A-F3996EE7A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50836" y="4775241"/>
                <a:ext cx="3419183" cy="706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Net Profit Margin </a:t>
                </a:r>
                <a:b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(NPM) 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2C9BD265-57AF-4629-BF57-42862077B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7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227E9ACE-3B1E-436A-8C7B-840AB3CB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27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Net Profit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1F8E3A86-4E1B-4680-A113-06EDAE3B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5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Sales Revenue</a:t>
                </a:r>
              </a:p>
            </p:txBody>
          </p:sp>
          <p:cxnSp>
            <p:nvCxnSpPr>
              <p:cNvPr id="7195" name="Straight Connector 8">
                <a:extLst>
                  <a:ext uri="{FF2B5EF4-FFF2-40B4-BE49-F238E27FC236}">
                    <a16:creationId xmlns:a16="http://schemas.microsoft.com/office/drawing/2014/main" id="{940DDD30-9139-461E-99BD-D556867242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1261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9EA45F6A-8684-44C1-9116-6BB939EE1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786" y="4845087"/>
                <a:ext cx="1331799" cy="461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x </a:t>
                </a: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100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0AE97B06-791E-4D7C-8D3E-27936D7B2C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4C5988D5-9687-4154-A135-4175E2CD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70463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£45,000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C992D1-E052-4975-90DF-4AF7D07029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1413" y="4914900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88" name="Picture 4" descr="backarrow">
            <a:hlinkClick r:id="rId9" action="ppaction://hlinksldjump"/>
            <a:extLst>
              <a:ext uri="{FF2B5EF4-FFF2-40B4-BE49-F238E27FC236}">
                <a16:creationId xmlns:a16="http://schemas.microsoft.com/office/drawing/2014/main" id="{A94C6AA4-5F99-4B38-BF6D-84C6184A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10393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3691C44-AA56-4A26-BF27-34361928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06713"/>
            <a:ext cx="3233737" cy="3725862"/>
          </a:xfrm>
          <a:prstGeom prst="roundRect">
            <a:avLst/>
          </a:prstGeom>
          <a:solidFill>
            <a:srgbClr val="CCCCFF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56ADF940-3F9C-4148-AD5F-D3ECCFFBB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419100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GB" dirty="0"/>
              <a:t>Return On Capital Employed (ROCE)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6CBB87F6-3E59-4BFB-90E6-C51CF52D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11500"/>
            <a:ext cx="3254375" cy="3465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This compares operating profit to the amount of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money in the business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A higher  percentage figure is better</a:t>
            </a:r>
          </a:p>
          <a:p>
            <a:pPr marL="273050" indent="-273050"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dirty="0">
                <a:latin typeface="+mn-lt"/>
              </a:rPr>
              <a:t>It can be compared with: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Previous figures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Alternative investments , e.g. bank rates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6FBA7B3-20C3-43E9-9B2A-5BA15DE8D41B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2921000"/>
            <a:ext cx="5105400" cy="1289050"/>
            <a:chOff x="2468" y="1520"/>
            <a:chExt cx="3057" cy="812"/>
          </a:xfrm>
        </p:grpSpPr>
        <p:pic>
          <p:nvPicPr>
            <p:cNvPr id="5158" name="Picture 11" descr="paper_grey_md_wht_me">
              <a:extLst>
                <a:ext uri="{FF2B5EF4-FFF2-40B4-BE49-F238E27FC236}">
                  <a16:creationId xmlns:a16="http://schemas.microsoft.com/office/drawing/2014/main" id="{901D3A41-CDDD-4737-8115-BFA8F6BC7F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1520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12" descr="paper_grey_md_wht_me">
              <a:extLst>
                <a:ext uri="{FF2B5EF4-FFF2-40B4-BE49-F238E27FC236}">
                  <a16:creationId xmlns:a16="http://schemas.microsoft.com/office/drawing/2014/main" id="{324A210D-A70F-4C5D-9026-6AE819FBC8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8" y="1712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13" descr="paper_grey_md_wht_me">
              <a:extLst>
                <a:ext uri="{FF2B5EF4-FFF2-40B4-BE49-F238E27FC236}">
                  <a16:creationId xmlns:a16="http://schemas.microsoft.com/office/drawing/2014/main" id="{55CED4F8-D3B2-4FC3-A338-12E90F4976F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70" y="1913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14" descr="paper_grey_md_wht_me">
              <a:extLst>
                <a:ext uri="{FF2B5EF4-FFF2-40B4-BE49-F238E27FC236}">
                  <a16:creationId xmlns:a16="http://schemas.microsoft.com/office/drawing/2014/main" id="{A05B115E-2B73-4F01-BF4F-288DDB89E0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70" b="-6873"/>
            <a:stretch>
              <a:fillRect/>
            </a:stretch>
          </p:blipFill>
          <p:spPr bwMode="auto">
            <a:xfrm>
              <a:off x="2469" y="2105"/>
              <a:ext cx="30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A8AB8885-9DF3-4E25-A1D6-6A48E683CACC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143375"/>
            <a:ext cx="5105400" cy="2520950"/>
            <a:chOff x="2468" y="1520"/>
            <a:chExt cx="3057" cy="1588"/>
          </a:xfrm>
        </p:grpSpPr>
        <p:grpSp>
          <p:nvGrpSpPr>
            <p:cNvPr id="5148" name="Group 16">
              <a:extLst>
                <a:ext uri="{FF2B5EF4-FFF2-40B4-BE49-F238E27FC236}">
                  <a16:creationId xmlns:a16="http://schemas.microsoft.com/office/drawing/2014/main" id="{87D0443B-DEFC-4CD7-984F-80AF6962A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520"/>
              <a:ext cx="3057" cy="812"/>
              <a:chOff x="2468" y="1520"/>
              <a:chExt cx="3057" cy="812"/>
            </a:xfrm>
          </p:grpSpPr>
          <p:pic>
            <p:nvPicPr>
              <p:cNvPr id="5154" name="Picture 17" descr="paper_grey_md_wht_me">
                <a:extLst>
                  <a:ext uri="{FF2B5EF4-FFF2-40B4-BE49-F238E27FC236}">
                    <a16:creationId xmlns:a16="http://schemas.microsoft.com/office/drawing/2014/main" id="{05469123-D254-4DE1-94B0-A945354FA9E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5" name="Picture 18" descr="paper_grey_md_wht_me">
                <a:extLst>
                  <a:ext uri="{FF2B5EF4-FFF2-40B4-BE49-F238E27FC236}">
                    <a16:creationId xmlns:a16="http://schemas.microsoft.com/office/drawing/2014/main" id="{1DC60A8E-18E4-43E9-9CF2-8C5BC470D49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6" name="Picture 19" descr="paper_grey_md_wht_me">
                <a:extLst>
                  <a:ext uri="{FF2B5EF4-FFF2-40B4-BE49-F238E27FC236}">
                    <a16:creationId xmlns:a16="http://schemas.microsoft.com/office/drawing/2014/main" id="{F99E934D-FD89-437C-B768-5685783761E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7" name="Picture 20" descr="paper_grey_md_wht_me">
                <a:extLst>
                  <a:ext uri="{FF2B5EF4-FFF2-40B4-BE49-F238E27FC236}">
                    <a16:creationId xmlns:a16="http://schemas.microsoft.com/office/drawing/2014/main" id="{942160FB-F697-4D06-852A-A7A4A923B9E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49" name="Group 21">
              <a:extLst>
                <a:ext uri="{FF2B5EF4-FFF2-40B4-BE49-F238E27FC236}">
                  <a16:creationId xmlns:a16="http://schemas.microsoft.com/office/drawing/2014/main" id="{5F08BFFB-D2C9-4C8A-BCF2-B2FE6E97B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2296"/>
              <a:ext cx="3057" cy="812"/>
              <a:chOff x="2468" y="1520"/>
              <a:chExt cx="3057" cy="812"/>
            </a:xfrm>
          </p:grpSpPr>
          <p:pic>
            <p:nvPicPr>
              <p:cNvPr id="5150" name="Picture 22" descr="paper_grey_md_wht_me">
                <a:extLst>
                  <a:ext uri="{FF2B5EF4-FFF2-40B4-BE49-F238E27FC236}">
                    <a16:creationId xmlns:a16="http://schemas.microsoft.com/office/drawing/2014/main" id="{F600C836-7022-4853-995B-3A830198330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1520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1" name="Picture 23" descr="paper_grey_md_wht_me">
                <a:extLst>
                  <a:ext uri="{FF2B5EF4-FFF2-40B4-BE49-F238E27FC236}">
                    <a16:creationId xmlns:a16="http://schemas.microsoft.com/office/drawing/2014/main" id="{66EEC7A3-4FDF-40F9-B15F-281FCD1EE5B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8" y="1712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2" name="Picture 24" descr="paper_grey_md_wht_me">
                <a:extLst>
                  <a:ext uri="{FF2B5EF4-FFF2-40B4-BE49-F238E27FC236}">
                    <a16:creationId xmlns:a16="http://schemas.microsoft.com/office/drawing/2014/main" id="{46AD819F-6546-4064-946C-9D4E5F347F8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70" y="1913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Picture 25" descr="paper_grey_md_wht_me">
                <a:extLst>
                  <a:ext uri="{FF2B5EF4-FFF2-40B4-BE49-F238E27FC236}">
                    <a16:creationId xmlns:a16="http://schemas.microsoft.com/office/drawing/2014/main" id="{112EC872-A731-4A81-8C1D-CBB7E3F75CA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70" b="-6873"/>
              <a:stretch>
                <a:fillRect/>
              </a:stretch>
            </p:blipFill>
            <p:spPr bwMode="auto">
              <a:xfrm>
                <a:off x="2469" y="2105"/>
                <a:ext cx="3055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482E59AC-9BC9-4850-AF33-AD6B2BC5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090863"/>
            <a:ext cx="405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 u="sng">
                <a:solidFill>
                  <a:srgbClr val="FF0000"/>
                </a:solidFill>
                <a:latin typeface="Hand of Sean" pitchFamily="2" charset="0"/>
              </a:rPr>
              <a:t>Calculating ROCE</a:t>
            </a:r>
            <a:endParaRPr lang="en-US" altLang="en-US" sz="2000" u="sng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3" name="Text Box 27">
            <a:extLst>
              <a:ext uri="{FF2B5EF4-FFF2-40B4-BE49-F238E27FC236}">
                <a16:creationId xmlns:a16="http://schemas.microsoft.com/office/drawing/2014/main" id="{4DD673C4-C720-46E1-8F7E-5095873F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4700588"/>
            <a:ext cx="264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x 100 = </a:t>
            </a:r>
            <a:r>
              <a:rPr lang="en-GB" altLang="en-US" sz="1800" dirty="0">
                <a:solidFill>
                  <a:srgbClr val="FF0000"/>
                </a:solidFill>
                <a:latin typeface="Hand of Sean" pitchFamily="2" charset="0"/>
              </a:rPr>
              <a:t>5.2% </a:t>
            </a:r>
            <a:endParaRPr lang="en-US" altLang="en-US" sz="1600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C4EFC390-7EE6-4379-B407-189322FE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027488"/>
            <a:ext cx="4727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It’s ROCE would therefore be: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0" name="Text Box 34">
            <a:extLst>
              <a:ext uri="{FF2B5EF4-FFF2-40B4-BE49-F238E27FC236}">
                <a16:creationId xmlns:a16="http://schemas.microsoft.com/office/drawing/2014/main" id="{8E49C182-9018-4ACB-A810-84B10348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565775"/>
            <a:ext cx="476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This means that for every £1 invested 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pic>
        <p:nvPicPr>
          <p:cNvPr id="127017" name="Picture 41" descr="coffeestain">
            <a:extLst>
              <a:ext uri="{FF2B5EF4-FFF2-40B4-BE49-F238E27FC236}">
                <a16:creationId xmlns:a16="http://schemas.microsoft.com/office/drawing/2014/main" id="{2E6A3BB5-F91F-4D1D-948B-196AE493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44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980">
            <a:off x="7234238" y="5032375"/>
            <a:ext cx="17986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8" name="Rectangle 42">
            <a:extLst>
              <a:ext uri="{FF2B5EF4-FFF2-40B4-BE49-F238E27FC236}">
                <a16:creationId xmlns:a16="http://schemas.microsoft.com/office/drawing/2014/main" id="{6B332E9A-DEBD-4968-9D1C-57E8D0D5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906713"/>
            <a:ext cx="51276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endParaRPr lang="en-GB" altLang="en-US"/>
          </a:p>
        </p:txBody>
      </p:sp>
      <p:sp>
        <p:nvSpPr>
          <p:cNvPr id="127026" name="Text Box 50">
            <a:extLst>
              <a:ext uri="{FF2B5EF4-FFF2-40B4-BE49-F238E27FC236}">
                <a16:creationId xmlns:a16="http://schemas.microsoft.com/office/drawing/2014/main" id="{DD354E8B-D464-41EC-AE90-0865E0F2D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390900"/>
            <a:ext cx="4727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116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A firm has £250,000 capital, and is making an operating profit of £6,250.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sp>
        <p:nvSpPr>
          <p:cNvPr id="127011" name="Text Box 35">
            <a:extLst>
              <a:ext uri="{FF2B5EF4-FFF2-40B4-BE49-F238E27FC236}">
                <a16:creationId xmlns:a16="http://schemas.microsoft.com/office/drawing/2014/main" id="{81A2785E-FBB7-41F2-8B87-D0FBCC14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888038"/>
            <a:ext cx="445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in the business it makes 2.5 pence net profit. </a:t>
            </a:r>
            <a:endParaRPr lang="en-US" alt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27016" name="Text Box 40">
            <a:extLst>
              <a:ext uri="{FF2B5EF4-FFF2-40B4-BE49-F238E27FC236}">
                <a16:creationId xmlns:a16="http://schemas.microsoft.com/office/drawing/2014/main" id="{04A78BF8-5D19-4B27-A0A6-E425407E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63550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dirty="0">
                <a:solidFill>
                  <a:schemeClr val="accent2"/>
                </a:solidFill>
                <a:latin typeface="Hand of Sean" pitchFamily="2" charset="0"/>
              </a:rPr>
              <a:t>£13,000</a:t>
            </a:r>
            <a:endParaRPr lang="en-US" altLang="en-US" sz="1800" dirty="0">
              <a:solidFill>
                <a:srgbClr val="FF0000"/>
              </a:solidFill>
              <a:latin typeface="Hand of Sean" pitchFamily="2" charset="0"/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B43C5584-27A6-4E1C-AA74-078B3EF47F94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1687513"/>
            <a:ext cx="8582025" cy="960437"/>
            <a:chOff x="281355" y="1659988"/>
            <a:chExt cx="8581292" cy="96038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983C0F27-88B6-462C-95A6-139613B5DBF5}"/>
                </a:ext>
              </a:extLst>
            </p:cNvPr>
            <p:cNvSpPr/>
            <p:nvPr/>
          </p:nvSpPr>
          <p:spPr bwMode="auto">
            <a:xfrm>
              <a:off x="281355" y="1659988"/>
              <a:ext cx="8581292" cy="96038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5141" name="Group 52">
              <a:extLst>
                <a:ext uri="{FF2B5EF4-FFF2-40B4-BE49-F238E27FC236}">
                  <a16:creationId xmlns:a16="http://schemas.microsoft.com/office/drawing/2014/main" id="{FD401224-F798-4FDF-98AC-6C23AAF56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009" y="1705245"/>
              <a:ext cx="7810387" cy="847150"/>
              <a:chOff x="-3050591" y="4715729"/>
              <a:chExt cx="7810387" cy="847150"/>
            </a:xfrm>
          </p:grpSpPr>
          <p:sp>
            <p:nvSpPr>
              <p:cNvPr id="47" name="TextBox 3">
                <a:extLst>
                  <a:ext uri="{FF2B5EF4-FFF2-40B4-BE49-F238E27FC236}">
                    <a16:creationId xmlns:a16="http://schemas.microsoft.com/office/drawing/2014/main" id="{54D7894F-D552-491C-AC79-FEEB77705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50836" y="4760953"/>
                <a:ext cx="3419183" cy="706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Return on Capital Employed (ROCE)</a:t>
                </a:r>
              </a:p>
            </p:txBody>
          </p:sp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59CE4C84-98A5-46BF-AF7D-B0B892DEF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7" y="4899058"/>
                <a:ext cx="568276" cy="460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=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0385546D-BE83-42E0-84AF-C38547C8F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27" y="4716506"/>
                <a:ext cx="3746180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Operating Profit</a:t>
                </a: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79C73F3C-901B-458D-819C-715EF540D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5" y="5162568"/>
                <a:ext cx="2520735" cy="40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Capital Employed</a:t>
                </a:r>
              </a:p>
            </p:txBody>
          </p:sp>
          <p:cxnSp>
            <p:nvCxnSpPr>
              <p:cNvPr id="5146" name="Straight Connector 8">
                <a:extLst>
                  <a:ext uri="{FF2B5EF4-FFF2-40B4-BE49-F238E27FC236}">
                    <a16:creationId xmlns:a16="http://schemas.microsoft.com/office/drawing/2014/main" id="{FC1062EE-AE43-41BC-87A1-4B94D64147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1261" y="5135122"/>
                <a:ext cx="2731828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726C7A7D-80EC-4416-A7B2-699D05467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786" y="4845087"/>
                <a:ext cx="1331799" cy="461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2"/>
                    </a:solidFill>
                    <a:latin typeface="+mn-lt"/>
                  </a:rPr>
                  <a:t>x </a:t>
                </a:r>
                <a:r>
                  <a:rPr lang="en-GB" b="1" dirty="0">
                    <a:solidFill>
                      <a:schemeClr val="accent2"/>
                    </a:solidFill>
                    <a:latin typeface="+mn-lt"/>
                  </a:rPr>
                  <a:t>100</a:t>
                </a:r>
                <a:endParaRPr lang="en-GB" sz="2000" b="1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742638C6-39CF-4722-ABAB-8067EDBD46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182688"/>
            <a:ext cx="7912100" cy="617537"/>
          </a:xfrm>
          <a:noFill/>
        </p:spPr>
        <p:txBody>
          <a:bodyPr/>
          <a:lstStyle/>
          <a:p>
            <a:pPr>
              <a:buFontTx/>
              <a:buBlip>
                <a:blip r:embed="rId8"/>
              </a:buBlip>
              <a:tabLst>
                <a:tab pos="5472113" algn="l"/>
              </a:tabLst>
            </a:pPr>
            <a:r>
              <a:rPr lang="en-GB" altLang="en-US"/>
              <a:t>Calculated using the following formula: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68C51BEA-CAB8-4781-85EE-BC64DB62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70463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Hand of Sean" pitchFamily="2" charset="0"/>
              </a:rPr>
              <a:t>£250,000</a:t>
            </a:r>
            <a:endParaRPr lang="en-US" altLang="en-US" sz="1800">
              <a:solidFill>
                <a:srgbClr val="FF0000"/>
              </a:solidFill>
              <a:latin typeface="Hand of Sean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949908-3590-41DD-8714-2D7176B7CB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1413" y="4914900"/>
            <a:ext cx="1266825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81" grpId="0"/>
      <p:bldP spid="127002" grpId="0"/>
      <p:bldP spid="127003" grpId="0"/>
      <p:bldP spid="127005" grpId="0"/>
      <p:bldP spid="127010" grpId="0"/>
      <p:bldP spid="127018" grpId="0" animBg="1"/>
      <p:bldP spid="127026" grpId="0"/>
      <p:bldP spid="127011" grpId="0"/>
      <p:bldP spid="127016" grpId="0"/>
      <p:bldP spid="54" grpId="0" build="p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6A54-38BC-44A8-9537-9AB714F2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0A61-B267-471A-A9BD-0E290F98AB7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5B39-8FEB-4B7C-A52D-8AF7A92C1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BDEF6-6948-4BD7-AF2E-FC317479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" y="457294"/>
            <a:ext cx="9144000" cy="4209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25ED6-BB8B-4415-AF9B-3E730EF843CB}"/>
              </a:ext>
            </a:extLst>
          </p:cNvPr>
          <p:cNvSpPr/>
          <p:nvPr/>
        </p:nvSpPr>
        <p:spPr bwMode="auto">
          <a:xfrm>
            <a:off x="5434014" y="488157"/>
            <a:ext cx="2505075" cy="1698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0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2A29-5C77-475F-9D7C-408DAFF1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C590-E905-409E-BCF3-81E69623E7A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B9E54-298F-41E3-B250-C733554E5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A24B3-5E6E-4F3E-88FD-BD629B64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8898" cy="57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1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lank_yellow_folder_documents_800_clr.png">
            <a:extLst>
              <a:ext uri="{FF2B5EF4-FFF2-40B4-BE49-F238E27FC236}">
                <a16:creationId xmlns:a16="http://schemas.microsoft.com/office/drawing/2014/main" id="{5D52E6FD-79C4-413D-AD96-11552473F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3" y="419100"/>
            <a:ext cx="10171113" cy="76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4" descr="confidential_rubber_stamp_800_clr.png">
            <a:extLst>
              <a:ext uri="{FF2B5EF4-FFF2-40B4-BE49-F238E27FC236}">
                <a16:creationId xmlns:a16="http://schemas.microsoft.com/office/drawing/2014/main" id="{898909AC-9883-4C18-BC6B-33333549A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449">
            <a:off x="652463" y="2773363"/>
            <a:ext cx="762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>
            <a:extLst>
              <a:ext uri="{FF2B5EF4-FFF2-40B4-BE49-F238E27FC236}">
                <a16:creationId xmlns:a16="http://schemas.microsoft.com/office/drawing/2014/main" id="{92A83151-0512-4E49-9729-E0E213D64B28}"/>
              </a:ext>
            </a:extLst>
          </p:cNvPr>
          <p:cNvGrpSpPr>
            <a:grpSpLocks/>
          </p:cNvGrpSpPr>
          <p:nvPr/>
        </p:nvGrpSpPr>
        <p:grpSpPr bwMode="auto">
          <a:xfrm rot="292506">
            <a:off x="-672779" y="515354"/>
            <a:ext cx="4170306" cy="5994470"/>
            <a:chOff x="-500131" y="1013702"/>
            <a:chExt cx="6628727" cy="5994830"/>
          </a:xfrm>
        </p:grpSpPr>
        <p:pic>
          <p:nvPicPr>
            <p:cNvPr id="19470" name="Picture 20" descr="stack_paper.png">
              <a:extLst>
                <a:ext uri="{FF2B5EF4-FFF2-40B4-BE49-F238E27FC236}">
                  <a16:creationId xmlns:a16="http://schemas.microsoft.com/office/drawing/2014/main" id="{165DB9B7-D390-4557-9030-E7F16B3F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58">
              <a:off x="-500131" y="1013702"/>
              <a:ext cx="6628727" cy="599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3">
              <a:extLst>
                <a:ext uri="{FF2B5EF4-FFF2-40B4-BE49-F238E27FC236}">
                  <a16:creationId xmlns:a16="http://schemas.microsoft.com/office/drawing/2014/main" id="{DBDC1B29-51A9-490B-B4B4-0932B7C425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19674">
              <a:off x="717052" y="2679167"/>
              <a:ext cx="4732969" cy="376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 dirty="0">
                  <a:latin typeface="Angelina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 dirty="0">
                  <a:latin typeface="Angelina" pitchFamily="2" charset="0"/>
                </a:rPr>
                <a:t> 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 dirty="0">
                  <a:latin typeface="Angelina" pitchFamily="2" charset="0"/>
                </a:rPr>
                <a:t> - similar firms</a:t>
              </a:r>
            </a:p>
          </p:txBody>
        </p:sp>
        <p:sp>
          <p:nvSpPr>
            <p:cNvPr id="19472" name="Rectangle 3">
              <a:extLst>
                <a:ext uri="{FF2B5EF4-FFF2-40B4-BE49-F238E27FC236}">
                  <a16:creationId xmlns:a16="http://schemas.microsoft.com/office/drawing/2014/main" id="{783AD05E-2CEC-4C89-B186-2C73506330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3200" b="1" dirty="0">
                  <a:solidFill>
                    <a:schemeClr val="accent2"/>
                  </a:solidFill>
                  <a:latin typeface="Angelina" pitchFamily="2" charset="0"/>
                </a:rPr>
                <a:t>Having Sufficient Data</a:t>
              </a: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F3297375-3B77-442A-8E8E-C938BA6FBDD0}"/>
              </a:ext>
            </a:extLst>
          </p:cNvPr>
          <p:cNvGrpSpPr>
            <a:grpSpLocks/>
          </p:cNvGrpSpPr>
          <p:nvPr/>
        </p:nvGrpSpPr>
        <p:grpSpPr bwMode="auto">
          <a:xfrm rot="840731">
            <a:off x="2535194" y="1237143"/>
            <a:ext cx="3725863" cy="5889121"/>
            <a:chOff x="-330019" y="-248380"/>
            <a:chExt cx="4291950" cy="5643233"/>
          </a:xfrm>
        </p:grpSpPr>
        <p:pic>
          <p:nvPicPr>
            <p:cNvPr id="19467" name="Picture 20" descr="stack_paper.png">
              <a:extLst>
                <a:ext uri="{FF2B5EF4-FFF2-40B4-BE49-F238E27FC236}">
                  <a16:creationId xmlns:a16="http://schemas.microsoft.com/office/drawing/2014/main" id="{5275A71F-E6B9-448C-882C-27A8BAF79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Rectangle 3">
              <a:extLst>
                <a:ext uri="{FF2B5EF4-FFF2-40B4-BE49-F238E27FC236}">
                  <a16:creationId xmlns:a16="http://schemas.microsoft.com/office/drawing/2014/main" id="{47DD4079-DFD5-4FFB-8757-8E802B149B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326">
              <a:off x="144432" y="1446945"/>
              <a:ext cx="3627643" cy="394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>
                  <a:latin typeface="Angelina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9469" name="Rectangle 3">
              <a:extLst>
                <a:ext uri="{FF2B5EF4-FFF2-40B4-BE49-F238E27FC236}">
                  <a16:creationId xmlns:a16="http://schemas.microsoft.com/office/drawing/2014/main" id="{8F2421B8-107C-45D9-901A-E6C8E7D17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326">
              <a:off x="-225084" y="342464"/>
              <a:ext cx="3540868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3200" b="1">
                  <a:solidFill>
                    <a:schemeClr val="accent2"/>
                  </a:solidFill>
                  <a:latin typeface="Angelina" pitchFamily="2" charset="0"/>
                </a:rPr>
                <a:t>Changes In The</a:t>
              </a:r>
              <a:br>
                <a:rPr lang="en-GB" altLang="en-US" sz="3200" b="1">
                  <a:solidFill>
                    <a:schemeClr val="accent2"/>
                  </a:solidFill>
                  <a:latin typeface="Angelina" pitchFamily="2" charset="0"/>
                </a:rPr>
              </a:br>
              <a:r>
                <a:rPr lang="en-GB" altLang="en-US" sz="3200" b="1">
                  <a:solidFill>
                    <a:schemeClr val="accent2"/>
                  </a:solidFill>
                  <a:latin typeface="Angelina" pitchFamily="2" charset="0"/>
                </a:rPr>
                <a:t>External Environment</a:t>
              </a: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322577FA-44AC-4E26-9DE8-C09537682457}"/>
              </a:ext>
            </a:extLst>
          </p:cNvPr>
          <p:cNvGrpSpPr>
            <a:grpSpLocks/>
          </p:cNvGrpSpPr>
          <p:nvPr/>
        </p:nvGrpSpPr>
        <p:grpSpPr bwMode="auto">
          <a:xfrm rot="257097">
            <a:off x="5587502" y="82326"/>
            <a:ext cx="3959225" cy="6564356"/>
            <a:chOff x="-195263" y="1154113"/>
            <a:chExt cx="3959226" cy="5558100"/>
          </a:xfrm>
        </p:grpSpPr>
        <p:pic>
          <p:nvPicPr>
            <p:cNvPr id="19464" name="Picture 20" descr="stack_paper.png">
              <a:extLst>
                <a:ext uri="{FF2B5EF4-FFF2-40B4-BE49-F238E27FC236}">
                  <a16:creationId xmlns:a16="http://schemas.microsoft.com/office/drawing/2014/main" id="{4722D58A-BE1A-49BB-B976-793C93F8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3">
              <a:extLst>
                <a:ext uri="{FF2B5EF4-FFF2-40B4-BE49-F238E27FC236}">
                  <a16:creationId xmlns:a16="http://schemas.microsoft.com/office/drawing/2014/main" id="{506F9297-882A-41BE-9A8D-C4D5F4481F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>
                  <a:latin typeface="Angelina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800" b="1">
                  <a:latin typeface="Angelina" pitchFamily="2" charset="0"/>
                </a:rPr>
                <a:t>Firms may use different accounting principles</a:t>
              </a:r>
            </a:p>
          </p:txBody>
        </p:sp>
        <p:sp>
          <p:nvSpPr>
            <p:cNvPr id="19466" name="Rectangle 3">
              <a:extLst>
                <a:ext uri="{FF2B5EF4-FFF2-40B4-BE49-F238E27FC236}">
                  <a16:creationId xmlns:a16="http://schemas.microsoft.com/office/drawing/2014/main" id="{0E88CDFB-8FBF-4132-8D17-01D5FCEE2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3200" b="1">
                  <a:solidFill>
                    <a:schemeClr val="accent2"/>
                  </a:solidFill>
                  <a:latin typeface="Angelina" pitchFamily="2" charset="0"/>
                </a:rPr>
                <a:t>Differences In Accounting Techniques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8ED9F3B5-E1C4-4546-BE0B-5307FDA1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The Limitations Of Ratio Analysis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5791-937C-49BC-A06E-AC1B7E5C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Starter: </a:t>
            </a:r>
            <a:br>
              <a:rPr lang="en-US" dirty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97BA-AF56-4D15-AEB0-5A8BBEB5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Describe the purpose of a trading and profit and loss account</a:t>
            </a:r>
          </a:p>
          <a:p>
            <a:pPr>
              <a:defRPr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Describe the purpose of a balance sheet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6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811A0-592F-456E-A2FE-6493246E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02"/>
          <a:stretch/>
        </p:blipFill>
        <p:spPr>
          <a:xfrm>
            <a:off x="-107447" y="971109"/>
            <a:ext cx="9358893" cy="28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4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C43C2-CA4D-42D8-A20A-D4A560BC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441"/>
            <a:ext cx="9144000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1E7B0-92D9-4EA2-9ABE-A5CBA5FA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17"/>
          <a:stretch/>
        </p:blipFill>
        <p:spPr>
          <a:xfrm>
            <a:off x="0" y="-633047"/>
            <a:ext cx="4431324" cy="4506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1C391-F107-44B3-88B3-CD700B57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4" y="-168813"/>
            <a:ext cx="4867277" cy="4705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86E2B-02DB-4B8A-87B1-71ABD5FF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6" y="3693209"/>
            <a:ext cx="4380008" cy="30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0E944-5FEB-4D1B-A4CA-8F3153512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9"/>
          <a:stretch/>
        </p:blipFill>
        <p:spPr>
          <a:xfrm>
            <a:off x="0" y="0"/>
            <a:ext cx="7370889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262DF-C5A9-47DE-972B-B9DEFD2BB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79"/>
          <a:stretch/>
        </p:blipFill>
        <p:spPr>
          <a:xfrm>
            <a:off x="163569" y="3429000"/>
            <a:ext cx="7043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928C8-4935-47D1-AF56-554033EA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579"/>
            <a:ext cx="8883003" cy="30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3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C7F62-50CF-4568-90D5-F3A80F9F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5494460" cy="68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F9A8B-D57D-404D-8B5C-C8007678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89" y="104554"/>
            <a:ext cx="6074150" cy="22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E077B-C46C-41F9-A240-8C85BECE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89" y="2391508"/>
            <a:ext cx="6440552" cy="844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03E36-9DF6-43DB-BF65-FB760AFAD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89" y="3235568"/>
            <a:ext cx="6448768" cy="26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407809-05B8-41F1-B0DE-ADCA1AF9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17373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1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E1E36-7E22-4AFA-890C-1519EEFF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57" y="-1"/>
            <a:ext cx="4503788" cy="2451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DBFFFC-88D7-47E0-A9C6-683DA800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7" y="2451918"/>
            <a:ext cx="4623875" cy="47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5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FEA8EF-9EE9-4312-9CF9-20E7F18E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73" y="-62252"/>
            <a:ext cx="5483563" cy="2741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BDAF6-5284-4182-AC6C-0731832F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68" y="2679530"/>
            <a:ext cx="5567829" cy="40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BDEC-BE1F-4BF1-B38A-6D23211D9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Ratio Analysis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D84EE898-86F5-42C8-B987-FCC38BD56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Company A has made £100m profit</a:t>
            </a:r>
          </a:p>
          <a:p>
            <a:r>
              <a:rPr lang="en-GB" altLang="en-US"/>
              <a:t>Company B has made £50m profit.</a:t>
            </a:r>
          </a:p>
          <a:p>
            <a:endParaRPr lang="en-GB" altLang="en-US"/>
          </a:p>
          <a:p>
            <a:r>
              <a:rPr lang="en-GB" altLang="en-US"/>
              <a:t>Which company is performing best?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7042-FC02-475B-A873-65CA3DA8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5ED6E-57E7-4ACE-98B8-4E6FB8A3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62" y="2996487"/>
            <a:ext cx="6786563" cy="375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8DF51-180E-4DF1-841F-5ABB9129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9935"/>
            <a:ext cx="6786563" cy="2603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6D916D-9325-4F7E-AF86-5F8A626336D7}"/>
              </a:ext>
            </a:extLst>
          </p:cNvPr>
          <p:cNvSpPr/>
          <p:nvPr/>
        </p:nvSpPr>
        <p:spPr bwMode="auto">
          <a:xfrm>
            <a:off x="2207418" y="5781236"/>
            <a:ext cx="1876425" cy="285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Capital employed</a:t>
            </a:r>
          </a:p>
        </p:txBody>
      </p:sp>
    </p:spTree>
    <p:extLst>
      <p:ext uri="{BB962C8B-B14F-4D97-AF65-F5344CB8AC3E}">
        <p14:creationId xmlns:p14="http://schemas.microsoft.com/office/powerpoint/2010/main" val="373442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B8E0-670C-45A8-8019-08177B26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A1BA-AEBD-412A-8CC8-BC4B40E9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66A3A-115E-4376-A862-E701369B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1924"/>
            <a:ext cx="6640858" cy="5857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1E1BAF-93A3-4874-B05B-390DCD8817C0}"/>
              </a:ext>
            </a:extLst>
          </p:cNvPr>
          <p:cNvSpPr/>
          <p:nvPr/>
        </p:nvSpPr>
        <p:spPr bwMode="auto">
          <a:xfrm>
            <a:off x="3938954" y="2919411"/>
            <a:ext cx="2140377" cy="3302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Capital employed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4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70BF-8E82-4E73-BE46-FDB9668B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7F516-8BEE-4420-9439-7D0A89FA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BFA8C-0AAD-4BF7-9BDE-0BD396CE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561975"/>
            <a:ext cx="6630873" cy="5229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696AB8-B786-492F-8B87-8CFECC4290BB}"/>
              </a:ext>
            </a:extLst>
          </p:cNvPr>
          <p:cNvSpPr/>
          <p:nvPr/>
        </p:nvSpPr>
        <p:spPr bwMode="auto">
          <a:xfrm>
            <a:off x="5657850" y="2047875"/>
            <a:ext cx="676275" cy="276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14DB9-EACA-48E3-ABCA-BF41C9843EA4}"/>
              </a:ext>
            </a:extLst>
          </p:cNvPr>
          <p:cNvSpPr/>
          <p:nvPr/>
        </p:nvSpPr>
        <p:spPr bwMode="auto">
          <a:xfrm>
            <a:off x="5638800" y="2827337"/>
            <a:ext cx="676275" cy="276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0B06F-6063-42C5-8FE5-2C0B027764C0}"/>
              </a:ext>
            </a:extLst>
          </p:cNvPr>
          <p:cNvSpPr/>
          <p:nvPr/>
        </p:nvSpPr>
        <p:spPr bwMode="auto">
          <a:xfrm>
            <a:off x="5657850" y="3643312"/>
            <a:ext cx="676275" cy="276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F7BFF-CB8B-4FFF-8B76-D9524ED84042}"/>
              </a:ext>
            </a:extLst>
          </p:cNvPr>
          <p:cNvSpPr/>
          <p:nvPr/>
        </p:nvSpPr>
        <p:spPr bwMode="auto">
          <a:xfrm>
            <a:off x="5657850" y="4441031"/>
            <a:ext cx="676275" cy="276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D1D6-5E8E-4852-BBA0-F7BBAAFC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BF9-48CB-4C17-9116-3D4CBF0B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A2470-D2B1-44BC-AF58-1775FBA0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823912"/>
            <a:ext cx="6006299" cy="48434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81547A-F316-444E-8B92-508D4251EB90}"/>
              </a:ext>
            </a:extLst>
          </p:cNvPr>
          <p:cNvSpPr/>
          <p:nvPr/>
        </p:nvSpPr>
        <p:spPr bwMode="auto">
          <a:xfrm>
            <a:off x="4257675" y="2314575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8F43A-AC7F-4AA1-963D-28389EB6634C}"/>
              </a:ext>
            </a:extLst>
          </p:cNvPr>
          <p:cNvSpPr/>
          <p:nvPr/>
        </p:nvSpPr>
        <p:spPr bwMode="auto">
          <a:xfrm>
            <a:off x="4257675" y="3245643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67555-21D2-4CB8-8CEF-1F6073F6B292}"/>
              </a:ext>
            </a:extLst>
          </p:cNvPr>
          <p:cNvSpPr/>
          <p:nvPr/>
        </p:nvSpPr>
        <p:spPr bwMode="auto">
          <a:xfrm>
            <a:off x="4288239" y="3921917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9316A9-8E33-4DFF-9D82-5FAC090207EF}"/>
              </a:ext>
            </a:extLst>
          </p:cNvPr>
          <p:cNvSpPr/>
          <p:nvPr/>
        </p:nvSpPr>
        <p:spPr bwMode="auto">
          <a:xfrm>
            <a:off x="4278714" y="4598191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FC7D7-40BA-44CB-9E7C-B655B0731AF9}"/>
              </a:ext>
            </a:extLst>
          </p:cNvPr>
          <p:cNvSpPr/>
          <p:nvPr/>
        </p:nvSpPr>
        <p:spPr bwMode="auto">
          <a:xfrm>
            <a:off x="5989235" y="2307430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8279C-7940-46CA-97D1-811DD4A7DBE7}"/>
              </a:ext>
            </a:extLst>
          </p:cNvPr>
          <p:cNvSpPr/>
          <p:nvPr/>
        </p:nvSpPr>
        <p:spPr bwMode="auto">
          <a:xfrm>
            <a:off x="5989236" y="3245642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E8AC7-181B-46D2-82A1-F35006C83EF1}"/>
              </a:ext>
            </a:extLst>
          </p:cNvPr>
          <p:cNvSpPr/>
          <p:nvPr/>
        </p:nvSpPr>
        <p:spPr bwMode="auto">
          <a:xfrm>
            <a:off x="5989235" y="3902866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1932E-513C-4A80-A3F8-97389946B333}"/>
              </a:ext>
            </a:extLst>
          </p:cNvPr>
          <p:cNvSpPr/>
          <p:nvPr/>
        </p:nvSpPr>
        <p:spPr bwMode="auto">
          <a:xfrm>
            <a:off x="5989235" y="4560090"/>
            <a:ext cx="676275" cy="238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B273-5F28-4010-94DA-1A1C1797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4B35-209B-4F93-ADDF-F4B881D5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0655-A59F-4D44-BC90-48511291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1856"/>
            <a:ext cx="9093281" cy="38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8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.3.1: Interpreting Financial Statements"/>
  <p:tag name="ISPRING_ULTRA_SCORM_LESSON_TITLE" val="4.3.1: Interpreting Financial Statements"/>
  <p:tag name="ISPRING_ULTRA_SCORM_SLIDE_COUNT" val="16"/>
  <p:tag name="ISPRING_ULTRA_SCORM_DURATION" val="3600"/>
  <p:tag name="ISPRING_ULTRA_SCORM_QUIZ_NUMBER" val="0"/>
  <p:tag name="GENSWF_OUTPUT_FILE_NAME" val="4a_3_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1208</TotalTime>
  <Words>1115</Words>
  <Application>Microsoft Office PowerPoint</Application>
  <PresentationFormat>On-screen Show (4:3)</PresentationFormat>
  <Paragraphs>194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Angelina</vt:lpstr>
      <vt:lpstr>Arial</vt:lpstr>
      <vt:lpstr>Calibri</vt:lpstr>
      <vt:lpstr>Comic Sans MS</vt:lpstr>
      <vt:lpstr>Hand of Sean</vt:lpstr>
      <vt:lpstr>Tempus Sans ITC</vt:lpstr>
      <vt:lpstr>Times New Roman</vt:lpstr>
      <vt:lpstr>Wingdings 3</vt:lpstr>
      <vt:lpstr>Blank Presentation</vt:lpstr>
      <vt:lpstr>PowerPoint Presentation</vt:lpstr>
      <vt:lpstr>3.5.1 Interpretation of financial</vt:lpstr>
      <vt:lpstr> Starter:  </vt:lpstr>
      <vt:lpstr>Ratio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 Analysis</vt:lpstr>
      <vt:lpstr>The Current Ratio</vt:lpstr>
      <vt:lpstr>PowerPoint Presentation</vt:lpstr>
      <vt:lpstr>The Acid Test Ratio</vt:lpstr>
      <vt:lpstr>PowerPoint Presentation</vt:lpstr>
      <vt:lpstr>The Gearing Ratio</vt:lpstr>
      <vt:lpstr>PowerPoint Presentation</vt:lpstr>
      <vt:lpstr>PowerPoint Presentation</vt:lpstr>
      <vt:lpstr>PowerPoint Presentation</vt:lpstr>
      <vt:lpstr>The Gross Profit Margin</vt:lpstr>
      <vt:lpstr>The Operating Profit Margin</vt:lpstr>
      <vt:lpstr>The Net Profit Margin</vt:lpstr>
      <vt:lpstr>Return On Capital Employed (ROCE)</vt:lpstr>
      <vt:lpstr>PowerPoint Presentation</vt:lpstr>
      <vt:lpstr>PowerPoint Presentation</vt:lpstr>
      <vt:lpstr>The Limitations Of Ratio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4a.3.1: Interpreting Financial Statements</dc:title>
  <dc:creator>A Murray</dc:creator>
  <cp:lastModifiedBy>S Gouldthorpe</cp:lastModifiedBy>
  <cp:revision>326</cp:revision>
  <cp:lastPrinted>2002-06-14T07:23:53Z</cp:lastPrinted>
  <dcterms:created xsi:type="dcterms:W3CDTF">2001-07-04T09:21:15Z</dcterms:created>
  <dcterms:modified xsi:type="dcterms:W3CDTF">2020-02-28T09:58:18Z</dcterms:modified>
</cp:coreProperties>
</file>