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0"/>
  </p:notesMasterIdLst>
  <p:handoutMasterIdLst>
    <p:handoutMasterId r:id="rId31"/>
  </p:handoutMasterIdLst>
  <p:sldIdLst>
    <p:sldId id="349" r:id="rId2"/>
    <p:sldId id="350" r:id="rId3"/>
    <p:sldId id="283" r:id="rId4"/>
    <p:sldId id="347" r:id="rId5"/>
    <p:sldId id="330" r:id="rId6"/>
    <p:sldId id="356" r:id="rId7"/>
    <p:sldId id="331" r:id="rId8"/>
    <p:sldId id="332" r:id="rId9"/>
    <p:sldId id="357" r:id="rId10"/>
    <p:sldId id="334" r:id="rId11"/>
    <p:sldId id="359" r:id="rId12"/>
    <p:sldId id="335" r:id="rId13"/>
    <p:sldId id="348" r:id="rId14"/>
    <p:sldId id="358" r:id="rId15"/>
    <p:sldId id="360" r:id="rId16"/>
    <p:sldId id="361" r:id="rId17"/>
    <p:sldId id="362" r:id="rId18"/>
    <p:sldId id="337" r:id="rId19"/>
    <p:sldId id="351" r:id="rId20"/>
    <p:sldId id="367" r:id="rId21"/>
    <p:sldId id="352" r:id="rId22"/>
    <p:sldId id="353" r:id="rId23"/>
    <p:sldId id="363" r:id="rId24"/>
    <p:sldId id="364" r:id="rId25"/>
    <p:sldId id="354" r:id="rId26"/>
    <p:sldId id="355" r:id="rId27"/>
    <p:sldId id="366" r:id="rId28"/>
    <p:sldId id="365" r:id="rId29"/>
  </p:sldIdLst>
  <p:sldSz cx="9144000" cy="6858000" type="screen4x3"/>
  <p:notesSz cx="6858000" cy="9715500"/>
  <p:defaultTextStyle>
    <a:defPPr>
      <a:defRPr lang="en-US"/>
    </a:defPPr>
    <a:lvl1pPr algn="l" rtl="0" eaLnBrk="0" fontAlgn="base" hangingPunct="0">
      <a:spcBef>
        <a:spcPct val="0"/>
      </a:spcBef>
      <a:spcAft>
        <a:spcPct val="0"/>
      </a:spcAft>
      <a:defRPr sz="24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99"/>
    <a:srgbClr val="CCECFF"/>
    <a:srgbClr val="FFFFCC"/>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17" autoAdjust="0"/>
  </p:normalViewPr>
  <p:slideViewPr>
    <p:cSldViewPr snapToGrid="0">
      <p:cViewPr varScale="1">
        <p:scale>
          <a:sx n="89" d="100"/>
          <a:sy n="89" d="100"/>
        </p:scale>
        <p:origin x="78" y="330"/>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66" d="100"/>
        <a:sy n="66" d="100"/>
      </p:scale>
      <p:origin x="0" y="30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FD91E-8875-434A-98FB-625034FDCE1C}" type="doc">
      <dgm:prSet loTypeId="urn:microsoft.com/office/officeart/2005/8/layout/pyramid1" loCatId="pyramid" qsTypeId="urn:microsoft.com/office/officeart/2005/8/quickstyle/simple1" qsCatId="simple" csTypeId="urn:microsoft.com/office/officeart/2005/8/colors/accent1_2" csCatId="accent1" phldr="1"/>
      <dgm:spPr/>
    </dgm:pt>
    <dgm:pt modelId="{0B23BC13-3EEB-4B21-9D89-4989B639E0C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Self Realisation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highlight>
                <a:srgbClr val="FFFF00"/>
              </a:highlight>
              <a:latin typeface="Comic Sans MS" pitchFamily="66" charset="0"/>
            </a:rPr>
            <a:t>(fulfilment)</a:t>
          </a:r>
        </a:p>
      </dgm:t>
    </dgm:pt>
    <dgm:pt modelId="{1EC6418D-FE31-4CAD-85C8-FBCD28491BDA}" type="parTrans" cxnId="{BDB4663F-1EE5-47E3-94E8-A580B60D8088}">
      <dgm:prSet/>
      <dgm:spPr/>
      <dgm:t>
        <a:bodyPr/>
        <a:lstStyle/>
        <a:p>
          <a:endParaRPr lang="en-GB"/>
        </a:p>
      </dgm:t>
    </dgm:pt>
    <dgm:pt modelId="{54F84A82-CD2B-40E0-BB2E-C062AFFBBF73}" type="sibTrans" cxnId="{BDB4663F-1EE5-47E3-94E8-A580B60D8088}">
      <dgm:prSet/>
      <dgm:spPr/>
      <dgm:t>
        <a:bodyPr/>
        <a:lstStyle/>
        <a:p>
          <a:endParaRPr lang="en-GB"/>
        </a:p>
      </dgm:t>
    </dgm:pt>
    <dgm:pt modelId="{0A162788-58FD-49BA-BCB4-D4B3DF63FB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Self-Esteem</a:t>
          </a:r>
          <a:endParaRPr kumimoji="0" lang="en-GB" b="1" i="0" u="none" strike="noStrike" cap="none" normalizeH="0" baseline="0" dirty="0">
            <a:ln>
              <a:noFill/>
            </a:ln>
            <a:solidFill>
              <a:schemeClr val="accent2"/>
            </a:solidFill>
            <a:effectLst/>
            <a:highlight>
              <a:srgbClr val="FFFF00"/>
            </a:highligh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highlight>
                <a:srgbClr val="FFFF00"/>
              </a:highlight>
              <a:latin typeface="Comic Sans MS" pitchFamily="66" charset="0"/>
            </a:rPr>
            <a:t>(strength, self respect, confidence, status)</a:t>
          </a:r>
          <a:endParaRPr kumimoji="0" lang="en-GB" b="1" i="0" u="none" strike="noStrike" cap="none" normalizeH="0" baseline="0" dirty="0">
            <a:ln>
              <a:noFill/>
            </a:ln>
            <a:solidFill>
              <a:schemeClr val="accent2"/>
            </a:solidFill>
            <a:effectLst/>
            <a:latin typeface="Comic Sans MS" pitchFamily="66" charset="0"/>
          </a:endParaRPr>
        </a:p>
      </dgm:t>
    </dgm:pt>
    <dgm:pt modelId="{2F74EDAB-C1D4-4729-A836-F55572881382}" type="parTrans" cxnId="{B4A9BD30-A90D-4D8D-BFC2-B1CAA175816D}">
      <dgm:prSet/>
      <dgm:spPr/>
      <dgm:t>
        <a:bodyPr/>
        <a:lstStyle/>
        <a:p>
          <a:endParaRPr lang="en-GB"/>
        </a:p>
      </dgm:t>
    </dgm:pt>
    <dgm:pt modelId="{B1B9BD83-8791-4065-B346-528FF98EF257}" type="sibTrans" cxnId="{B4A9BD30-A90D-4D8D-BFC2-B1CAA175816D}">
      <dgm:prSet/>
      <dgm:spPr/>
      <dgm:t>
        <a:bodyPr/>
        <a:lstStyle/>
        <a:p>
          <a:endParaRPr lang="en-GB"/>
        </a:p>
      </dgm:t>
    </dgm:pt>
    <dgm:pt modelId="{6D6BE462-69CA-492F-AD40-59A025B8586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Social Needs </a:t>
          </a:r>
          <a:r>
            <a:rPr kumimoji="0" lang="en-GB" b="1" i="0" u="none" strike="noStrike" cap="none" normalizeH="0" baseline="0" dirty="0">
              <a:ln>
                <a:noFill/>
              </a:ln>
              <a:solidFill>
                <a:schemeClr val="accent2"/>
              </a:solidFill>
              <a:effectLst/>
              <a:highlight>
                <a:srgbClr val="FFFF00"/>
              </a:highlight>
              <a:latin typeface="Comic Sans MS" pitchFamily="66" charset="0"/>
            </a:rPr>
            <a:t>(belonging, friendship, contact)</a:t>
          </a:r>
        </a:p>
      </dgm:t>
    </dgm:pt>
    <dgm:pt modelId="{4AAA7D3E-3951-4B61-AE60-1987B7164985}" type="parTrans" cxnId="{DF277B4A-B289-4F71-8E11-E3CFEEA9F309}">
      <dgm:prSet/>
      <dgm:spPr/>
      <dgm:t>
        <a:bodyPr/>
        <a:lstStyle/>
        <a:p>
          <a:endParaRPr lang="en-GB"/>
        </a:p>
      </dgm:t>
    </dgm:pt>
    <dgm:pt modelId="{89886C38-699F-4262-B702-71B7E39DFEA8}" type="sibTrans" cxnId="{DF277B4A-B289-4F71-8E11-E3CFEEA9F309}">
      <dgm:prSet/>
      <dgm:spPr/>
      <dgm:t>
        <a:bodyPr/>
        <a:lstStyle/>
        <a:p>
          <a:endParaRPr lang="en-GB"/>
        </a:p>
      </dgm:t>
    </dgm:pt>
    <dgm:pt modelId="{4E03D2AA-6745-44C9-BE9B-4DFD4D1FB33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Safety Needs (security, physical safety)</a:t>
          </a:r>
          <a:endParaRPr kumimoji="0" lang="en-GB" b="1" i="0" u="none" strike="noStrike" cap="none" normalizeH="0" baseline="0" dirty="0">
            <a:ln>
              <a:noFill/>
            </a:ln>
            <a:solidFill>
              <a:schemeClr val="accent2"/>
            </a:solidFill>
            <a:effectLst/>
            <a:highlight>
              <a:srgbClr val="FFFF00"/>
            </a:highlight>
            <a:latin typeface="Comic Sans MS" pitchFamily="66" charset="0"/>
          </a:endParaRPr>
        </a:p>
      </dgm:t>
    </dgm:pt>
    <dgm:pt modelId="{91474A62-0C12-439F-BF9F-8863CAA5A855}" type="parTrans" cxnId="{2C9FE887-790E-434A-B74A-8C2F878579D2}">
      <dgm:prSet/>
      <dgm:spPr/>
      <dgm:t>
        <a:bodyPr/>
        <a:lstStyle/>
        <a:p>
          <a:endParaRPr lang="en-GB"/>
        </a:p>
      </dgm:t>
    </dgm:pt>
    <dgm:pt modelId="{F179472F-9E87-41E4-B328-BB008A8B5C3F}" type="sibTrans" cxnId="{2C9FE887-790E-434A-B74A-8C2F878579D2}">
      <dgm:prSet/>
      <dgm:spPr/>
      <dgm:t>
        <a:bodyPr/>
        <a:lstStyle/>
        <a:p>
          <a:endParaRPr lang="en-GB"/>
        </a:p>
      </dgm:t>
    </dgm:pt>
    <dgm:pt modelId="{8E0CB3B4-C544-46E3-A2EC-4CDE14B4DE2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accent2"/>
              </a:solidFill>
              <a:effectLst/>
              <a:latin typeface="Comic Sans MS" pitchFamily="66" charset="0"/>
            </a:rPr>
            <a:t>Physiological Needs </a:t>
          </a:r>
          <a:r>
            <a:rPr kumimoji="0" lang="en-GB" b="1" i="0" u="none" strike="noStrike" cap="none" normalizeH="0" baseline="0" dirty="0">
              <a:ln>
                <a:noFill/>
              </a:ln>
              <a:solidFill>
                <a:schemeClr val="accent2"/>
              </a:solidFill>
              <a:effectLst/>
              <a:highlight>
                <a:srgbClr val="FFFF00"/>
              </a:highlight>
              <a:latin typeface="Comic Sans MS" pitchFamily="66" charset="0"/>
            </a:rPr>
            <a:t>(food, shelter, warmth)</a:t>
          </a:r>
        </a:p>
      </dgm:t>
    </dgm:pt>
    <dgm:pt modelId="{C6000A1C-F2EC-4AC2-AD56-80D1227880A4}" type="parTrans" cxnId="{A3A087E3-235A-445A-9961-D0548D3B92B6}">
      <dgm:prSet/>
      <dgm:spPr/>
      <dgm:t>
        <a:bodyPr/>
        <a:lstStyle/>
        <a:p>
          <a:endParaRPr lang="en-GB"/>
        </a:p>
      </dgm:t>
    </dgm:pt>
    <dgm:pt modelId="{2F1C7FBB-9954-41F9-8979-7CF3074C9605}" type="sibTrans" cxnId="{A3A087E3-235A-445A-9961-D0548D3B92B6}">
      <dgm:prSet/>
      <dgm:spPr/>
      <dgm:t>
        <a:bodyPr/>
        <a:lstStyle/>
        <a:p>
          <a:endParaRPr lang="en-GB"/>
        </a:p>
      </dgm:t>
    </dgm:pt>
    <dgm:pt modelId="{30BA46F8-2229-4CCE-BA78-3A7197B088FD}" type="pres">
      <dgm:prSet presAssocID="{F4EFD91E-8875-434A-98FB-625034FDCE1C}" presName="Name0" presStyleCnt="0">
        <dgm:presLayoutVars>
          <dgm:dir/>
          <dgm:animLvl val="lvl"/>
          <dgm:resizeHandles val="exact"/>
        </dgm:presLayoutVars>
      </dgm:prSet>
      <dgm:spPr/>
    </dgm:pt>
    <dgm:pt modelId="{7E9A392A-0427-40CB-AFF8-ADCB13CDA38A}" type="pres">
      <dgm:prSet presAssocID="{0B23BC13-3EEB-4B21-9D89-4989B639E0C7}" presName="Name8" presStyleCnt="0"/>
      <dgm:spPr/>
    </dgm:pt>
    <dgm:pt modelId="{B6E45CFA-0F05-4B34-B87D-4F8BABF7C0DF}" type="pres">
      <dgm:prSet presAssocID="{0B23BC13-3EEB-4B21-9D89-4989B639E0C7}" presName="level" presStyleLbl="node1" presStyleIdx="0" presStyleCnt="5">
        <dgm:presLayoutVars>
          <dgm:chMax val="1"/>
          <dgm:bulletEnabled val="1"/>
        </dgm:presLayoutVars>
      </dgm:prSet>
      <dgm:spPr/>
    </dgm:pt>
    <dgm:pt modelId="{365D42F3-D294-4A8C-AE7E-F83A20F49002}" type="pres">
      <dgm:prSet presAssocID="{0B23BC13-3EEB-4B21-9D89-4989B639E0C7}" presName="levelTx" presStyleLbl="revTx" presStyleIdx="0" presStyleCnt="0">
        <dgm:presLayoutVars>
          <dgm:chMax val="1"/>
          <dgm:bulletEnabled val="1"/>
        </dgm:presLayoutVars>
      </dgm:prSet>
      <dgm:spPr/>
    </dgm:pt>
    <dgm:pt modelId="{CE00F7B8-ADD7-45F3-BE99-8A878B5849BF}" type="pres">
      <dgm:prSet presAssocID="{0A162788-58FD-49BA-BCB4-D4B3DF63FB30}" presName="Name8" presStyleCnt="0"/>
      <dgm:spPr/>
    </dgm:pt>
    <dgm:pt modelId="{4E49D7E2-044D-442E-8ACF-82F937552FDF}" type="pres">
      <dgm:prSet presAssocID="{0A162788-58FD-49BA-BCB4-D4B3DF63FB30}" presName="level" presStyleLbl="node1" presStyleIdx="1" presStyleCnt="5">
        <dgm:presLayoutVars>
          <dgm:chMax val="1"/>
          <dgm:bulletEnabled val="1"/>
        </dgm:presLayoutVars>
      </dgm:prSet>
      <dgm:spPr/>
    </dgm:pt>
    <dgm:pt modelId="{4FF60F42-08CD-45F6-AE7A-C32B65BE0DC1}" type="pres">
      <dgm:prSet presAssocID="{0A162788-58FD-49BA-BCB4-D4B3DF63FB30}" presName="levelTx" presStyleLbl="revTx" presStyleIdx="0" presStyleCnt="0">
        <dgm:presLayoutVars>
          <dgm:chMax val="1"/>
          <dgm:bulletEnabled val="1"/>
        </dgm:presLayoutVars>
      </dgm:prSet>
      <dgm:spPr/>
    </dgm:pt>
    <dgm:pt modelId="{85245838-7923-4163-A175-34503D8834FB}" type="pres">
      <dgm:prSet presAssocID="{6D6BE462-69CA-492F-AD40-59A025B8586F}" presName="Name8" presStyleCnt="0"/>
      <dgm:spPr/>
    </dgm:pt>
    <dgm:pt modelId="{F8C2DE7A-74F6-4A9C-AB7C-97ED4A7F26A0}" type="pres">
      <dgm:prSet presAssocID="{6D6BE462-69CA-492F-AD40-59A025B8586F}" presName="level" presStyleLbl="node1" presStyleIdx="2" presStyleCnt="5">
        <dgm:presLayoutVars>
          <dgm:chMax val="1"/>
          <dgm:bulletEnabled val="1"/>
        </dgm:presLayoutVars>
      </dgm:prSet>
      <dgm:spPr/>
    </dgm:pt>
    <dgm:pt modelId="{67D9F568-D2CF-4273-B558-B3D88221F3E0}" type="pres">
      <dgm:prSet presAssocID="{6D6BE462-69CA-492F-AD40-59A025B8586F}" presName="levelTx" presStyleLbl="revTx" presStyleIdx="0" presStyleCnt="0">
        <dgm:presLayoutVars>
          <dgm:chMax val="1"/>
          <dgm:bulletEnabled val="1"/>
        </dgm:presLayoutVars>
      </dgm:prSet>
      <dgm:spPr/>
    </dgm:pt>
    <dgm:pt modelId="{4C87CDAF-93E2-449D-A9F5-5F5ACC71F777}" type="pres">
      <dgm:prSet presAssocID="{4E03D2AA-6745-44C9-BE9B-4DFD4D1FB338}" presName="Name8" presStyleCnt="0"/>
      <dgm:spPr/>
    </dgm:pt>
    <dgm:pt modelId="{31E335B5-A1F7-4CB3-8661-07955B0BDBFC}" type="pres">
      <dgm:prSet presAssocID="{4E03D2AA-6745-44C9-BE9B-4DFD4D1FB338}" presName="level" presStyleLbl="node1" presStyleIdx="3" presStyleCnt="5">
        <dgm:presLayoutVars>
          <dgm:chMax val="1"/>
          <dgm:bulletEnabled val="1"/>
        </dgm:presLayoutVars>
      </dgm:prSet>
      <dgm:spPr/>
    </dgm:pt>
    <dgm:pt modelId="{A8CCE826-7BB5-4863-A3E5-09B3A226A6BD}" type="pres">
      <dgm:prSet presAssocID="{4E03D2AA-6745-44C9-BE9B-4DFD4D1FB338}" presName="levelTx" presStyleLbl="revTx" presStyleIdx="0" presStyleCnt="0">
        <dgm:presLayoutVars>
          <dgm:chMax val="1"/>
          <dgm:bulletEnabled val="1"/>
        </dgm:presLayoutVars>
      </dgm:prSet>
      <dgm:spPr/>
    </dgm:pt>
    <dgm:pt modelId="{D58E90E6-C33B-4512-80F8-0FF48B7B17A4}" type="pres">
      <dgm:prSet presAssocID="{8E0CB3B4-C544-46E3-A2EC-4CDE14B4DE2B}" presName="Name8" presStyleCnt="0"/>
      <dgm:spPr/>
    </dgm:pt>
    <dgm:pt modelId="{8371962C-8FF1-430B-ACE4-7031D3AEF47E}" type="pres">
      <dgm:prSet presAssocID="{8E0CB3B4-C544-46E3-A2EC-4CDE14B4DE2B}" presName="level" presStyleLbl="node1" presStyleIdx="4" presStyleCnt="5">
        <dgm:presLayoutVars>
          <dgm:chMax val="1"/>
          <dgm:bulletEnabled val="1"/>
        </dgm:presLayoutVars>
      </dgm:prSet>
      <dgm:spPr/>
    </dgm:pt>
    <dgm:pt modelId="{B9912200-7323-4702-A0D8-0FD4E26EBA61}" type="pres">
      <dgm:prSet presAssocID="{8E0CB3B4-C544-46E3-A2EC-4CDE14B4DE2B}" presName="levelTx" presStyleLbl="revTx" presStyleIdx="0" presStyleCnt="0">
        <dgm:presLayoutVars>
          <dgm:chMax val="1"/>
          <dgm:bulletEnabled val="1"/>
        </dgm:presLayoutVars>
      </dgm:prSet>
      <dgm:spPr/>
    </dgm:pt>
  </dgm:ptLst>
  <dgm:cxnLst>
    <dgm:cxn modelId="{328E8F2A-D67A-496B-8589-5E5AC9FD68F3}" type="presOf" srcId="{4E03D2AA-6745-44C9-BE9B-4DFD4D1FB338}" destId="{31E335B5-A1F7-4CB3-8661-07955B0BDBFC}" srcOrd="0" destOrd="0" presId="urn:microsoft.com/office/officeart/2005/8/layout/pyramid1"/>
    <dgm:cxn modelId="{B4A9BD30-A90D-4D8D-BFC2-B1CAA175816D}" srcId="{F4EFD91E-8875-434A-98FB-625034FDCE1C}" destId="{0A162788-58FD-49BA-BCB4-D4B3DF63FB30}" srcOrd="1" destOrd="0" parTransId="{2F74EDAB-C1D4-4729-A836-F55572881382}" sibTransId="{B1B9BD83-8791-4065-B346-528FF98EF257}"/>
    <dgm:cxn modelId="{BDB4663F-1EE5-47E3-94E8-A580B60D8088}" srcId="{F4EFD91E-8875-434A-98FB-625034FDCE1C}" destId="{0B23BC13-3EEB-4B21-9D89-4989B639E0C7}" srcOrd="0" destOrd="0" parTransId="{1EC6418D-FE31-4CAD-85C8-FBCD28491BDA}" sibTransId="{54F84A82-CD2B-40E0-BB2E-C062AFFBBF73}"/>
    <dgm:cxn modelId="{A3A62C5F-5E75-4C30-9F90-8EC0C72397BD}" type="presOf" srcId="{6D6BE462-69CA-492F-AD40-59A025B8586F}" destId="{67D9F568-D2CF-4273-B558-B3D88221F3E0}" srcOrd="1" destOrd="0" presId="urn:microsoft.com/office/officeart/2005/8/layout/pyramid1"/>
    <dgm:cxn modelId="{DF277B4A-B289-4F71-8E11-E3CFEEA9F309}" srcId="{F4EFD91E-8875-434A-98FB-625034FDCE1C}" destId="{6D6BE462-69CA-492F-AD40-59A025B8586F}" srcOrd="2" destOrd="0" parTransId="{4AAA7D3E-3951-4B61-AE60-1987B7164985}" sibTransId="{89886C38-699F-4262-B702-71B7E39DFEA8}"/>
    <dgm:cxn modelId="{3D038F6A-15C2-4D2C-BF99-AF008ECDE1D1}" type="presOf" srcId="{0A162788-58FD-49BA-BCB4-D4B3DF63FB30}" destId="{4E49D7E2-044D-442E-8ACF-82F937552FDF}" srcOrd="0" destOrd="0" presId="urn:microsoft.com/office/officeart/2005/8/layout/pyramid1"/>
    <dgm:cxn modelId="{62F2F153-D251-497F-8BBB-7ECF27239367}" type="presOf" srcId="{0B23BC13-3EEB-4B21-9D89-4989B639E0C7}" destId="{B6E45CFA-0F05-4B34-B87D-4F8BABF7C0DF}" srcOrd="0" destOrd="0" presId="urn:microsoft.com/office/officeart/2005/8/layout/pyramid1"/>
    <dgm:cxn modelId="{8370A854-B7CD-450D-8C6D-39DF73CF3EE1}" type="presOf" srcId="{6D6BE462-69CA-492F-AD40-59A025B8586F}" destId="{F8C2DE7A-74F6-4A9C-AB7C-97ED4A7F26A0}" srcOrd="0" destOrd="0" presId="urn:microsoft.com/office/officeart/2005/8/layout/pyramid1"/>
    <dgm:cxn modelId="{1FCCD87C-8BE0-40D4-A296-5192C0461626}" type="presOf" srcId="{F4EFD91E-8875-434A-98FB-625034FDCE1C}" destId="{30BA46F8-2229-4CCE-BA78-3A7197B088FD}" srcOrd="0" destOrd="0" presId="urn:microsoft.com/office/officeart/2005/8/layout/pyramid1"/>
    <dgm:cxn modelId="{39D2DF7C-5A14-4E71-A933-D85B7E8DF6AA}" type="presOf" srcId="{8E0CB3B4-C544-46E3-A2EC-4CDE14B4DE2B}" destId="{8371962C-8FF1-430B-ACE4-7031D3AEF47E}" srcOrd="0" destOrd="0" presId="urn:microsoft.com/office/officeart/2005/8/layout/pyramid1"/>
    <dgm:cxn modelId="{2C9FE887-790E-434A-B74A-8C2F878579D2}" srcId="{F4EFD91E-8875-434A-98FB-625034FDCE1C}" destId="{4E03D2AA-6745-44C9-BE9B-4DFD4D1FB338}" srcOrd="3" destOrd="0" parTransId="{91474A62-0C12-439F-BF9F-8863CAA5A855}" sibTransId="{F179472F-9E87-41E4-B328-BB008A8B5C3F}"/>
    <dgm:cxn modelId="{34390B90-B4BF-41D0-953F-21D95C4DB8BD}" type="presOf" srcId="{0A162788-58FD-49BA-BCB4-D4B3DF63FB30}" destId="{4FF60F42-08CD-45F6-AE7A-C32B65BE0DC1}" srcOrd="1" destOrd="0" presId="urn:microsoft.com/office/officeart/2005/8/layout/pyramid1"/>
    <dgm:cxn modelId="{AF4A52C9-60CC-4686-B6B1-84B8C8B6A3DE}" type="presOf" srcId="{8E0CB3B4-C544-46E3-A2EC-4CDE14B4DE2B}" destId="{B9912200-7323-4702-A0D8-0FD4E26EBA61}" srcOrd="1" destOrd="0" presId="urn:microsoft.com/office/officeart/2005/8/layout/pyramid1"/>
    <dgm:cxn modelId="{17BB6CCB-21F6-476A-B307-1446D5BFC31D}" type="presOf" srcId="{4E03D2AA-6745-44C9-BE9B-4DFD4D1FB338}" destId="{A8CCE826-7BB5-4863-A3E5-09B3A226A6BD}" srcOrd="1" destOrd="0" presId="urn:microsoft.com/office/officeart/2005/8/layout/pyramid1"/>
    <dgm:cxn modelId="{A3A087E3-235A-445A-9961-D0548D3B92B6}" srcId="{F4EFD91E-8875-434A-98FB-625034FDCE1C}" destId="{8E0CB3B4-C544-46E3-A2EC-4CDE14B4DE2B}" srcOrd="4" destOrd="0" parTransId="{C6000A1C-F2EC-4AC2-AD56-80D1227880A4}" sibTransId="{2F1C7FBB-9954-41F9-8979-7CF3074C9605}"/>
    <dgm:cxn modelId="{794A81FF-6560-4E14-AD5E-93C5350BAD8E}" type="presOf" srcId="{0B23BC13-3EEB-4B21-9D89-4989B639E0C7}" destId="{365D42F3-D294-4A8C-AE7E-F83A20F49002}" srcOrd="1" destOrd="0" presId="urn:microsoft.com/office/officeart/2005/8/layout/pyramid1"/>
    <dgm:cxn modelId="{71FAC9B9-04A2-4401-824C-2648D634EF93}" type="presParOf" srcId="{30BA46F8-2229-4CCE-BA78-3A7197B088FD}" destId="{7E9A392A-0427-40CB-AFF8-ADCB13CDA38A}" srcOrd="0" destOrd="0" presId="urn:microsoft.com/office/officeart/2005/8/layout/pyramid1"/>
    <dgm:cxn modelId="{4A60F19E-1014-4BCC-B169-FAED50AE12BF}" type="presParOf" srcId="{7E9A392A-0427-40CB-AFF8-ADCB13CDA38A}" destId="{B6E45CFA-0F05-4B34-B87D-4F8BABF7C0DF}" srcOrd="0" destOrd="0" presId="urn:microsoft.com/office/officeart/2005/8/layout/pyramid1"/>
    <dgm:cxn modelId="{D7221810-7117-414E-9282-93237665E77A}" type="presParOf" srcId="{7E9A392A-0427-40CB-AFF8-ADCB13CDA38A}" destId="{365D42F3-D294-4A8C-AE7E-F83A20F49002}" srcOrd="1" destOrd="0" presId="urn:microsoft.com/office/officeart/2005/8/layout/pyramid1"/>
    <dgm:cxn modelId="{F1C38406-A909-45E3-B1E0-349F43CAECF7}" type="presParOf" srcId="{30BA46F8-2229-4CCE-BA78-3A7197B088FD}" destId="{CE00F7B8-ADD7-45F3-BE99-8A878B5849BF}" srcOrd="1" destOrd="0" presId="urn:microsoft.com/office/officeart/2005/8/layout/pyramid1"/>
    <dgm:cxn modelId="{D63189BC-54B2-4BF5-B0EE-D29D76DDDB9C}" type="presParOf" srcId="{CE00F7B8-ADD7-45F3-BE99-8A878B5849BF}" destId="{4E49D7E2-044D-442E-8ACF-82F937552FDF}" srcOrd="0" destOrd="0" presId="urn:microsoft.com/office/officeart/2005/8/layout/pyramid1"/>
    <dgm:cxn modelId="{7C0138D6-A771-4480-B3EE-FA49D1B365DB}" type="presParOf" srcId="{CE00F7B8-ADD7-45F3-BE99-8A878B5849BF}" destId="{4FF60F42-08CD-45F6-AE7A-C32B65BE0DC1}" srcOrd="1" destOrd="0" presId="urn:microsoft.com/office/officeart/2005/8/layout/pyramid1"/>
    <dgm:cxn modelId="{CBFAE34F-B93E-4C96-A47C-F90CA3AD0029}" type="presParOf" srcId="{30BA46F8-2229-4CCE-BA78-3A7197B088FD}" destId="{85245838-7923-4163-A175-34503D8834FB}" srcOrd="2" destOrd="0" presId="urn:microsoft.com/office/officeart/2005/8/layout/pyramid1"/>
    <dgm:cxn modelId="{22591187-7C2E-465E-A79A-BAFC63787805}" type="presParOf" srcId="{85245838-7923-4163-A175-34503D8834FB}" destId="{F8C2DE7A-74F6-4A9C-AB7C-97ED4A7F26A0}" srcOrd="0" destOrd="0" presId="urn:microsoft.com/office/officeart/2005/8/layout/pyramid1"/>
    <dgm:cxn modelId="{792C8FE2-E0EE-4416-8F34-E827579570CA}" type="presParOf" srcId="{85245838-7923-4163-A175-34503D8834FB}" destId="{67D9F568-D2CF-4273-B558-B3D88221F3E0}" srcOrd="1" destOrd="0" presId="urn:microsoft.com/office/officeart/2005/8/layout/pyramid1"/>
    <dgm:cxn modelId="{4F7741BB-83B5-44A9-A894-F87BDD405435}" type="presParOf" srcId="{30BA46F8-2229-4CCE-BA78-3A7197B088FD}" destId="{4C87CDAF-93E2-449D-A9F5-5F5ACC71F777}" srcOrd="3" destOrd="0" presId="urn:microsoft.com/office/officeart/2005/8/layout/pyramid1"/>
    <dgm:cxn modelId="{393235A5-95C3-49BD-93E0-F05C433D3574}" type="presParOf" srcId="{4C87CDAF-93E2-449D-A9F5-5F5ACC71F777}" destId="{31E335B5-A1F7-4CB3-8661-07955B0BDBFC}" srcOrd="0" destOrd="0" presId="urn:microsoft.com/office/officeart/2005/8/layout/pyramid1"/>
    <dgm:cxn modelId="{31A49557-90EE-44DB-A572-80F3EAA25049}" type="presParOf" srcId="{4C87CDAF-93E2-449D-A9F5-5F5ACC71F777}" destId="{A8CCE826-7BB5-4863-A3E5-09B3A226A6BD}" srcOrd="1" destOrd="0" presId="urn:microsoft.com/office/officeart/2005/8/layout/pyramid1"/>
    <dgm:cxn modelId="{4C1DB983-480A-40E3-B680-665C98C655B9}" type="presParOf" srcId="{30BA46F8-2229-4CCE-BA78-3A7197B088FD}" destId="{D58E90E6-C33B-4512-80F8-0FF48B7B17A4}" srcOrd="4" destOrd="0" presId="urn:microsoft.com/office/officeart/2005/8/layout/pyramid1"/>
    <dgm:cxn modelId="{36B49867-4131-4E2B-945B-E30F348D217D}" type="presParOf" srcId="{D58E90E6-C33B-4512-80F8-0FF48B7B17A4}" destId="{8371962C-8FF1-430B-ACE4-7031D3AEF47E}" srcOrd="0" destOrd="0" presId="urn:microsoft.com/office/officeart/2005/8/layout/pyramid1"/>
    <dgm:cxn modelId="{0518415A-D2E7-4073-9744-20C7E8C43BF1}" type="presParOf" srcId="{D58E90E6-C33B-4512-80F8-0FF48B7B17A4}" destId="{B9912200-7323-4702-A0D8-0FD4E26EBA61}"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45CFA-0F05-4B34-B87D-4F8BABF7C0DF}">
      <dsp:nvSpPr>
        <dsp:cNvPr id="0" name=""/>
        <dsp:cNvSpPr/>
      </dsp:nvSpPr>
      <dsp:spPr>
        <a:xfrm>
          <a:off x="2390140" y="0"/>
          <a:ext cx="119506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Self Realisation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(fulfilment)</a:t>
          </a:r>
        </a:p>
      </dsp:txBody>
      <dsp:txXfrm>
        <a:off x="2390140" y="0"/>
        <a:ext cx="1195069" cy="1137920"/>
      </dsp:txXfrm>
    </dsp:sp>
    <dsp:sp modelId="{4E49D7E2-044D-442E-8ACF-82F937552FDF}">
      <dsp:nvSpPr>
        <dsp:cNvPr id="0" name=""/>
        <dsp:cNvSpPr/>
      </dsp:nvSpPr>
      <dsp:spPr>
        <a:xfrm>
          <a:off x="1792605" y="1137920"/>
          <a:ext cx="239013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Self-Esteem</a:t>
          </a:r>
          <a:endParaRPr kumimoji="0" lang="en-GB" sz="1200" b="1" i="0" u="none" strike="noStrike" kern="1200" cap="none" normalizeH="0" baseline="0" dirty="0">
            <a:ln>
              <a:noFill/>
            </a:ln>
            <a:solidFill>
              <a:schemeClr val="accent2"/>
            </a:solidFill>
            <a:effectLst/>
            <a:highlight>
              <a:srgbClr val="FFFF00"/>
            </a:highligh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(strength, self respect, confidence, status)</a:t>
          </a:r>
          <a:endParaRPr kumimoji="0" lang="en-GB" sz="1200" b="1" i="0" u="none" strike="noStrike" kern="1200" cap="none" normalizeH="0" baseline="0" dirty="0">
            <a:ln>
              <a:noFill/>
            </a:ln>
            <a:solidFill>
              <a:schemeClr val="accent2"/>
            </a:solidFill>
            <a:effectLst/>
            <a:latin typeface="Comic Sans MS" pitchFamily="66" charset="0"/>
          </a:endParaRPr>
        </a:p>
      </dsp:txBody>
      <dsp:txXfrm>
        <a:off x="2210879" y="1137920"/>
        <a:ext cx="1553591" cy="1137920"/>
      </dsp:txXfrm>
    </dsp:sp>
    <dsp:sp modelId="{F8C2DE7A-74F6-4A9C-AB7C-97ED4A7F26A0}">
      <dsp:nvSpPr>
        <dsp:cNvPr id="0" name=""/>
        <dsp:cNvSpPr/>
      </dsp:nvSpPr>
      <dsp:spPr>
        <a:xfrm>
          <a:off x="1195070" y="2275840"/>
          <a:ext cx="3585210"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Social Needs </a:t>
          </a: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(belonging, friendship, contact)</a:t>
          </a:r>
        </a:p>
      </dsp:txBody>
      <dsp:txXfrm>
        <a:off x="1822481" y="2275840"/>
        <a:ext cx="2330386" cy="1137920"/>
      </dsp:txXfrm>
    </dsp:sp>
    <dsp:sp modelId="{31E335B5-A1F7-4CB3-8661-07955B0BDBFC}">
      <dsp:nvSpPr>
        <dsp:cNvPr id="0" name=""/>
        <dsp:cNvSpPr/>
      </dsp:nvSpPr>
      <dsp:spPr>
        <a:xfrm>
          <a:off x="597535" y="3413760"/>
          <a:ext cx="478027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Safety Needs (security, physical safety)</a:t>
          </a:r>
          <a:endParaRPr kumimoji="0" lang="en-GB" sz="1200" b="1" i="0" u="none" strike="noStrike" kern="1200" cap="none" normalizeH="0" baseline="0" dirty="0">
            <a:ln>
              <a:noFill/>
            </a:ln>
            <a:solidFill>
              <a:schemeClr val="accent2"/>
            </a:solidFill>
            <a:effectLst/>
            <a:highlight>
              <a:srgbClr val="FFFF00"/>
            </a:highlight>
            <a:latin typeface="Comic Sans MS" pitchFamily="66" charset="0"/>
          </a:endParaRPr>
        </a:p>
      </dsp:txBody>
      <dsp:txXfrm>
        <a:off x="1434084" y="3413760"/>
        <a:ext cx="3107182" cy="1137920"/>
      </dsp:txXfrm>
    </dsp:sp>
    <dsp:sp modelId="{8371962C-8FF1-430B-ACE4-7031D3AEF47E}">
      <dsp:nvSpPr>
        <dsp:cNvPr id="0" name=""/>
        <dsp:cNvSpPr/>
      </dsp:nvSpPr>
      <dsp:spPr>
        <a:xfrm>
          <a:off x="0" y="4551680"/>
          <a:ext cx="5975349" cy="1137920"/>
        </a:xfrm>
        <a:prstGeom prst="trapezoid">
          <a:avLst>
            <a:gd name="adj" fmla="val 525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accent2"/>
              </a:solidFill>
              <a:effectLst/>
              <a:latin typeface="Comic Sans MS" pitchFamily="66" charset="0"/>
            </a:rPr>
            <a:t>Physiological Needs </a:t>
          </a:r>
          <a:r>
            <a:rPr kumimoji="0" lang="en-GB" sz="1200" b="1" i="0" u="none" strike="noStrike" kern="1200" cap="none" normalizeH="0" baseline="0" dirty="0">
              <a:ln>
                <a:noFill/>
              </a:ln>
              <a:solidFill>
                <a:schemeClr val="accent2"/>
              </a:solidFill>
              <a:effectLst/>
              <a:highlight>
                <a:srgbClr val="FFFF00"/>
              </a:highlight>
              <a:latin typeface="Comic Sans MS" pitchFamily="66" charset="0"/>
            </a:rPr>
            <a:t>(food, shelter, warmth)</a:t>
          </a:r>
        </a:p>
      </dsp:txBody>
      <dsp:txXfrm>
        <a:off x="1045686" y="4551680"/>
        <a:ext cx="3883977" cy="11379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130051" name="Rectangle 3"/>
          <p:cNvSpPr>
            <a:spLocks noGrp="1" noChangeArrowheads="1"/>
          </p:cNvSpPr>
          <p:nvPr>
            <p:ph type="dt" sz="quarter" idx="1"/>
          </p:nvPr>
        </p:nvSpPr>
        <p:spPr bwMode="auto">
          <a:xfrm>
            <a:off x="3884613"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130052" name="Rectangle 4"/>
          <p:cNvSpPr>
            <a:spLocks noGrp="1" noChangeArrowheads="1"/>
          </p:cNvSpPr>
          <p:nvPr>
            <p:ph type="ftr" sz="quarter" idx="2"/>
          </p:nvPr>
        </p:nvSpPr>
        <p:spPr bwMode="auto">
          <a:xfrm>
            <a:off x="0" y="9228138"/>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130053" name="Rectangle 5"/>
          <p:cNvSpPr>
            <a:spLocks noGrp="1" noChangeArrowheads="1"/>
          </p:cNvSpPr>
          <p:nvPr>
            <p:ph type="sldNum" sz="quarter" idx="3"/>
          </p:nvPr>
        </p:nvSpPr>
        <p:spPr bwMode="auto">
          <a:xfrm>
            <a:off x="3884613" y="9228138"/>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C5055BB-A270-434F-9BA4-12C7130DCF8C}" type="slidenum">
              <a:rPr lang="en-GB"/>
              <a:pPr/>
              <a:t>‹#›</a:t>
            </a:fld>
            <a:endParaRPr lang="en-GB"/>
          </a:p>
        </p:txBody>
      </p:sp>
    </p:spTree>
    <p:extLst>
      <p:ext uri="{BB962C8B-B14F-4D97-AF65-F5344CB8AC3E}">
        <p14:creationId xmlns:p14="http://schemas.microsoft.com/office/powerpoint/2010/main" val="599909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614863"/>
            <a:ext cx="50292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22972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922972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7287B87-D680-43C7-8AC2-21D668BAA636}" type="slidenum">
              <a:rPr lang="en-US"/>
              <a:pPr/>
              <a:t>‹#›</a:t>
            </a:fld>
            <a:endParaRPr lang="en-US"/>
          </a:p>
        </p:txBody>
      </p:sp>
    </p:spTree>
    <p:extLst>
      <p:ext uri="{BB962C8B-B14F-4D97-AF65-F5344CB8AC3E}">
        <p14:creationId xmlns:p14="http://schemas.microsoft.com/office/powerpoint/2010/main" val="2881875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1489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88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60350"/>
            <a:ext cx="2095500" cy="5530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0350"/>
            <a:ext cx="6134100" cy="5530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12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174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393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475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951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3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9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279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0189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8546" name="Picture 2" descr="nth_theme_business_classic_shades_of_blue_bg"/>
          <p:cNvPicPr>
            <a:picLocks noChangeAspect="1" noChangeArrowheads="1"/>
          </p:cNvPicPr>
          <p:nvPr/>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p:cNvSpPr>
            <a:spLocks noGrp="1" noChangeArrowheads="1"/>
          </p:cNvSpPr>
          <p:nvPr>
            <p:ph type="body" idx="1"/>
          </p:nvPr>
        </p:nvSpPr>
        <p:spPr bwMode="auto">
          <a:xfrm>
            <a:off x="685800" y="1268413"/>
            <a:ext cx="76962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Text Box 4"/>
          <p:cNvSpPr txBox="1">
            <a:spLocks noChangeArrowheads="1"/>
          </p:cNvSpPr>
          <p:nvPr/>
        </p:nvSpPr>
        <p:spPr bwMode="auto">
          <a:xfrm>
            <a:off x="5724525" y="6610350"/>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latin typeface="Times New Roman" pitchFamily="18" charset="0"/>
              </a:rPr>
              <a:t> © Business Studies Online: Slide </a:t>
            </a:r>
            <a:fld id="{4717B4E7-B127-49FB-A735-A8B2B92AD9BA}" type="slidenum">
              <a:rPr lang="en-US" sz="1200">
                <a:latin typeface="Times New Roman" pitchFamily="18" charset="0"/>
              </a:rPr>
              <a:pPr algn="r"/>
              <a:t>‹#›</a:t>
            </a:fld>
            <a:endParaRPr lang="en-US" sz="1200">
              <a:latin typeface="Times New Roman" pitchFamily="18" charset="0"/>
            </a:endParaRPr>
          </a:p>
        </p:txBody>
      </p:sp>
      <p:pic>
        <p:nvPicPr>
          <p:cNvPr id="108549" name="Picture 5" descr="penny_guy_walking_md_transparent_3013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8550" name="Rectangle 6"/>
          <p:cNvSpPr>
            <a:spLocks noGrp="1" noChangeArrowheads="1"/>
          </p:cNvSpPr>
          <p:nvPr>
            <p:ph type="title"/>
          </p:nvPr>
        </p:nvSpPr>
        <p:spPr bwMode="auto">
          <a:xfrm>
            <a:off x="0" y="26035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fontAlgn="base">
        <a:spcBef>
          <a:spcPct val="20000"/>
        </a:spcBef>
        <a:spcAft>
          <a:spcPct val="0"/>
        </a:spcAft>
        <a:buBlip>
          <a:blip r:embed="rId15"/>
        </a:buBlip>
        <a:defRPr sz="2400">
          <a:solidFill>
            <a:schemeClr val="tx1"/>
          </a:solidFill>
          <a:latin typeface="+mn-lt"/>
          <a:ea typeface="+mn-ea"/>
          <a:cs typeface="+mn-cs"/>
        </a:defRPr>
      </a:lvl1pPr>
      <a:lvl2pPr marL="742950" indent="-285750" algn="l" rtl="0" fontAlgn="base">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fontAlgn="base">
        <a:spcBef>
          <a:spcPct val="20000"/>
        </a:spcBef>
        <a:spcAft>
          <a:spcPct val="0"/>
        </a:spcAft>
        <a:buBlip>
          <a:blip r:embed="rId17"/>
        </a:buBlip>
        <a:defRPr>
          <a:solidFill>
            <a:schemeClr val="tx1"/>
          </a:solidFill>
          <a:latin typeface="+mn-lt"/>
        </a:defRPr>
      </a:lvl3pPr>
      <a:lvl4pPr marL="1600200" indent="-228600" algn="l" rtl="0" fontAlgn="base">
        <a:spcBef>
          <a:spcPct val="20000"/>
        </a:spcBef>
        <a:spcAft>
          <a:spcPct val="0"/>
        </a:spcAft>
        <a:buBlip>
          <a:blip r:embed="rId18"/>
        </a:buBlip>
        <a:defRPr sz="1600">
          <a:solidFill>
            <a:schemeClr val="tx1"/>
          </a:solidFill>
          <a:latin typeface="+mn-lt"/>
        </a:defRPr>
      </a:lvl4pPr>
      <a:lvl5pPr marL="2057400" indent="-228600" algn="l" rtl="0" fontAlgn="base">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7.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Motivation</a:t>
            </a:r>
          </a:p>
        </p:txBody>
      </p:sp>
      <p:sp>
        <p:nvSpPr>
          <p:cNvPr id="3" name="Subtitle 2"/>
          <p:cNvSpPr>
            <a:spLocks noGrp="1"/>
          </p:cNvSpPr>
          <p:nvPr>
            <p:ph type="subTitle" idx="1"/>
          </p:nvPr>
        </p:nvSpPr>
        <p:spPr/>
        <p:txBody>
          <a:bodyPr/>
          <a:lstStyle/>
          <a:p>
            <a:r>
              <a:rPr lang="en-GB" dirty="0"/>
              <a:t>Starter – What motivates you?</a:t>
            </a:r>
          </a:p>
          <a:p>
            <a:r>
              <a:rPr lang="en-GB" dirty="0"/>
              <a:t>Is money your only sources of motivation?</a:t>
            </a:r>
          </a:p>
          <a:p>
            <a:r>
              <a:rPr lang="en-GB" dirty="0"/>
              <a:t>List your top 3 sources of motivation!</a:t>
            </a:r>
          </a:p>
        </p:txBody>
      </p:sp>
    </p:spTree>
    <p:extLst>
      <p:ext uri="{BB962C8B-B14F-4D97-AF65-F5344CB8AC3E}">
        <p14:creationId xmlns:p14="http://schemas.microsoft.com/office/powerpoint/2010/main" val="290947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2" name="Rectangle 18"/>
          <p:cNvSpPr>
            <a:spLocks noChangeArrowheads="1"/>
          </p:cNvSpPr>
          <p:nvPr/>
        </p:nvSpPr>
        <p:spPr bwMode="auto">
          <a:xfrm>
            <a:off x="179388" y="1341438"/>
            <a:ext cx="331311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Maslow (1908 – 1970) believed that the reason people go to work changes</a:t>
            </a: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He created a hierarchy</a:t>
            </a:r>
            <a:br>
              <a:rPr lang="en-GB">
                <a:latin typeface="Arial" charset="0"/>
              </a:rPr>
            </a:br>
            <a:endParaRPr lang="en-GB">
              <a:latin typeface="Arial" charset="0"/>
            </a:endParaRPr>
          </a:p>
          <a:p>
            <a:pPr marL="742950" lvl="1" indent="-285750" eaLnBrk="1" hangingPunct="1">
              <a:lnSpc>
                <a:spcPct val="90000"/>
              </a:lnSpc>
              <a:spcBef>
                <a:spcPct val="20000"/>
              </a:spcBef>
              <a:buFont typeface="Wingdings 3" pitchFamily="18" charset="2"/>
              <a:buBlip>
                <a:blip r:embed="rId3"/>
              </a:buBlip>
            </a:pPr>
            <a:r>
              <a:rPr lang="en-GB" sz="2000">
                <a:latin typeface="Arial" charset="0"/>
              </a:rPr>
              <a:t>Which he believed people would work up</a:t>
            </a:r>
          </a:p>
          <a:p>
            <a:pPr marL="342900" indent="-342900" eaLnBrk="1" hangingPunct="1">
              <a:lnSpc>
                <a:spcPct val="90000"/>
              </a:lnSpc>
              <a:spcBef>
                <a:spcPct val="20000"/>
              </a:spcBef>
            </a:pPr>
            <a:endParaRPr lang="en-GB">
              <a:latin typeface="Arial" charset="0"/>
            </a:endParaRPr>
          </a:p>
        </p:txBody>
      </p:sp>
      <p:graphicFrame>
        <p:nvGraphicFramePr>
          <p:cNvPr id="2" name="Diagram 1"/>
          <p:cNvGraphicFramePr/>
          <p:nvPr>
            <p:extLst>
              <p:ext uri="{D42A27DB-BD31-4B8C-83A1-F6EECF244321}">
                <p14:modId xmlns:p14="http://schemas.microsoft.com/office/powerpoint/2010/main" val="464316851"/>
              </p:ext>
            </p:extLst>
          </p:nvPr>
        </p:nvGraphicFramePr>
        <p:xfrm>
          <a:off x="2987675" y="908050"/>
          <a:ext cx="5975350" cy="568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3210" name="AutoShape 26"/>
          <p:cNvSpPr>
            <a:spLocks noChangeArrowheads="1"/>
          </p:cNvSpPr>
          <p:nvPr/>
        </p:nvSpPr>
        <p:spPr bwMode="auto">
          <a:xfrm rot="-3590370">
            <a:off x="2196307" y="3212306"/>
            <a:ext cx="3816350" cy="6492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11" name="AutoShape 27"/>
          <p:cNvSpPr>
            <a:spLocks noChangeArrowheads="1"/>
          </p:cNvSpPr>
          <p:nvPr/>
        </p:nvSpPr>
        <p:spPr bwMode="auto">
          <a:xfrm rot="-7166927">
            <a:off x="5941219" y="3212306"/>
            <a:ext cx="3816350" cy="649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14" name="Rectangle 30"/>
          <p:cNvSpPr>
            <a:spLocks noGrp="1" noChangeArrowheads="1"/>
          </p:cNvSpPr>
          <p:nvPr>
            <p:ph type="title" idx="4294967295"/>
          </p:nvPr>
        </p:nvSpPr>
        <p:spPr/>
        <p:txBody>
          <a:bodyPr/>
          <a:lstStyle/>
          <a:p>
            <a:r>
              <a:rPr lang="en-GB"/>
              <a:t>Maslow’s Hierarchy of Needs</a:t>
            </a:r>
            <a:endParaRPr lang="en-US"/>
          </a:p>
        </p:txBody>
      </p:sp>
      <p:sp>
        <p:nvSpPr>
          <p:cNvPr id="7" name="Rectangle 6">
            <a:extLst>
              <a:ext uri="{FF2B5EF4-FFF2-40B4-BE49-F238E27FC236}">
                <a16:creationId xmlns:a16="http://schemas.microsoft.com/office/drawing/2014/main" id="{10EF6A80-66C9-45D7-95F5-5C11E211DCC0}"/>
              </a:ext>
            </a:extLst>
          </p:cNvPr>
          <p:cNvSpPr/>
          <p:nvPr/>
        </p:nvSpPr>
        <p:spPr bwMode="auto">
          <a:xfrm>
            <a:off x="485776" y="6254750"/>
            <a:ext cx="8477249" cy="4191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Describe the business implications of this hierarchy of needs. </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2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202">
                                            <p:txEl>
                                              <p:pRg st="3" end="3"/>
                                            </p:txEl>
                                          </p:spTgt>
                                        </p:tgtEl>
                                        <p:attrNameLst>
                                          <p:attrName>style.visibility</p:attrName>
                                        </p:attrNameLst>
                                      </p:cBhvr>
                                      <p:to>
                                        <p:strVal val="visible"/>
                                      </p:to>
                                    </p:set>
                                  </p:childTnLst>
                                </p:cTn>
                              </p:par>
                              <p:par>
                                <p:cTn id="19" presetID="2" presetClass="entr" presetSubtype="12" fill="hold" grpId="0" nodeType="withEffect">
                                  <p:stCondLst>
                                    <p:cond delay="0"/>
                                  </p:stCondLst>
                                  <p:childTnLst>
                                    <p:set>
                                      <p:cBhvr>
                                        <p:cTn id="20" dur="1" fill="hold">
                                          <p:stCondLst>
                                            <p:cond delay="0"/>
                                          </p:stCondLst>
                                        </p:cTn>
                                        <p:tgtEl>
                                          <p:spTgt spid="93210"/>
                                        </p:tgtEl>
                                        <p:attrNameLst>
                                          <p:attrName>style.visibility</p:attrName>
                                        </p:attrNameLst>
                                      </p:cBhvr>
                                      <p:to>
                                        <p:strVal val="visible"/>
                                      </p:to>
                                    </p:set>
                                    <p:anim calcmode="lin" valueType="num">
                                      <p:cBhvr additive="base">
                                        <p:cTn id="21" dur="500" fill="hold"/>
                                        <p:tgtEl>
                                          <p:spTgt spid="93210"/>
                                        </p:tgtEl>
                                        <p:attrNameLst>
                                          <p:attrName>ppt_x</p:attrName>
                                        </p:attrNameLst>
                                      </p:cBhvr>
                                      <p:tavLst>
                                        <p:tav tm="0">
                                          <p:val>
                                            <p:strVal val="0-#ppt_w/2"/>
                                          </p:val>
                                        </p:tav>
                                        <p:tav tm="100000">
                                          <p:val>
                                            <p:strVal val="#ppt_x"/>
                                          </p:val>
                                        </p:tav>
                                      </p:tavLst>
                                    </p:anim>
                                    <p:anim calcmode="lin" valueType="num">
                                      <p:cBhvr additive="base">
                                        <p:cTn id="22" dur="500" fill="hold"/>
                                        <p:tgtEl>
                                          <p:spTgt spid="93210"/>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93211"/>
                                        </p:tgtEl>
                                        <p:attrNameLst>
                                          <p:attrName>style.visibility</p:attrName>
                                        </p:attrNameLst>
                                      </p:cBhvr>
                                      <p:to>
                                        <p:strVal val="visible"/>
                                      </p:to>
                                    </p:set>
                                    <p:anim calcmode="lin" valueType="num">
                                      <p:cBhvr additive="base">
                                        <p:cTn id="25" dur="500" fill="hold"/>
                                        <p:tgtEl>
                                          <p:spTgt spid="93211"/>
                                        </p:tgtEl>
                                        <p:attrNameLst>
                                          <p:attrName>ppt_x</p:attrName>
                                        </p:attrNameLst>
                                      </p:cBhvr>
                                      <p:tavLst>
                                        <p:tav tm="0">
                                          <p:val>
                                            <p:strVal val="1+#ppt_w/2"/>
                                          </p:val>
                                        </p:tav>
                                        <p:tav tm="100000">
                                          <p:val>
                                            <p:strVal val="#ppt_x"/>
                                          </p:val>
                                        </p:tav>
                                      </p:tavLst>
                                    </p:anim>
                                    <p:anim calcmode="lin" valueType="num">
                                      <p:cBhvr additive="base">
                                        <p:cTn id="26" dur="500" fill="hold"/>
                                        <p:tgtEl>
                                          <p:spTgt spid="93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2" grpId="0" build="p" bldLvl="4" autoUpdateAnimBg="0"/>
      <p:bldGraphic spid="2" grpId="0">
        <p:bldAsOne/>
      </p:bldGraphic>
      <p:bldP spid="93210" grpId="0" animBg="1"/>
      <p:bldP spid="932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F41E-717B-45C6-A555-1251457A79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AB665B-24C9-4EF1-A149-2B1AEC99A19A}"/>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22C42DBD-B71F-4E3D-9902-D5B981543F03}"/>
              </a:ext>
            </a:extLst>
          </p:cNvPr>
          <p:cNvGraphicFramePr>
            <a:graphicFrameLocks/>
          </p:cNvGraphicFramePr>
          <p:nvPr>
            <p:extLst>
              <p:ext uri="{D42A27DB-BD31-4B8C-83A1-F6EECF244321}">
                <p14:modId xmlns:p14="http://schemas.microsoft.com/office/powerpoint/2010/main" val="1936979840"/>
              </p:ext>
            </p:extLst>
          </p:nvPr>
        </p:nvGraphicFramePr>
        <p:xfrm>
          <a:off x="150607" y="968188"/>
          <a:ext cx="8584602" cy="4970033"/>
        </p:xfrm>
        <a:graphic>
          <a:graphicData uri="http://schemas.openxmlformats.org/drawingml/2006/table">
            <a:tbl>
              <a:tblPr firstRow="1" bandRow="1">
                <a:tableStyleId>{073A0DAA-6AF3-43AB-8588-CEC1D06C72B9}</a:tableStyleId>
              </a:tblPr>
              <a:tblGrid>
                <a:gridCol w="4286983">
                  <a:extLst>
                    <a:ext uri="{9D8B030D-6E8A-4147-A177-3AD203B41FA5}">
                      <a16:colId xmlns:a16="http://schemas.microsoft.com/office/drawing/2014/main" val="1065906973"/>
                    </a:ext>
                  </a:extLst>
                </a:gridCol>
                <a:gridCol w="4297619">
                  <a:extLst>
                    <a:ext uri="{9D8B030D-6E8A-4147-A177-3AD203B41FA5}">
                      <a16:colId xmlns:a16="http://schemas.microsoft.com/office/drawing/2014/main" val="180583607"/>
                    </a:ext>
                  </a:extLst>
                </a:gridCol>
              </a:tblGrid>
              <a:tr h="441781">
                <a:tc>
                  <a:txBody>
                    <a:bodyPr/>
                    <a:lstStyle/>
                    <a:p>
                      <a:r>
                        <a:rPr lang="en-GB" dirty="0"/>
                        <a:t>Maslow’s levels of human need </a:t>
                      </a:r>
                    </a:p>
                  </a:txBody>
                  <a:tcPr/>
                </a:tc>
                <a:tc>
                  <a:txBody>
                    <a:bodyPr/>
                    <a:lstStyle/>
                    <a:p>
                      <a:r>
                        <a:rPr lang="en-GB" dirty="0"/>
                        <a:t>Business implications</a:t>
                      </a:r>
                    </a:p>
                  </a:txBody>
                  <a:tcPr/>
                </a:tc>
                <a:extLst>
                  <a:ext uri="{0D108BD9-81ED-4DB2-BD59-A6C34878D82A}">
                    <a16:rowId xmlns:a16="http://schemas.microsoft.com/office/drawing/2014/main" val="3414756596"/>
                  </a:ext>
                </a:extLst>
              </a:tr>
              <a:tr h="773116">
                <a:tc>
                  <a:txBody>
                    <a:bodyPr/>
                    <a:lstStyle/>
                    <a:p>
                      <a:r>
                        <a:rPr lang="en-GB" sz="1800" b="1" kern="1200" dirty="0">
                          <a:solidFill>
                            <a:schemeClr val="dk1"/>
                          </a:solidFill>
                          <a:latin typeface="+mn-lt"/>
                          <a:ea typeface="+mn-ea"/>
                          <a:cs typeface="+mn-cs"/>
                        </a:rPr>
                        <a:t>Physical needs</a:t>
                      </a:r>
                      <a:r>
                        <a:rPr lang="en-GB" dirty="0"/>
                        <a:t>, e.g. food, shelter and warmth</a:t>
                      </a:r>
                    </a:p>
                  </a:txBody>
                  <a:tcPr/>
                </a:tc>
                <a:tc>
                  <a:txBody>
                    <a:bodyPr/>
                    <a:lstStyle/>
                    <a:p>
                      <a:r>
                        <a:rPr lang="en-GB" dirty="0"/>
                        <a:t>Pay levels and working conditions</a:t>
                      </a:r>
                    </a:p>
                  </a:txBody>
                  <a:tcPr/>
                </a:tc>
                <a:extLst>
                  <a:ext uri="{0D108BD9-81ED-4DB2-BD59-A6C34878D82A}">
                    <a16:rowId xmlns:a16="http://schemas.microsoft.com/office/drawing/2014/main" val="315104087"/>
                  </a:ext>
                </a:extLst>
              </a:tr>
              <a:tr h="11044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800" b="1" kern="1200" dirty="0">
                          <a:solidFill>
                            <a:schemeClr val="dk1"/>
                          </a:solidFill>
                          <a:latin typeface="+mn-lt"/>
                          <a:ea typeface="+mn-ea"/>
                          <a:cs typeface="+mn-cs"/>
                        </a:rPr>
                        <a:t>Safety Needs, </a:t>
                      </a:r>
                      <a:r>
                        <a:rPr lang="en-GB" sz="1800" kern="1200" dirty="0">
                          <a:solidFill>
                            <a:schemeClr val="dk1"/>
                          </a:solidFill>
                          <a:latin typeface="+mn-lt"/>
                          <a:ea typeface="+mn-ea"/>
                          <a:cs typeface="+mn-cs"/>
                        </a:rPr>
                        <a:t>(security, physical safety, freedom form anxiety)</a:t>
                      </a:r>
                    </a:p>
                  </a:txBody>
                  <a:tcPr/>
                </a:tc>
                <a:tc>
                  <a:txBody>
                    <a:bodyPr/>
                    <a:lstStyle/>
                    <a:p>
                      <a:r>
                        <a:rPr lang="en-GB" dirty="0"/>
                        <a:t>Job security, a clear job role/description, clear lines of accountability (only one boss)</a:t>
                      </a:r>
                    </a:p>
                  </a:txBody>
                  <a:tcPr/>
                </a:tc>
                <a:extLst>
                  <a:ext uri="{0D108BD9-81ED-4DB2-BD59-A6C34878D82A}">
                    <a16:rowId xmlns:a16="http://schemas.microsoft.com/office/drawing/2014/main" val="2719545920"/>
                  </a:ext>
                </a:extLst>
              </a:tr>
              <a:tr h="77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latin typeface="+mn-lt"/>
                          <a:ea typeface="+mn-ea"/>
                          <a:cs typeface="+mn-cs"/>
                        </a:rPr>
                        <a:t>Social Needs, </a:t>
                      </a:r>
                      <a:r>
                        <a:rPr lang="en-GB" sz="1800" kern="1200" dirty="0">
                          <a:solidFill>
                            <a:schemeClr val="dk1"/>
                          </a:solidFill>
                          <a:latin typeface="+mn-lt"/>
                          <a:ea typeface="+mn-ea"/>
                          <a:cs typeface="+mn-cs"/>
                        </a:rPr>
                        <a:t>(belonging, friendship, contact)</a:t>
                      </a:r>
                    </a:p>
                  </a:txBody>
                  <a:tcPr/>
                </a:tc>
                <a:tc>
                  <a:txBody>
                    <a:bodyPr/>
                    <a:lstStyle/>
                    <a:p>
                      <a:r>
                        <a:rPr lang="en-GB" dirty="0"/>
                        <a:t>Team working, communications, social facilities</a:t>
                      </a:r>
                    </a:p>
                  </a:txBody>
                  <a:tcPr/>
                </a:tc>
                <a:extLst>
                  <a:ext uri="{0D108BD9-81ED-4DB2-BD59-A6C34878D82A}">
                    <a16:rowId xmlns:a16="http://schemas.microsoft.com/office/drawing/2014/main" val="341755455"/>
                  </a:ext>
                </a:extLst>
              </a:tr>
              <a:tr h="7731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800" b="1" kern="1200" dirty="0">
                          <a:solidFill>
                            <a:schemeClr val="dk1"/>
                          </a:solidFill>
                          <a:latin typeface="+mn-lt"/>
                          <a:ea typeface="+mn-ea"/>
                          <a:cs typeface="+mn-cs"/>
                        </a:rPr>
                        <a:t>Self-Esteem,</a:t>
                      </a:r>
                      <a:r>
                        <a:rPr lang="en-GB" sz="1800" kern="1200" dirty="0">
                          <a:solidFill>
                            <a:schemeClr val="dk1"/>
                          </a:solidFill>
                          <a:latin typeface="+mn-lt"/>
                          <a:ea typeface="+mn-ea"/>
                          <a:cs typeface="+mn-cs"/>
                        </a:rPr>
                        <a:t> (strength, self respect, confidence, status)</a:t>
                      </a:r>
                    </a:p>
                  </a:txBody>
                  <a:tcPr/>
                </a:tc>
                <a:tc>
                  <a:txBody>
                    <a:bodyPr/>
                    <a:lstStyle/>
                    <a:p>
                      <a:r>
                        <a:rPr lang="en-GB" dirty="0"/>
                        <a:t>Status, recognition for achievement, power, trust</a:t>
                      </a:r>
                    </a:p>
                  </a:txBody>
                  <a:tcPr/>
                </a:tc>
                <a:extLst>
                  <a:ext uri="{0D108BD9-81ED-4DB2-BD59-A6C34878D82A}">
                    <a16:rowId xmlns:a16="http://schemas.microsoft.com/office/drawing/2014/main" val="2287765381"/>
                  </a:ext>
                </a:extLst>
              </a:tr>
              <a:tr h="1104452">
                <a:tc>
                  <a:txBody>
                    <a:bodyPr/>
                    <a:lstStyle/>
                    <a:p>
                      <a:r>
                        <a:rPr lang="en-GB" sz="1800" b="1" kern="1200" dirty="0">
                          <a:solidFill>
                            <a:schemeClr val="dk1"/>
                          </a:solidFill>
                          <a:latin typeface="+mn-lt"/>
                          <a:ea typeface="+mn-ea"/>
                          <a:cs typeface="+mn-cs"/>
                        </a:rPr>
                        <a:t>Self Realisation, </a:t>
                      </a:r>
                      <a:r>
                        <a:rPr lang="en-GB" dirty="0"/>
                        <a:t>(self-fulfilment; `to become everything that one is capable of becoming`, -  Maslow)</a:t>
                      </a:r>
                    </a:p>
                  </a:txBody>
                  <a:tcPr/>
                </a:tc>
                <a:tc>
                  <a:txBody>
                    <a:bodyPr/>
                    <a:lstStyle/>
                    <a:p>
                      <a:r>
                        <a:rPr lang="en-GB" dirty="0"/>
                        <a:t>Scope to develop new skills and meet new challenges, and to develop one’s full potential</a:t>
                      </a:r>
                    </a:p>
                  </a:txBody>
                  <a:tcPr/>
                </a:tc>
                <a:extLst>
                  <a:ext uri="{0D108BD9-81ED-4DB2-BD59-A6C34878D82A}">
                    <a16:rowId xmlns:a16="http://schemas.microsoft.com/office/drawing/2014/main" val="880344168"/>
                  </a:ext>
                </a:extLst>
              </a:tr>
            </a:tbl>
          </a:graphicData>
        </a:graphic>
      </p:graphicFrame>
    </p:spTree>
    <p:extLst>
      <p:ext uri="{BB962C8B-B14F-4D97-AF65-F5344CB8AC3E}">
        <p14:creationId xmlns:p14="http://schemas.microsoft.com/office/powerpoint/2010/main" val="377310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250825" y="1196975"/>
            <a:ext cx="84343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Maslow was primarily studying human behaviour</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So he was not concentrating on the effect on businesses</a:t>
            </a:r>
          </a:p>
          <a:p>
            <a:pPr marL="742950" lvl="1" indent="-285750" eaLnBrk="1" hangingPunct="1">
              <a:lnSpc>
                <a:spcPct val="90000"/>
              </a:lnSpc>
              <a:spcBef>
                <a:spcPct val="20000"/>
              </a:spcBef>
              <a:buFont typeface="Wingdings 3" pitchFamily="18" charset="2"/>
              <a:buBlip>
                <a:blip r:embed="rId3"/>
              </a:buBlip>
            </a:pPr>
            <a:endParaRPr lang="en-GB" sz="2000">
              <a:latin typeface="Arial" charset="0"/>
            </a:endParaRPr>
          </a:p>
          <a:p>
            <a:pPr marL="342900" indent="-342900" eaLnBrk="1" hangingPunct="1">
              <a:lnSpc>
                <a:spcPct val="90000"/>
              </a:lnSpc>
              <a:spcBef>
                <a:spcPct val="20000"/>
              </a:spcBef>
              <a:buFontTx/>
              <a:buBlip>
                <a:blip r:embed="rId2"/>
              </a:buBlip>
            </a:pPr>
            <a:r>
              <a:rPr lang="en-GB">
                <a:latin typeface="Arial" charset="0"/>
              </a:rPr>
              <a:t>In practice there are a number of problems with Maslow’s approach:</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Some levels of the hierarchy do not exist for everyone</a:t>
            </a:r>
          </a:p>
          <a:p>
            <a:pPr marL="1143000" lvl="2" indent="-228600" eaLnBrk="1" hangingPunct="1">
              <a:lnSpc>
                <a:spcPct val="90000"/>
              </a:lnSpc>
              <a:spcBef>
                <a:spcPct val="20000"/>
              </a:spcBef>
              <a:buFontTx/>
              <a:buBlip>
                <a:blip r:embed="rId4"/>
              </a:buBlip>
            </a:pPr>
            <a:r>
              <a:rPr lang="en-GB" sz="1800">
                <a:latin typeface="Arial" charset="0"/>
              </a:rPr>
              <a:t>Some may achieve higher levels before achieving lower ones</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Some rewards fit into more than one level</a:t>
            </a:r>
          </a:p>
          <a:p>
            <a:pPr marL="1143000" lvl="2" indent="-228600" eaLnBrk="1" hangingPunct="1">
              <a:lnSpc>
                <a:spcPct val="90000"/>
              </a:lnSpc>
              <a:spcBef>
                <a:spcPct val="20000"/>
              </a:spcBef>
              <a:buFontTx/>
              <a:buBlip>
                <a:blip r:embed="rId4"/>
              </a:buBlip>
            </a:pPr>
            <a:r>
              <a:rPr lang="en-GB" sz="1800">
                <a:latin typeface="Arial" charset="0"/>
              </a:rPr>
              <a:t>E.g. money</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Self-actualisation is never </a:t>
            </a:r>
            <a:br>
              <a:rPr lang="en-GB" sz="2000">
                <a:solidFill>
                  <a:schemeClr val="accent2"/>
                </a:solidFill>
                <a:latin typeface="Arial" charset="0"/>
              </a:rPr>
            </a:br>
            <a:r>
              <a:rPr lang="en-GB" sz="2000">
                <a:solidFill>
                  <a:schemeClr val="accent2"/>
                </a:solidFill>
                <a:latin typeface="Arial" charset="0"/>
              </a:rPr>
              <a:t>permanently achieved</a:t>
            </a:r>
          </a:p>
          <a:p>
            <a:pPr marL="1143000" lvl="2" indent="-228600" eaLnBrk="1" hangingPunct="1">
              <a:lnSpc>
                <a:spcPct val="90000"/>
              </a:lnSpc>
              <a:spcBef>
                <a:spcPct val="20000"/>
              </a:spcBef>
              <a:buFontTx/>
              <a:buBlip>
                <a:blip r:embed="rId4"/>
              </a:buBlip>
            </a:pPr>
            <a:r>
              <a:rPr lang="en-GB" sz="1800">
                <a:latin typeface="Arial" charset="0"/>
              </a:rPr>
              <a:t>Since people will change their goals</a:t>
            </a:r>
          </a:p>
          <a:p>
            <a:pPr marL="742950" lvl="1" indent="-285750" eaLnBrk="1" hangingPunct="1">
              <a:lnSpc>
                <a:spcPct val="90000"/>
              </a:lnSpc>
              <a:spcBef>
                <a:spcPct val="20000"/>
              </a:spcBef>
              <a:buFont typeface="Wingdings 3" pitchFamily="18" charset="2"/>
              <a:buBlip>
                <a:blip r:embed="rId3"/>
              </a:buBlip>
            </a:pPr>
            <a:r>
              <a:rPr lang="en-GB" sz="2000">
                <a:solidFill>
                  <a:schemeClr val="accent2"/>
                </a:solidFill>
                <a:latin typeface="Arial" charset="0"/>
              </a:rPr>
              <a:t>It can be difficult to recognise which</a:t>
            </a:r>
            <a:br>
              <a:rPr lang="en-GB" sz="2000">
                <a:solidFill>
                  <a:schemeClr val="accent2"/>
                </a:solidFill>
                <a:latin typeface="Arial" charset="0"/>
              </a:rPr>
            </a:br>
            <a:r>
              <a:rPr lang="en-GB" sz="2000">
                <a:solidFill>
                  <a:schemeClr val="accent2"/>
                </a:solidFill>
                <a:latin typeface="Arial" charset="0"/>
              </a:rPr>
              <a:t>level an individual is on</a:t>
            </a:r>
          </a:p>
          <a:p>
            <a:pPr marL="342900" indent="-342900" eaLnBrk="1" hangingPunct="1">
              <a:lnSpc>
                <a:spcPct val="90000"/>
              </a:lnSpc>
              <a:spcBef>
                <a:spcPct val="20000"/>
              </a:spcBef>
              <a:buFontTx/>
              <a:buBlip>
                <a:blip r:embed="rId2"/>
              </a:buBlip>
            </a:pPr>
            <a:endParaRPr lang="en-GB">
              <a:latin typeface="Arial" charset="0"/>
            </a:endParaRPr>
          </a:p>
        </p:txBody>
      </p:sp>
      <p:sp>
        <p:nvSpPr>
          <p:cNvPr id="94214" name="Rectangle 6"/>
          <p:cNvSpPr>
            <a:spLocks noGrp="1" noChangeArrowheads="1"/>
          </p:cNvSpPr>
          <p:nvPr>
            <p:ph type="title" idx="4294967295"/>
          </p:nvPr>
        </p:nvSpPr>
        <p:spPr/>
        <p:txBody>
          <a:bodyPr/>
          <a:lstStyle/>
          <a:p>
            <a:r>
              <a:rPr lang="en-GB"/>
              <a:t>Problems of Maslow’s Approach</a:t>
            </a:r>
            <a:endParaRPr lang="en-US"/>
          </a:p>
        </p:txBody>
      </p:sp>
      <p:pic>
        <p:nvPicPr>
          <p:cNvPr id="94215" name="Picture 7" descr="pyramid_top_10_08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l="19193" t="10895" r="12344" b="16869"/>
          <a:stretch>
            <a:fillRect/>
          </a:stretch>
        </p:blipFill>
        <p:spPr bwMode="auto">
          <a:xfrm>
            <a:off x="4970463" y="3652838"/>
            <a:ext cx="4173537" cy="293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21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2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211">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bldLvl="4"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0" name="Group 30"/>
          <p:cNvGrpSpPr>
            <a:grpSpLocks/>
          </p:cNvGrpSpPr>
          <p:nvPr/>
        </p:nvGrpSpPr>
        <p:grpSpPr bwMode="auto">
          <a:xfrm>
            <a:off x="5892800" y="3732213"/>
            <a:ext cx="3302000" cy="2913062"/>
            <a:chOff x="2517" y="1441"/>
            <a:chExt cx="3130" cy="2716"/>
          </a:xfrm>
        </p:grpSpPr>
        <p:pic>
          <p:nvPicPr>
            <p:cNvPr id="133151" name="Picture 31" descr="MenTalkingTransparent"/>
            <p:cNvPicPr>
              <a:picLocks noChangeAspect="1" noChangeArrowheads="1"/>
            </p:cNvPicPr>
            <p:nvPr/>
          </p:nvPicPr>
          <p:blipFill>
            <a:blip r:embed="rId2">
              <a:extLst>
                <a:ext uri="{28A0092B-C50C-407E-A947-70E740481C1C}">
                  <a14:useLocalDpi xmlns:a14="http://schemas.microsoft.com/office/drawing/2010/main" val="0"/>
                </a:ext>
              </a:extLst>
            </a:blip>
            <a:srcRect l="7092" r="6467"/>
            <a:stretch>
              <a:fillRect/>
            </a:stretch>
          </p:blipFill>
          <p:spPr bwMode="auto">
            <a:xfrm>
              <a:off x="2517" y="1441"/>
              <a:ext cx="3130" cy="2716"/>
            </a:xfrm>
            <a:prstGeom prst="rect">
              <a:avLst/>
            </a:prstGeom>
            <a:noFill/>
            <a:extLst>
              <a:ext uri="{909E8E84-426E-40DD-AFC4-6F175D3DCCD1}">
                <a14:hiddenFill xmlns:a14="http://schemas.microsoft.com/office/drawing/2010/main">
                  <a:solidFill>
                    <a:srgbClr val="FFFFFF"/>
                  </a:solidFill>
                </a14:hiddenFill>
              </a:ext>
            </a:extLst>
          </p:spPr>
        </p:pic>
        <p:sp>
          <p:nvSpPr>
            <p:cNvPr id="133152" name="Text Box 32"/>
            <p:cNvSpPr txBox="1">
              <a:spLocks noChangeArrowheads="1"/>
            </p:cNvSpPr>
            <p:nvPr/>
          </p:nvSpPr>
          <p:spPr bwMode="auto">
            <a:xfrm>
              <a:off x="2562" y="1750"/>
              <a:ext cx="908"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800">
                  <a:solidFill>
                    <a:srgbClr val="FF5050"/>
                  </a:solidFill>
                  <a:latin typeface="Comic Sans MS" pitchFamily="66" charset="0"/>
                </a:rPr>
                <a:t>What motivates you to come to work?</a:t>
              </a:r>
              <a:endParaRPr lang="en-US" sz="800">
                <a:solidFill>
                  <a:srgbClr val="FF5050"/>
                </a:solidFill>
                <a:latin typeface="Comic Sans MS" pitchFamily="66" charset="0"/>
              </a:endParaRPr>
            </a:p>
          </p:txBody>
        </p:sp>
        <p:sp>
          <p:nvSpPr>
            <p:cNvPr id="133153" name="Text Box 33"/>
            <p:cNvSpPr txBox="1">
              <a:spLocks noChangeArrowheads="1"/>
            </p:cNvSpPr>
            <p:nvPr/>
          </p:nvSpPr>
          <p:spPr bwMode="auto">
            <a:xfrm>
              <a:off x="4944" y="1693"/>
              <a:ext cx="590"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800">
                  <a:solidFill>
                    <a:srgbClr val="FF5050"/>
                  </a:solidFill>
                  <a:latin typeface="Comic Sans MS" pitchFamily="66" charset="0"/>
                </a:rPr>
                <a:t>Rubbish daytime TV</a:t>
              </a:r>
              <a:endParaRPr lang="en-US" sz="800">
                <a:solidFill>
                  <a:srgbClr val="FF5050"/>
                </a:solidFill>
                <a:latin typeface="Comic Sans MS" pitchFamily="66" charset="0"/>
              </a:endParaRPr>
            </a:p>
          </p:txBody>
        </p:sp>
      </p:grpSp>
      <p:pic>
        <p:nvPicPr>
          <p:cNvPr id="133144" name="Picture 24" descr="Dark Blue Post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4149725"/>
            <a:ext cx="2663825" cy="2593975"/>
          </a:xfrm>
          <a:prstGeom prst="rect">
            <a:avLst/>
          </a:prstGeom>
          <a:noFill/>
          <a:extLst>
            <a:ext uri="{909E8E84-426E-40DD-AFC4-6F175D3DCCD1}">
              <a14:hiddenFill xmlns:a14="http://schemas.microsoft.com/office/drawing/2010/main">
                <a:solidFill>
                  <a:srgbClr val="FFFFFF"/>
                </a:solidFill>
              </a14:hiddenFill>
            </a:ext>
          </a:extLst>
        </p:spPr>
      </p:pic>
      <p:pic>
        <p:nvPicPr>
          <p:cNvPr id="133143" name="Picture 23" descr="Green Post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149725"/>
            <a:ext cx="2808288" cy="2519363"/>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ChangeArrowheads="1"/>
          </p:cNvSpPr>
          <p:nvPr/>
        </p:nvSpPr>
        <p:spPr bwMode="auto">
          <a:xfrm>
            <a:off x="323850" y="1171575"/>
            <a:ext cx="8496300"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5"/>
              </a:buBlip>
            </a:pPr>
            <a:r>
              <a:rPr lang="en-GB" b="1">
                <a:solidFill>
                  <a:schemeClr val="accent2"/>
                </a:solidFill>
                <a:latin typeface="Arial" charset="0"/>
              </a:rPr>
              <a:t>Frederick Herzberg</a:t>
            </a:r>
            <a:r>
              <a:rPr lang="en-GB">
                <a:latin typeface="Arial" charset="0"/>
              </a:rPr>
              <a:t> (1923-2000) asked 200 workers what motivated them</a:t>
            </a:r>
          </a:p>
          <a:p>
            <a:pPr marL="342900" indent="-342900" eaLnBrk="1" hangingPunct="1">
              <a:lnSpc>
                <a:spcPct val="90000"/>
              </a:lnSpc>
              <a:spcBef>
                <a:spcPct val="20000"/>
              </a:spcBef>
              <a:buFontTx/>
              <a:buBlip>
                <a:blip r:embed="rId5"/>
              </a:buBlip>
            </a:pPr>
            <a:r>
              <a:rPr lang="en-GB">
                <a:latin typeface="Arial" charset="0"/>
              </a:rPr>
              <a:t>From this he developed his </a:t>
            </a:r>
            <a:r>
              <a:rPr lang="en-GB" b="1">
                <a:solidFill>
                  <a:schemeClr val="accent2"/>
                </a:solidFill>
                <a:latin typeface="Arial" charset="0"/>
              </a:rPr>
              <a:t>Two-Factor Theory</a:t>
            </a:r>
          </a:p>
          <a:p>
            <a:pPr marL="742950" lvl="1" indent="-285750" eaLnBrk="1" hangingPunct="1">
              <a:lnSpc>
                <a:spcPct val="90000"/>
              </a:lnSpc>
              <a:spcBef>
                <a:spcPct val="20000"/>
              </a:spcBef>
              <a:buFont typeface="Wingdings 3" pitchFamily="18" charset="2"/>
              <a:buBlip>
                <a:blip r:embed="rId6"/>
              </a:buBlip>
            </a:pPr>
            <a:r>
              <a:rPr lang="en-GB" sz="2000">
                <a:latin typeface="Arial" charset="0"/>
              </a:rPr>
              <a:t>He identified 2 thin</a:t>
            </a:r>
            <a:r>
              <a:rPr lang="en-GB" sz="2000">
                <a:latin typeface="Tahoma" pitchFamily="34" charset="0"/>
              </a:rPr>
              <a:t>gs</a:t>
            </a:r>
            <a:r>
              <a:rPr lang="en-GB" sz="2000">
                <a:latin typeface="Arial" charset="0"/>
              </a:rPr>
              <a:t> that would affect worker performance:</a:t>
            </a:r>
          </a:p>
          <a:p>
            <a:pPr marL="1143000" lvl="2" indent="-228600" eaLnBrk="1" hangingPunct="1">
              <a:lnSpc>
                <a:spcPct val="90000"/>
              </a:lnSpc>
              <a:spcBef>
                <a:spcPct val="20000"/>
              </a:spcBef>
              <a:buFontTx/>
              <a:buBlip>
                <a:blip r:embed="rId7"/>
              </a:buBlip>
            </a:pPr>
            <a:r>
              <a:rPr lang="en-GB" sz="1800" b="1">
                <a:solidFill>
                  <a:schemeClr val="accent2"/>
                </a:solidFill>
                <a:latin typeface="Arial" charset="0"/>
              </a:rPr>
              <a:t>Motivation Factors</a:t>
            </a:r>
            <a:endParaRPr lang="en-GB" sz="1800">
              <a:solidFill>
                <a:schemeClr val="accent2"/>
              </a:solidFill>
              <a:latin typeface="Arial" charset="0"/>
            </a:endParaRPr>
          </a:p>
          <a:p>
            <a:pPr marL="1600200" lvl="3" indent="-228600" eaLnBrk="1" hangingPunct="1">
              <a:lnSpc>
                <a:spcPct val="90000"/>
              </a:lnSpc>
              <a:spcBef>
                <a:spcPct val="20000"/>
              </a:spcBef>
              <a:buFontTx/>
              <a:buBlip>
                <a:blip r:embed="rId8"/>
              </a:buBlip>
            </a:pPr>
            <a:r>
              <a:rPr lang="en-GB" sz="1600">
                <a:latin typeface="Arial" charset="0"/>
              </a:rPr>
              <a:t>Incentives which encourage staff to work harder</a:t>
            </a:r>
          </a:p>
          <a:p>
            <a:pPr marL="1143000" lvl="2" indent="-228600" eaLnBrk="1" hangingPunct="1">
              <a:lnSpc>
                <a:spcPct val="90000"/>
              </a:lnSpc>
              <a:spcBef>
                <a:spcPct val="20000"/>
              </a:spcBef>
              <a:buFontTx/>
              <a:buBlip>
                <a:blip r:embed="rId7"/>
              </a:buBlip>
            </a:pPr>
            <a:r>
              <a:rPr lang="en-GB" sz="1800">
                <a:latin typeface="Arial" charset="0"/>
              </a:rPr>
              <a:t> </a:t>
            </a:r>
            <a:r>
              <a:rPr lang="en-GB" sz="1800" b="1">
                <a:solidFill>
                  <a:schemeClr val="accent2"/>
                </a:solidFill>
                <a:latin typeface="Arial" charset="0"/>
              </a:rPr>
              <a:t>Hygiene Factors</a:t>
            </a:r>
          </a:p>
          <a:p>
            <a:pPr marL="1600200" lvl="3" indent="-228600" eaLnBrk="1" hangingPunct="1">
              <a:lnSpc>
                <a:spcPct val="90000"/>
              </a:lnSpc>
              <a:spcBef>
                <a:spcPct val="20000"/>
              </a:spcBef>
              <a:buFontTx/>
              <a:buBlip>
                <a:blip r:embed="rId8"/>
              </a:buBlip>
            </a:pPr>
            <a:r>
              <a:rPr lang="en-GB" sz="1600">
                <a:latin typeface="Arial" charset="0"/>
              </a:rPr>
              <a:t>Things that need to be in place to prevent demotivation</a:t>
            </a:r>
          </a:p>
        </p:txBody>
      </p:sp>
      <p:sp>
        <p:nvSpPr>
          <p:cNvPr id="133139" name="Rectangle 19"/>
          <p:cNvSpPr>
            <a:spLocks noGrp="1" noChangeArrowheads="1"/>
          </p:cNvSpPr>
          <p:nvPr>
            <p:ph type="title" idx="4294967295"/>
          </p:nvPr>
        </p:nvSpPr>
        <p:spPr/>
        <p:txBody>
          <a:bodyPr/>
          <a:lstStyle/>
          <a:p>
            <a:r>
              <a:rPr lang="en-GB"/>
              <a:t>Herzberg’s Two Factor Theory</a:t>
            </a:r>
            <a:endParaRPr lang="en-US"/>
          </a:p>
        </p:txBody>
      </p:sp>
      <p:sp>
        <p:nvSpPr>
          <p:cNvPr id="133140" name="Text Box 20"/>
          <p:cNvSpPr txBox="1">
            <a:spLocks noChangeArrowheads="1"/>
          </p:cNvSpPr>
          <p:nvPr/>
        </p:nvSpPr>
        <p:spPr bwMode="auto">
          <a:xfrm rot="21424735">
            <a:off x="733425" y="4646613"/>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8" indent="-1588">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latin typeface="Comic Sans MS" pitchFamily="66" charset="0"/>
              </a:rPr>
              <a:t>Include things such as:</a:t>
            </a:r>
          </a:p>
        </p:txBody>
      </p:sp>
      <p:sp>
        <p:nvSpPr>
          <p:cNvPr id="133141" name="Text Box 21"/>
          <p:cNvSpPr txBox="1">
            <a:spLocks noChangeArrowheads="1"/>
          </p:cNvSpPr>
          <p:nvPr/>
        </p:nvSpPr>
        <p:spPr bwMode="auto">
          <a:xfrm rot="21415245">
            <a:off x="661988" y="4279900"/>
            <a:ext cx="2370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u="sng">
                <a:solidFill>
                  <a:srgbClr val="FF0000"/>
                </a:solidFill>
                <a:latin typeface="Comic Sans MS" pitchFamily="66" charset="0"/>
              </a:rPr>
              <a:t>Motivation Factors</a:t>
            </a:r>
            <a:endParaRPr lang="en-US" sz="1800" u="sng">
              <a:solidFill>
                <a:srgbClr val="FF0000"/>
              </a:solidFill>
              <a:latin typeface="Comic Sans MS" pitchFamily="66" charset="0"/>
            </a:endParaRPr>
          </a:p>
        </p:txBody>
      </p:sp>
      <p:sp>
        <p:nvSpPr>
          <p:cNvPr id="133145" name="Text Box 25"/>
          <p:cNvSpPr txBox="1">
            <a:spLocks noChangeArrowheads="1"/>
          </p:cNvSpPr>
          <p:nvPr/>
        </p:nvSpPr>
        <p:spPr bwMode="auto">
          <a:xfrm rot="21424735">
            <a:off x="922338" y="5289550"/>
            <a:ext cx="2189162"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Blip>
                <a:blip r:embed="rId9"/>
              </a:buBlip>
            </a:pPr>
            <a:r>
              <a:rPr lang="en-GB" sz="1600">
                <a:latin typeface="Comic Sans MS" pitchFamily="66" charset="0"/>
              </a:rPr>
              <a:t>Promotion opportunities</a:t>
            </a:r>
          </a:p>
          <a:p>
            <a:pPr>
              <a:spcBef>
                <a:spcPct val="50000"/>
              </a:spcBef>
              <a:buFontTx/>
              <a:buBlip>
                <a:blip r:embed="rId9"/>
              </a:buBlip>
            </a:pPr>
            <a:r>
              <a:rPr lang="en-GB" sz="1600">
                <a:latin typeface="Comic Sans MS" pitchFamily="66" charset="0"/>
              </a:rPr>
              <a:t>Recognition</a:t>
            </a:r>
            <a:endParaRPr lang="en-US" sz="1600">
              <a:latin typeface="Comic Sans MS" pitchFamily="66" charset="0"/>
            </a:endParaRPr>
          </a:p>
        </p:txBody>
      </p:sp>
      <p:sp>
        <p:nvSpPr>
          <p:cNvPr id="133146" name="Text Box 26"/>
          <p:cNvSpPr txBox="1">
            <a:spLocks noChangeArrowheads="1"/>
          </p:cNvSpPr>
          <p:nvPr/>
        </p:nvSpPr>
        <p:spPr bwMode="auto">
          <a:xfrm rot="180000">
            <a:off x="3551238" y="4654550"/>
            <a:ext cx="2308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8" indent="-1588">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latin typeface="Comic Sans MS" pitchFamily="66" charset="0"/>
              </a:rPr>
              <a:t>Include things such as:</a:t>
            </a:r>
          </a:p>
        </p:txBody>
      </p:sp>
      <p:sp>
        <p:nvSpPr>
          <p:cNvPr id="133147" name="Text Box 27"/>
          <p:cNvSpPr txBox="1">
            <a:spLocks noChangeArrowheads="1"/>
          </p:cNvSpPr>
          <p:nvPr/>
        </p:nvSpPr>
        <p:spPr bwMode="auto">
          <a:xfrm rot="180000">
            <a:off x="3629025" y="4292600"/>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u="sng">
                <a:solidFill>
                  <a:srgbClr val="FF0000"/>
                </a:solidFill>
                <a:latin typeface="Comic Sans MS" pitchFamily="66" charset="0"/>
              </a:rPr>
              <a:t>Hygiene Factors</a:t>
            </a:r>
            <a:endParaRPr lang="en-US" sz="1800" u="sng">
              <a:solidFill>
                <a:srgbClr val="FF0000"/>
              </a:solidFill>
              <a:latin typeface="Comic Sans MS" pitchFamily="66" charset="0"/>
            </a:endParaRPr>
          </a:p>
        </p:txBody>
      </p:sp>
      <p:sp>
        <p:nvSpPr>
          <p:cNvPr id="133148" name="Text Box 28"/>
          <p:cNvSpPr txBox="1">
            <a:spLocks noChangeArrowheads="1"/>
          </p:cNvSpPr>
          <p:nvPr/>
        </p:nvSpPr>
        <p:spPr bwMode="auto">
          <a:xfrm rot="21804324">
            <a:off x="3556000" y="5260975"/>
            <a:ext cx="2189163"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defRPr sz="2400">
                <a:solidFill>
                  <a:schemeClr val="tx1"/>
                </a:solidFill>
                <a:latin typeface="Times New Roman" pitchFamily="18" charset="0"/>
              </a:defRPr>
            </a:lvl1pPr>
            <a:lvl2pPr marL="1093788" indent="-457200">
              <a:defRPr sz="2400">
                <a:solidFill>
                  <a:schemeClr val="tx1"/>
                </a:solidFill>
                <a:latin typeface="Times New Roman" pitchFamily="18" charset="0"/>
              </a:defRPr>
            </a:lvl2pPr>
            <a:lvl3pPr marL="1730375" indent="-457200">
              <a:defRPr sz="2400">
                <a:solidFill>
                  <a:schemeClr val="tx1"/>
                </a:solidFill>
                <a:latin typeface="Times New Roman" pitchFamily="18" charset="0"/>
              </a:defRPr>
            </a:lvl3pPr>
            <a:lvl4pPr marL="2366963" indent="-457200">
              <a:defRPr sz="2400">
                <a:solidFill>
                  <a:schemeClr val="tx1"/>
                </a:solidFill>
                <a:latin typeface="Times New Roman" pitchFamily="18" charset="0"/>
              </a:defRPr>
            </a:lvl4pPr>
            <a:lvl5pPr marL="3003550" indent="-457200">
              <a:defRPr sz="2400">
                <a:solidFill>
                  <a:schemeClr val="tx1"/>
                </a:solidFill>
                <a:latin typeface="Times New Roman" pitchFamily="18" charset="0"/>
              </a:defRPr>
            </a:lvl5pPr>
            <a:lvl6pPr marL="3460750" indent="-457200" eaLnBrk="0" fontAlgn="base" hangingPunct="0">
              <a:spcBef>
                <a:spcPct val="0"/>
              </a:spcBef>
              <a:spcAft>
                <a:spcPct val="0"/>
              </a:spcAft>
              <a:defRPr sz="2400">
                <a:solidFill>
                  <a:schemeClr val="tx1"/>
                </a:solidFill>
                <a:latin typeface="Times New Roman" pitchFamily="18" charset="0"/>
              </a:defRPr>
            </a:lvl6pPr>
            <a:lvl7pPr marL="3917950" indent="-457200" eaLnBrk="0" fontAlgn="base" hangingPunct="0">
              <a:spcBef>
                <a:spcPct val="0"/>
              </a:spcBef>
              <a:spcAft>
                <a:spcPct val="0"/>
              </a:spcAft>
              <a:defRPr sz="2400">
                <a:solidFill>
                  <a:schemeClr val="tx1"/>
                </a:solidFill>
                <a:latin typeface="Times New Roman" pitchFamily="18" charset="0"/>
              </a:defRPr>
            </a:lvl7pPr>
            <a:lvl8pPr marL="4375150" indent="-457200" eaLnBrk="0" fontAlgn="base" hangingPunct="0">
              <a:spcBef>
                <a:spcPct val="0"/>
              </a:spcBef>
              <a:spcAft>
                <a:spcPct val="0"/>
              </a:spcAft>
              <a:defRPr sz="2400">
                <a:solidFill>
                  <a:schemeClr val="tx1"/>
                </a:solidFill>
                <a:latin typeface="Times New Roman" pitchFamily="18" charset="0"/>
              </a:defRPr>
            </a:lvl8pPr>
            <a:lvl9pPr marL="483235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Blip>
                <a:blip r:embed="rId9"/>
              </a:buBlip>
            </a:pPr>
            <a:r>
              <a:rPr lang="en-GB" sz="1600">
                <a:latin typeface="Comic Sans MS" pitchFamily="66" charset="0"/>
              </a:rPr>
              <a:t>Satisfactory levels of pay</a:t>
            </a:r>
          </a:p>
          <a:p>
            <a:pPr>
              <a:spcBef>
                <a:spcPct val="50000"/>
              </a:spcBef>
              <a:buFontTx/>
              <a:buBlip>
                <a:blip r:embed="rId9"/>
              </a:buBlip>
            </a:pPr>
            <a:r>
              <a:rPr lang="en-GB" sz="1600">
                <a:latin typeface="Comic Sans MS" pitchFamily="66" charset="0"/>
              </a:rPr>
              <a:t>Good working conditions</a:t>
            </a:r>
            <a:endParaRPr lang="en-US" sz="16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24">
                                            <p:txEl>
                                              <p:pRg st="4" end="4"/>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133143"/>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1" fill="hold" grpId="0" nodeType="afterEffect">
                                  <p:stCondLst>
                                    <p:cond delay="0"/>
                                  </p:stCondLst>
                                  <p:childTnLst>
                                    <p:set>
                                      <p:cBhvr>
                                        <p:cTn id="30" dur="1" fill="hold">
                                          <p:stCondLst>
                                            <p:cond delay="0"/>
                                          </p:stCondLst>
                                        </p:cTn>
                                        <p:tgtEl>
                                          <p:spTgt spid="133141"/>
                                        </p:tgtEl>
                                        <p:attrNameLst>
                                          <p:attrName>style.visibility</p:attrName>
                                        </p:attrNameLst>
                                      </p:cBhvr>
                                      <p:to>
                                        <p:strVal val="visible"/>
                                      </p:to>
                                    </p:set>
                                    <p:animEffect transition="in" filter="wipe(up)">
                                      <p:cBhvr>
                                        <p:cTn id="31" dur="500"/>
                                        <p:tgtEl>
                                          <p:spTgt spid="133141"/>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33140"/>
                                        </p:tgtEl>
                                        <p:attrNameLst>
                                          <p:attrName>style.visibility</p:attrName>
                                        </p:attrNameLst>
                                      </p:cBhvr>
                                      <p:to>
                                        <p:strVal val="visible"/>
                                      </p:to>
                                    </p:set>
                                    <p:animEffect transition="in" filter="wipe(up)">
                                      <p:cBhvr>
                                        <p:cTn id="35" dur="500"/>
                                        <p:tgtEl>
                                          <p:spTgt spid="133140"/>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33145"/>
                                        </p:tgtEl>
                                        <p:attrNameLst>
                                          <p:attrName>style.visibility</p:attrName>
                                        </p:attrNameLst>
                                      </p:cBhvr>
                                      <p:to>
                                        <p:strVal val="visible"/>
                                      </p:to>
                                    </p:set>
                                    <p:animEffect transition="in" filter="wipe(up)">
                                      <p:cBhvr>
                                        <p:cTn id="39" dur="500"/>
                                        <p:tgtEl>
                                          <p:spTgt spid="1331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3124">
                                            <p:txEl>
                                              <p:pRg st="5" end="5"/>
                                            </p:txEl>
                                          </p:spTgt>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33124">
                                            <p:txEl>
                                              <p:pRg st="6" end="6"/>
                                            </p:txEl>
                                          </p:spTgt>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nodeType="afterEffect">
                                  <p:stCondLst>
                                    <p:cond delay="0"/>
                                  </p:stCondLst>
                                  <p:childTnLst>
                                    <p:set>
                                      <p:cBhvr>
                                        <p:cTn id="49" dur="1" fill="hold">
                                          <p:stCondLst>
                                            <p:cond delay="0"/>
                                          </p:stCondLst>
                                        </p:cTn>
                                        <p:tgtEl>
                                          <p:spTgt spid="133144"/>
                                        </p:tgtEl>
                                        <p:attrNameLst>
                                          <p:attrName>style.visibility</p:attrName>
                                        </p:attrNameLst>
                                      </p:cBhvr>
                                      <p:to>
                                        <p:strVal val="visible"/>
                                      </p:to>
                                    </p:set>
                                  </p:childTnLst>
                                </p:cTn>
                              </p:par>
                            </p:childTnLst>
                          </p:cTn>
                        </p:par>
                        <p:par>
                          <p:cTn id="50" fill="hold" nodeType="afterGroup">
                            <p:stCondLst>
                              <p:cond delay="0"/>
                            </p:stCondLst>
                            <p:childTnLst>
                              <p:par>
                                <p:cTn id="51" presetID="22" presetClass="entr" presetSubtype="1" fill="hold" grpId="0" nodeType="afterEffect">
                                  <p:stCondLst>
                                    <p:cond delay="0"/>
                                  </p:stCondLst>
                                  <p:childTnLst>
                                    <p:set>
                                      <p:cBhvr>
                                        <p:cTn id="52" dur="1" fill="hold">
                                          <p:stCondLst>
                                            <p:cond delay="0"/>
                                          </p:stCondLst>
                                        </p:cTn>
                                        <p:tgtEl>
                                          <p:spTgt spid="133147"/>
                                        </p:tgtEl>
                                        <p:attrNameLst>
                                          <p:attrName>style.visibility</p:attrName>
                                        </p:attrNameLst>
                                      </p:cBhvr>
                                      <p:to>
                                        <p:strVal val="visible"/>
                                      </p:to>
                                    </p:set>
                                    <p:animEffect transition="in" filter="wipe(up)">
                                      <p:cBhvr>
                                        <p:cTn id="53" dur="500"/>
                                        <p:tgtEl>
                                          <p:spTgt spid="133147"/>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33146"/>
                                        </p:tgtEl>
                                        <p:attrNameLst>
                                          <p:attrName>style.visibility</p:attrName>
                                        </p:attrNameLst>
                                      </p:cBhvr>
                                      <p:to>
                                        <p:strVal val="visible"/>
                                      </p:to>
                                    </p:set>
                                    <p:animEffect transition="in" filter="wipe(up)">
                                      <p:cBhvr>
                                        <p:cTn id="57" dur="500"/>
                                        <p:tgtEl>
                                          <p:spTgt spid="133146"/>
                                        </p:tgtEl>
                                      </p:cBhvr>
                                    </p:animEffect>
                                  </p:childTnLst>
                                </p:cTn>
                              </p:par>
                            </p:childTnLst>
                          </p:cTn>
                        </p:par>
                        <p:par>
                          <p:cTn id="58" fill="hold" nodeType="afterGroup">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133148"/>
                                        </p:tgtEl>
                                        <p:attrNameLst>
                                          <p:attrName>style.visibility</p:attrName>
                                        </p:attrNameLst>
                                      </p:cBhvr>
                                      <p:to>
                                        <p:strVal val="visible"/>
                                      </p:to>
                                    </p:set>
                                    <p:animEffect transition="in" filter="wipe(up)">
                                      <p:cBhvr>
                                        <p:cTn id="61" dur="500"/>
                                        <p:tgtEl>
                                          <p:spTgt spid="133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uiExpand="1" build="p" bldLvl="4" autoUpdateAnimBg="0"/>
      <p:bldP spid="133140" grpId="0"/>
      <p:bldP spid="133141" grpId="0"/>
      <p:bldP spid="133145" grpId="0"/>
      <p:bldP spid="133146" grpId="0"/>
      <p:bldP spid="133147" grpId="0"/>
      <p:bldP spid="1331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7A5A-875A-4099-9B09-8B149F47ECCE}"/>
              </a:ext>
            </a:extLst>
          </p:cNvPr>
          <p:cNvSpPr>
            <a:spLocks noGrp="1"/>
          </p:cNvSpPr>
          <p:nvPr>
            <p:ph type="title"/>
          </p:nvPr>
        </p:nvSpPr>
        <p:spPr/>
        <p:txBody>
          <a:bodyPr/>
          <a:lstStyle/>
          <a:p>
            <a:r>
              <a:rPr lang="en-GB" dirty="0"/>
              <a:t>Herzberg two factor theory</a:t>
            </a:r>
          </a:p>
        </p:txBody>
      </p:sp>
      <p:graphicFrame>
        <p:nvGraphicFramePr>
          <p:cNvPr id="4" name="Content Placeholder 3">
            <a:extLst>
              <a:ext uri="{FF2B5EF4-FFF2-40B4-BE49-F238E27FC236}">
                <a16:creationId xmlns:a16="http://schemas.microsoft.com/office/drawing/2014/main" id="{56C5E70F-F119-4E51-A42F-B625971939CF}"/>
              </a:ext>
            </a:extLst>
          </p:cNvPr>
          <p:cNvGraphicFramePr>
            <a:graphicFrameLocks noGrp="1"/>
          </p:cNvGraphicFramePr>
          <p:nvPr>
            <p:ph idx="1"/>
            <p:extLst>
              <p:ext uri="{D42A27DB-BD31-4B8C-83A1-F6EECF244321}">
                <p14:modId xmlns:p14="http://schemas.microsoft.com/office/powerpoint/2010/main" val="1917226124"/>
              </p:ext>
            </p:extLst>
          </p:nvPr>
        </p:nvGraphicFramePr>
        <p:xfrm>
          <a:off x="685800" y="1268413"/>
          <a:ext cx="7696200" cy="3845560"/>
        </p:xfrm>
        <a:graphic>
          <a:graphicData uri="http://schemas.openxmlformats.org/drawingml/2006/table">
            <a:tbl>
              <a:tblPr firstRow="1" bandRow="1">
                <a:tableStyleId>{073A0DAA-6AF3-43AB-8588-CEC1D06C72B9}</a:tableStyleId>
              </a:tblPr>
              <a:tblGrid>
                <a:gridCol w="3848100">
                  <a:extLst>
                    <a:ext uri="{9D8B030D-6E8A-4147-A177-3AD203B41FA5}">
                      <a16:colId xmlns:a16="http://schemas.microsoft.com/office/drawing/2014/main" val="1065906973"/>
                    </a:ext>
                  </a:extLst>
                </a:gridCol>
                <a:gridCol w="3848100">
                  <a:extLst>
                    <a:ext uri="{9D8B030D-6E8A-4147-A177-3AD203B41FA5}">
                      <a16:colId xmlns:a16="http://schemas.microsoft.com/office/drawing/2014/main" val="180583607"/>
                    </a:ext>
                  </a:extLst>
                </a:gridCol>
              </a:tblGrid>
              <a:tr h="370840">
                <a:tc>
                  <a:txBody>
                    <a:bodyPr/>
                    <a:lstStyle/>
                    <a:p>
                      <a:r>
                        <a:rPr lang="en-GB" dirty="0"/>
                        <a:t>Motivators (can create positive satisfaction)</a:t>
                      </a:r>
                    </a:p>
                  </a:txBody>
                  <a:tcPr/>
                </a:tc>
                <a:tc>
                  <a:txBody>
                    <a:bodyPr/>
                    <a:lstStyle/>
                    <a:p>
                      <a:r>
                        <a:rPr lang="en-GB" dirty="0"/>
                        <a:t>Hygiene factors(can create job dissatisfaction)</a:t>
                      </a:r>
                    </a:p>
                  </a:txBody>
                  <a:tcPr/>
                </a:tc>
                <a:extLst>
                  <a:ext uri="{0D108BD9-81ED-4DB2-BD59-A6C34878D82A}">
                    <a16:rowId xmlns:a16="http://schemas.microsoft.com/office/drawing/2014/main" val="3414756596"/>
                  </a:ext>
                </a:extLst>
              </a:tr>
              <a:tr h="370840">
                <a:tc>
                  <a:txBody>
                    <a:bodyPr/>
                    <a:lstStyle/>
                    <a:p>
                      <a:r>
                        <a:rPr lang="en-GB" dirty="0"/>
                        <a:t>Achievement</a:t>
                      </a:r>
                    </a:p>
                  </a:txBody>
                  <a:tcPr/>
                </a:tc>
                <a:tc>
                  <a:txBody>
                    <a:bodyPr/>
                    <a:lstStyle/>
                    <a:p>
                      <a:r>
                        <a:rPr lang="en-GB" dirty="0"/>
                        <a:t>Company policy and administration (the rules, paperwork and red tape)</a:t>
                      </a:r>
                    </a:p>
                  </a:txBody>
                  <a:tcPr/>
                </a:tc>
                <a:extLst>
                  <a:ext uri="{0D108BD9-81ED-4DB2-BD59-A6C34878D82A}">
                    <a16:rowId xmlns:a16="http://schemas.microsoft.com/office/drawing/2014/main" val="315104087"/>
                  </a:ext>
                </a:extLst>
              </a:tr>
              <a:tr h="370840">
                <a:tc>
                  <a:txBody>
                    <a:bodyPr/>
                    <a:lstStyle/>
                    <a:p>
                      <a:r>
                        <a:rPr lang="en-GB" dirty="0"/>
                        <a:t>Recognition for achievement</a:t>
                      </a:r>
                    </a:p>
                  </a:txBody>
                  <a:tcPr/>
                </a:tc>
                <a:tc>
                  <a:txBody>
                    <a:bodyPr/>
                    <a:lstStyle/>
                    <a:p>
                      <a:r>
                        <a:rPr lang="en-GB" dirty="0"/>
                        <a:t>Supervision (especially being over-supervised)</a:t>
                      </a:r>
                    </a:p>
                  </a:txBody>
                  <a:tcPr/>
                </a:tc>
                <a:extLst>
                  <a:ext uri="{0D108BD9-81ED-4DB2-BD59-A6C34878D82A}">
                    <a16:rowId xmlns:a16="http://schemas.microsoft.com/office/drawing/2014/main" val="2719545920"/>
                  </a:ext>
                </a:extLst>
              </a:tr>
              <a:tr h="370840">
                <a:tc>
                  <a:txBody>
                    <a:bodyPr/>
                    <a:lstStyle/>
                    <a:p>
                      <a:r>
                        <a:rPr lang="en-GB" dirty="0"/>
                        <a:t>Meaningful, interesting work</a:t>
                      </a:r>
                    </a:p>
                  </a:txBody>
                  <a:tcPr/>
                </a:tc>
                <a:tc>
                  <a:txBody>
                    <a:bodyPr/>
                    <a:lstStyle/>
                    <a:p>
                      <a:r>
                        <a:rPr lang="en-GB" dirty="0"/>
                        <a:t>Pay</a:t>
                      </a:r>
                    </a:p>
                  </a:txBody>
                  <a:tcPr/>
                </a:tc>
                <a:extLst>
                  <a:ext uri="{0D108BD9-81ED-4DB2-BD59-A6C34878D82A}">
                    <a16:rowId xmlns:a16="http://schemas.microsoft.com/office/drawing/2014/main" val="341755455"/>
                  </a:ext>
                </a:extLst>
              </a:tr>
              <a:tr h="370840">
                <a:tc>
                  <a:txBody>
                    <a:bodyPr/>
                    <a:lstStyle/>
                    <a:p>
                      <a:r>
                        <a:rPr lang="en-GB" dirty="0"/>
                        <a:t>Responsibility</a:t>
                      </a:r>
                    </a:p>
                  </a:txBody>
                  <a:tcPr/>
                </a:tc>
                <a:tc>
                  <a:txBody>
                    <a:bodyPr/>
                    <a:lstStyle/>
                    <a:p>
                      <a:r>
                        <a:rPr lang="en-GB" dirty="0"/>
                        <a:t>Interpersonal relations (with supervisors, peers, or even customers)</a:t>
                      </a:r>
                    </a:p>
                  </a:txBody>
                  <a:tcPr/>
                </a:tc>
                <a:extLst>
                  <a:ext uri="{0D108BD9-81ED-4DB2-BD59-A6C34878D82A}">
                    <a16:rowId xmlns:a16="http://schemas.microsoft.com/office/drawing/2014/main" val="2287765381"/>
                  </a:ext>
                </a:extLst>
              </a:tr>
              <a:tr h="370840">
                <a:tc>
                  <a:txBody>
                    <a:bodyPr/>
                    <a:lstStyle/>
                    <a:p>
                      <a:r>
                        <a:rPr lang="en-GB" dirty="0"/>
                        <a:t>Advancement (psychological, not just for a promotion)</a:t>
                      </a:r>
                    </a:p>
                  </a:txBody>
                  <a:tcPr/>
                </a:tc>
                <a:tc>
                  <a:txBody>
                    <a:bodyPr/>
                    <a:lstStyle/>
                    <a:p>
                      <a:r>
                        <a:rPr lang="en-GB" dirty="0"/>
                        <a:t>Working conditions</a:t>
                      </a:r>
                    </a:p>
                  </a:txBody>
                  <a:tcPr/>
                </a:tc>
                <a:extLst>
                  <a:ext uri="{0D108BD9-81ED-4DB2-BD59-A6C34878D82A}">
                    <a16:rowId xmlns:a16="http://schemas.microsoft.com/office/drawing/2014/main" val="880344168"/>
                  </a:ext>
                </a:extLst>
              </a:tr>
            </a:tbl>
          </a:graphicData>
        </a:graphic>
      </p:graphicFrame>
      <p:sp>
        <p:nvSpPr>
          <p:cNvPr id="5" name="Rectangle 4">
            <a:extLst>
              <a:ext uri="{FF2B5EF4-FFF2-40B4-BE49-F238E27FC236}">
                <a16:creationId xmlns:a16="http://schemas.microsoft.com/office/drawing/2014/main" id="{C3BD0925-BC4D-4A65-ABEE-83079182E569}"/>
              </a:ext>
            </a:extLst>
          </p:cNvPr>
          <p:cNvSpPr/>
          <p:nvPr/>
        </p:nvSpPr>
        <p:spPr bwMode="auto">
          <a:xfrm>
            <a:off x="685800" y="5149849"/>
            <a:ext cx="7791450" cy="4191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To what extent do you agree with the categorisations above?.</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A3D43AC-4115-4B77-A22F-CA3C531AA81D}"/>
              </a:ext>
            </a:extLst>
          </p:cNvPr>
          <p:cNvSpPr/>
          <p:nvPr/>
        </p:nvSpPr>
        <p:spPr bwMode="auto">
          <a:xfrm>
            <a:off x="685800" y="5630224"/>
            <a:ext cx="7791450" cy="789626"/>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`Motivators and hygiene factors are equally </a:t>
            </a:r>
            <a:r>
              <a:rPr lang="en-GB" dirty="0" err="1">
                <a:latin typeface="Calibri" panose="020F0502020204030204" pitchFamily="34" charset="0"/>
                <a:cs typeface="Calibri" panose="020F0502020204030204" pitchFamily="34" charset="0"/>
              </a:rPr>
              <a:t>importa</a:t>
            </a:r>
            <a:r>
              <a:rPr lang="en-GB" dirty="0">
                <a:latin typeface="Calibri" panose="020F0502020204030204" pitchFamily="34" charset="0"/>
                <a:cs typeface="Calibri" panose="020F0502020204030204" pitchFamily="34" charset="0"/>
              </a:rPr>
              <a:t>, but for different reasons`. F Herzberg</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A90-1A73-4405-9CF2-58476815C3D0}"/>
              </a:ext>
            </a:extLst>
          </p:cNvPr>
          <p:cNvSpPr>
            <a:spLocks noGrp="1"/>
          </p:cNvSpPr>
          <p:nvPr>
            <p:ph type="title"/>
          </p:nvPr>
        </p:nvSpPr>
        <p:spPr/>
        <p:txBody>
          <a:bodyPr/>
          <a:lstStyle/>
          <a:p>
            <a:r>
              <a:rPr lang="en-GB" dirty="0"/>
              <a:t>Herzberg - movement and motivation </a:t>
            </a:r>
          </a:p>
        </p:txBody>
      </p:sp>
      <p:sp>
        <p:nvSpPr>
          <p:cNvPr id="3" name="Content Placeholder 2">
            <a:extLst>
              <a:ext uri="{FF2B5EF4-FFF2-40B4-BE49-F238E27FC236}">
                <a16:creationId xmlns:a16="http://schemas.microsoft.com/office/drawing/2014/main" id="{B8D7180F-8008-4803-8C3B-7835992AE111}"/>
              </a:ext>
            </a:extLst>
          </p:cNvPr>
          <p:cNvSpPr>
            <a:spLocks noGrp="1"/>
          </p:cNvSpPr>
          <p:nvPr>
            <p:ph idx="1"/>
          </p:nvPr>
        </p:nvSpPr>
        <p:spPr>
          <a:xfrm>
            <a:off x="380999" y="1268413"/>
            <a:ext cx="8315325" cy="5170487"/>
          </a:xfrm>
        </p:spPr>
        <p:txBody>
          <a:bodyPr/>
          <a:lstStyle/>
          <a:p>
            <a:r>
              <a:rPr lang="en-GB" dirty="0"/>
              <a:t>Movement occurs when somebody does something.</a:t>
            </a:r>
          </a:p>
          <a:p>
            <a:r>
              <a:rPr lang="en-GB" dirty="0"/>
              <a:t>Motivation is when they </a:t>
            </a:r>
            <a:r>
              <a:rPr lang="en-GB" i="1" dirty="0"/>
              <a:t>want</a:t>
            </a:r>
            <a:r>
              <a:rPr lang="en-GB" dirty="0"/>
              <a:t> to do something. </a:t>
            </a:r>
          </a:p>
          <a:p>
            <a:r>
              <a:rPr lang="en-GB" dirty="0"/>
              <a:t>He accepted that financial incentives `bribes` could be used to boost productivity, but would never fully stimulate people to give of their best.  People would do just enough to achieve the bonus.  </a:t>
            </a:r>
          </a:p>
          <a:p>
            <a:r>
              <a:rPr lang="en-GB" dirty="0"/>
              <a:t>Incentivising people to work harder at a task they found unsatisfying would build up resentment, which could backfire on the employer in the long run.</a:t>
            </a:r>
          </a:p>
          <a:p>
            <a:r>
              <a:rPr lang="en-GB" dirty="0"/>
              <a:t>Piece rate would achieve movement but, by reinforcing worker behaviour, would make them inflexible and resistant to change.</a:t>
            </a:r>
          </a:p>
        </p:txBody>
      </p:sp>
    </p:spTree>
    <p:extLst>
      <p:ext uri="{BB962C8B-B14F-4D97-AF65-F5344CB8AC3E}">
        <p14:creationId xmlns:p14="http://schemas.microsoft.com/office/powerpoint/2010/main" val="278321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3A61-D3BA-4541-9E21-32D8B1588B22}"/>
              </a:ext>
            </a:extLst>
          </p:cNvPr>
          <p:cNvSpPr>
            <a:spLocks noGrp="1"/>
          </p:cNvSpPr>
          <p:nvPr>
            <p:ph type="title"/>
          </p:nvPr>
        </p:nvSpPr>
        <p:spPr/>
        <p:txBody>
          <a:bodyPr/>
          <a:lstStyle/>
          <a:p>
            <a:r>
              <a:rPr lang="en-GB" dirty="0"/>
              <a:t>Job enrichment</a:t>
            </a:r>
          </a:p>
        </p:txBody>
      </p:sp>
      <p:sp>
        <p:nvSpPr>
          <p:cNvPr id="3" name="Content Placeholder 2">
            <a:extLst>
              <a:ext uri="{FF2B5EF4-FFF2-40B4-BE49-F238E27FC236}">
                <a16:creationId xmlns:a16="http://schemas.microsoft.com/office/drawing/2014/main" id="{FDC95D3F-440A-4468-8ACF-91B1C4A3A436}"/>
              </a:ext>
            </a:extLst>
          </p:cNvPr>
          <p:cNvSpPr>
            <a:spLocks noGrp="1"/>
          </p:cNvSpPr>
          <p:nvPr>
            <p:ph idx="1"/>
          </p:nvPr>
        </p:nvSpPr>
        <p:spPr>
          <a:xfrm>
            <a:off x="161925" y="1268413"/>
            <a:ext cx="8220075" cy="5246687"/>
          </a:xfrm>
        </p:spPr>
        <p:txBody>
          <a:bodyPr/>
          <a:lstStyle/>
          <a:p>
            <a:r>
              <a:rPr lang="en-GB" sz="2200" dirty="0"/>
              <a:t>Herzberg was popular with businesses because he also came up with solutions for improving motivation.</a:t>
            </a:r>
          </a:p>
          <a:p>
            <a:r>
              <a:rPr lang="en-GB" sz="2200" dirty="0"/>
              <a:t>Job enrichment `giving people the opportunity to use their ability`.  For a job to be enriched it needed:</a:t>
            </a:r>
          </a:p>
          <a:p>
            <a:pPr lvl="1"/>
            <a:r>
              <a:rPr lang="en-GB" sz="2200" b="1" dirty="0"/>
              <a:t>A complete unit of work - </a:t>
            </a:r>
            <a:r>
              <a:rPr lang="en-GB" sz="2200" dirty="0"/>
              <a:t>contradicts Taylor’s division of labour</a:t>
            </a:r>
          </a:p>
          <a:p>
            <a:pPr lvl="1"/>
            <a:r>
              <a:rPr lang="en-GB" sz="2200" b="1" dirty="0"/>
              <a:t>Direct feedback - </a:t>
            </a:r>
            <a:r>
              <a:rPr lang="en-GB" sz="2200" dirty="0"/>
              <a:t>enable the worker to judge whether they have done a good job – no need for quality inspection by a supervisor or annual appraisal (too long to wait)</a:t>
            </a:r>
          </a:p>
          <a:p>
            <a:pPr lvl="1"/>
            <a:r>
              <a:rPr lang="en-GB" sz="2200" b="1" dirty="0"/>
              <a:t>Direct communication  - </a:t>
            </a:r>
            <a:r>
              <a:rPr lang="en-GB" sz="2200" dirty="0"/>
              <a:t>communicate directly  - not via a supervisor. </a:t>
            </a:r>
            <a:r>
              <a:rPr lang="en-GB" sz="2200" i="1" dirty="0"/>
              <a:t>`In industry there’s too much communication.  And of course it’s passive .. But if people are doing idiot jobs they really don’t give a damn`  </a:t>
            </a:r>
            <a:r>
              <a:rPr lang="en-GB" sz="2200" b="1" dirty="0">
                <a:solidFill>
                  <a:srgbClr val="FF0000"/>
                </a:solidFill>
              </a:rPr>
              <a:t>F Herzberg</a:t>
            </a:r>
          </a:p>
        </p:txBody>
      </p:sp>
    </p:spTree>
    <p:extLst>
      <p:ext uri="{BB962C8B-B14F-4D97-AF65-F5344CB8AC3E}">
        <p14:creationId xmlns:p14="http://schemas.microsoft.com/office/powerpoint/2010/main" val="137699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008C-76A0-477F-AF9A-E372BA86F0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D60EF5-2666-4FDE-BA98-F30A46D82D5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36A6A95-738C-47A6-91CE-CBEFB108CCC9}"/>
              </a:ext>
            </a:extLst>
          </p:cNvPr>
          <p:cNvPicPr>
            <a:picLocks noChangeAspect="1"/>
          </p:cNvPicPr>
          <p:nvPr/>
        </p:nvPicPr>
        <p:blipFill>
          <a:blip r:embed="rId2"/>
          <a:stretch>
            <a:fillRect/>
          </a:stretch>
        </p:blipFill>
        <p:spPr>
          <a:xfrm>
            <a:off x="1695450" y="260350"/>
            <a:ext cx="5676900" cy="6429375"/>
          </a:xfrm>
          <a:prstGeom prst="rect">
            <a:avLst/>
          </a:prstGeom>
        </p:spPr>
      </p:pic>
    </p:spTree>
    <p:extLst>
      <p:ext uri="{BB962C8B-B14F-4D97-AF65-F5344CB8AC3E}">
        <p14:creationId xmlns:p14="http://schemas.microsoft.com/office/powerpoint/2010/main" val="200510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323850" y="1268413"/>
            <a:ext cx="8496300"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dirty="0">
                <a:latin typeface="Arial" charset="0"/>
              </a:rPr>
              <a:t>Herzberg’s ideas are linked to </a:t>
            </a:r>
            <a:r>
              <a:rPr lang="en-GB" dirty="0">
                <a:solidFill>
                  <a:schemeClr val="accent2"/>
                </a:solidFill>
                <a:latin typeface="Arial" charset="0"/>
              </a:rPr>
              <a:t>job enrichment</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This means that workers are motivated by:</a:t>
            </a:r>
          </a:p>
          <a:p>
            <a:pPr marL="1143000" lvl="2" indent="-228600" eaLnBrk="1" hangingPunct="1">
              <a:lnSpc>
                <a:spcPct val="90000"/>
              </a:lnSpc>
              <a:spcBef>
                <a:spcPct val="20000"/>
              </a:spcBef>
              <a:buFontTx/>
              <a:buBlip>
                <a:blip r:embed="rId4"/>
              </a:buBlip>
            </a:pPr>
            <a:r>
              <a:rPr lang="en-GB" sz="1800" dirty="0">
                <a:latin typeface="Arial" charset="0"/>
              </a:rPr>
              <a:t>Being involved in the production of a complete unit</a:t>
            </a:r>
          </a:p>
          <a:p>
            <a:pPr marL="1143000" lvl="2" indent="-228600" eaLnBrk="1" hangingPunct="1">
              <a:lnSpc>
                <a:spcPct val="90000"/>
              </a:lnSpc>
              <a:spcBef>
                <a:spcPct val="20000"/>
              </a:spcBef>
              <a:buFontTx/>
              <a:buBlip>
                <a:blip r:embed="rId4"/>
              </a:buBlip>
            </a:pPr>
            <a:r>
              <a:rPr lang="en-GB" sz="1800" dirty="0">
                <a:latin typeface="Arial" charset="0"/>
              </a:rPr>
              <a:t>Receiving feedback on their performance</a:t>
            </a:r>
          </a:p>
          <a:p>
            <a:pPr marL="1143000" lvl="2" indent="-228600" eaLnBrk="1" hangingPunct="1">
              <a:lnSpc>
                <a:spcPct val="90000"/>
              </a:lnSpc>
              <a:spcBef>
                <a:spcPct val="20000"/>
              </a:spcBef>
              <a:buFontTx/>
              <a:buBlip>
                <a:blip r:embed="rId4"/>
              </a:buBlip>
            </a:pPr>
            <a:r>
              <a:rPr lang="en-GB" sz="1800" dirty="0">
                <a:latin typeface="Arial" charset="0"/>
              </a:rPr>
              <a:t>Being given a range of different tasks to complete </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However improvements in </a:t>
            </a:r>
            <a:r>
              <a:rPr lang="en-GB" sz="2000" dirty="0">
                <a:solidFill>
                  <a:schemeClr val="accent2"/>
                </a:solidFill>
                <a:latin typeface="Arial" charset="0"/>
              </a:rPr>
              <a:t>hygiene factors</a:t>
            </a:r>
            <a:r>
              <a:rPr lang="en-GB" sz="2000" dirty="0">
                <a:latin typeface="Arial" charset="0"/>
              </a:rPr>
              <a:t> will not motivate workers</a:t>
            </a:r>
          </a:p>
          <a:p>
            <a:pPr marL="1143000" lvl="2" indent="-228600" eaLnBrk="1" hangingPunct="1">
              <a:lnSpc>
                <a:spcPct val="90000"/>
              </a:lnSpc>
              <a:spcBef>
                <a:spcPct val="20000"/>
              </a:spcBef>
              <a:buFontTx/>
              <a:buBlip>
                <a:blip r:embed="rId4"/>
              </a:buBlip>
            </a:pPr>
            <a:endParaRPr lang="en-GB" sz="1800" dirty="0">
              <a:latin typeface="Arial" charset="0"/>
            </a:endParaRPr>
          </a:p>
        </p:txBody>
      </p:sp>
      <p:sp>
        <p:nvSpPr>
          <p:cNvPr id="96275" name="Rectangle 19"/>
          <p:cNvSpPr>
            <a:spLocks noChangeArrowheads="1"/>
          </p:cNvSpPr>
          <p:nvPr/>
        </p:nvSpPr>
        <p:spPr bwMode="auto">
          <a:xfrm>
            <a:off x="323850" y="3716338"/>
            <a:ext cx="835183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dirty="0">
                <a:latin typeface="Arial" charset="0"/>
              </a:rPr>
              <a:t>However there are a number of issues </a:t>
            </a:r>
            <a:br>
              <a:rPr lang="en-GB" dirty="0">
                <a:latin typeface="Arial" charset="0"/>
              </a:rPr>
            </a:br>
            <a:r>
              <a:rPr lang="en-GB" dirty="0">
                <a:latin typeface="Arial" charset="0"/>
              </a:rPr>
              <a:t>with Herzberg’s ideas:</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Providing </a:t>
            </a:r>
            <a:r>
              <a:rPr lang="en-GB" sz="2000" dirty="0">
                <a:solidFill>
                  <a:schemeClr val="accent2"/>
                </a:solidFill>
                <a:latin typeface="Arial" charset="0"/>
              </a:rPr>
              <a:t>job enrichment</a:t>
            </a:r>
            <a:r>
              <a:rPr lang="en-GB" sz="2000" dirty="0">
                <a:latin typeface="Arial" charset="0"/>
              </a:rPr>
              <a:t> can be very expensive</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He only used a very small sample</a:t>
            </a:r>
          </a:p>
          <a:p>
            <a:pPr marL="1143000" lvl="2" indent="-228600" eaLnBrk="1" hangingPunct="1">
              <a:lnSpc>
                <a:spcPct val="90000"/>
              </a:lnSpc>
              <a:spcBef>
                <a:spcPct val="20000"/>
              </a:spcBef>
              <a:buFontTx/>
              <a:buBlip>
                <a:blip r:embed="rId4"/>
              </a:buBlip>
            </a:pPr>
            <a:r>
              <a:rPr lang="en-GB" sz="1800" dirty="0">
                <a:latin typeface="Arial" charset="0"/>
              </a:rPr>
              <a:t>So statistically it may be unreliable</a:t>
            </a:r>
          </a:p>
          <a:p>
            <a:pPr marL="1143000" lvl="2" indent="-228600" eaLnBrk="1" hangingPunct="1">
              <a:lnSpc>
                <a:spcPct val="90000"/>
              </a:lnSpc>
              <a:spcBef>
                <a:spcPct val="20000"/>
              </a:spcBef>
              <a:buFontTx/>
              <a:buBlip>
                <a:blip r:embed="rId4"/>
              </a:buBlip>
            </a:pPr>
            <a:r>
              <a:rPr lang="en-GB" sz="1800" dirty="0">
                <a:latin typeface="Arial" charset="0"/>
              </a:rPr>
              <a:t>Indeed other surveys have obtained very </a:t>
            </a:r>
            <a:br>
              <a:rPr lang="en-GB" sz="1800" dirty="0">
                <a:latin typeface="Arial" charset="0"/>
              </a:rPr>
            </a:br>
            <a:r>
              <a:rPr lang="en-GB" sz="1800" dirty="0">
                <a:latin typeface="Arial" charset="0"/>
              </a:rPr>
              <a:t>different results</a:t>
            </a:r>
          </a:p>
          <a:p>
            <a:pPr marL="742950" lvl="1" indent="-285750" eaLnBrk="1" hangingPunct="1">
              <a:lnSpc>
                <a:spcPct val="90000"/>
              </a:lnSpc>
              <a:spcBef>
                <a:spcPct val="20000"/>
              </a:spcBef>
              <a:buFont typeface="Wingdings 3" pitchFamily="18" charset="2"/>
              <a:buBlip>
                <a:blip r:embed="rId3"/>
              </a:buBlip>
            </a:pPr>
            <a:endParaRPr lang="en-GB" sz="2000" dirty="0">
              <a:latin typeface="Arial" charset="0"/>
            </a:endParaRPr>
          </a:p>
        </p:txBody>
      </p:sp>
      <p:sp>
        <p:nvSpPr>
          <p:cNvPr id="96281" name="Rectangle 25"/>
          <p:cNvSpPr>
            <a:spLocks noGrp="1" noChangeArrowheads="1"/>
          </p:cNvSpPr>
          <p:nvPr>
            <p:ph type="title" idx="4294967295"/>
          </p:nvPr>
        </p:nvSpPr>
        <p:spPr/>
        <p:txBody>
          <a:bodyPr/>
          <a:lstStyle/>
          <a:p>
            <a:r>
              <a:rPr lang="en-GB" dirty="0"/>
              <a:t>The Implications of Herzberg</a:t>
            </a:r>
            <a:endParaRPr lang="en-US" dirty="0"/>
          </a:p>
        </p:txBody>
      </p:sp>
      <p:pic>
        <p:nvPicPr>
          <p:cNvPr id="96287" name="Picture 31" descr="tool_man_10_15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l="17226" r="16768"/>
          <a:stretch>
            <a:fillRect/>
          </a:stretch>
        </p:blipFill>
        <p:spPr bwMode="auto">
          <a:xfrm>
            <a:off x="6557963" y="3124200"/>
            <a:ext cx="2305050" cy="349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2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275">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275">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275">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6275">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6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bldLvl="4" autoUpdateAnimBg="0"/>
      <p:bldP spid="96275" grpId="0" build="p" bldLvl="4"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9C075-7CA1-4FF7-AC77-28DA238C508B}"/>
              </a:ext>
            </a:extLst>
          </p:cNvPr>
          <p:cNvSpPr>
            <a:spLocks noGrp="1"/>
          </p:cNvSpPr>
          <p:nvPr>
            <p:ph type="title"/>
          </p:nvPr>
        </p:nvSpPr>
        <p:spPr/>
        <p:txBody>
          <a:bodyPr/>
          <a:lstStyle/>
          <a:p>
            <a:r>
              <a:rPr lang="en-GB" dirty="0"/>
              <a:t>Elton Mayo – Hawthorne Experiment</a:t>
            </a:r>
          </a:p>
        </p:txBody>
      </p:sp>
      <p:sp>
        <p:nvSpPr>
          <p:cNvPr id="4" name="Content Placeholder 3">
            <a:extLst>
              <a:ext uri="{FF2B5EF4-FFF2-40B4-BE49-F238E27FC236}">
                <a16:creationId xmlns:a16="http://schemas.microsoft.com/office/drawing/2014/main" id="{756FC170-B5E3-402E-AAC2-59C3F5D2CD54}"/>
              </a:ext>
            </a:extLst>
          </p:cNvPr>
          <p:cNvSpPr>
            <a:spLocks noGrp="1"/>
          </p:cNvSpPr>
          <p:nvPr>
            <p:ph idx="1"/>
          </p:nvPr>
        </p:nvSpPr>
        <p:spPr>
          <a:xfrm>
            <a:off x="381000" y="1268413"/>
            <a:ext cx="8001000" cy="4522787"/>
          </a:xfrm>
        </p:spPr>
        <p:txBody>
          <a:bodyPr/>
          <a:lstStyle/>
          <a:p>
            <a:r>
              <a:rPr lang="en-GB" dirty="0"/>
              <a:t>Mayo believed that workers are not just concerned with money but could be better motivated by having their social needs met whilst at work (something that Taylor ignored).</a:t>
            </a:r>
          </a:p>
          <a:p>
            <a:r>
              <a:rPr lang="en-GB" dirty="0"/>
              <a:t>Mayo introduced the </a:t>
            </a:r>
            <a:r>
              <a:rPr lang="en-GB" b="1" dirty="0"/>
              <a:t>Human Relations School </a:t>
            </a:r>
            <a:r>
              <a:rPr lang="en-GB" dirty="0"/>
              <a:t>of thought, which focused on managers taking more of an interest in the workers, treating them as people who have worthwhile opinions and realising that workers enjoy interacting together.</a:t>
            </a:r>
          </a:p>
          <a:p>
            <a:pPr marL="0" indent="0">
              <a:buNone/>
            </a:pPr>
            <a:endParaRPr lang="en-GB" dirty="0"/>
          </a:p>
        </p:txBody>
      </p:sp>
    </p:spTree>
    <p:extLst>
      <p:ext uri="{BB962C8B-B14F-4D97-AF65-F5344CB8AC3E}">
        <p14:creationId xmlns:p14="http://schemas.microsoft.com/office/powerpoint/2010/main" val="396298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dirty="0"/>
              <a:t>Know the 3 theories of Maslow, Herzberg and Taylor</a:t>
            </a:r>
          </a:p>
          <a:p>
            <a:r>
              <a:rPr lang="en-GB" dirty="0"/>
              <a:t>Be able to compare and contrast the 3 theories</a:t>
            </a:r>
          </a:p>
          <a:p>
            <a:r>
              <a:rPr lang="en-GB" dirty="0"/>
              <a:t>Understand how financial and non financial methods can help to motivate workers</a:t>
            </a:r>
          </a:p>
        </p:txBody>
      </p:sp>
    </p:spTree>
    <p:extLst>
      <p:ext uri="{BB962C8B-B14F-4D97-AF65-F5344CB8AC3E}">
        <p14:creationId xmlns:p14="http://schemas.microsoft.com/office/powerpoint/2010/main" val="185626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001-B04B-419F-AFEB-B0C20FEC2676}"/>
              </a:ext>
            </a:extLst>
          </p:cNvPr>
          <p:cNvSpPr>
            <a:spLocks noGrp="1"/>
          </p:cNvSpPr>
          <p:nvPr>
            <p:ph type="title"/>
          </p:nvPr>
        </p:nvSpPr>
        <p:spPr/>
        <p:txBody>
          <a:bodyPr/>
          <a:lstStyle/>
          <a:p>
            <a:r>
              <a:rPr lang="en-GB" dirty="0"/>
              <a:t>Mayo’s conclusions</a:t>
            </a:r>
          </a:p>
        </p:txBody>
      </p:sp>
      <p:sp>
        <p:nvSpPr>
          <p:cNvPr id="3" name="Content Placeholder 2">
            <a:extLst>
              <a:ext uri="{FF2B5EF4-FFF2-40B4-BE49-F238E27FC236}">
                <a16:creationId xmlns:a16="http://schemas.microsoft.com/office/drawing/2014/main" id="{85C1D016-9F1D-4788-92F3-252EC7CA6E67}"/>
              </a:ext>
            </a:extLst>
          </p:cNvPr>
          <p:cNvSpPr>
            <a:spLocks noGrp="1"/>
          </p:cNvSpPr>
          <p:nvPr>
            <p:ph idx="1"/>
          </p:nvPr>
        </p:nvSpPr>
        <p:spPr>
          <a:xfrm>
            <a:off x="355002" y="1268413"/>
            <a:ext cx="8433996" cy="5196933"/>
          </a:xfrm>
        </p:spPr>
        <p:txBody>
          <a:bodyPr/>
          <a:lstStyle/>
          <a:p>
            <a:r>
              <a:rPr lang="en-GB" dirty="0"/>
              <a:t>The women gained satisfaction from the freedom and control over their working environment.</a:t>
            </a:r>
          </a:p>
          <a:p>
            <a:r>
              <a:rPr lang="en-GB" dirty="0"/>
              <a:t>Six women became a team and the team gave itself wholeheartedly and spontaneously to co-operation.</a:t>
            </a:r>
          </a:p>
          <a:p>
            <a:r>
              <a:rPr lang="en-GB" dirty="0"/>
              <a:t>Group norms (expectation so one another) are crucial and may be influenced more by informal than official group leaders.</a:t>
            </a:r>
          </a:p>
          <a:p>
            <a:r>
              <a:rPr lang="en-GB" dirty="0"/>
              <a:t>Communication between workers and managers influences morale and output.</a:t>
            </a:r>
          </a:p>
          <a:p>
            <a:r>
              <a:rPr lang="en-GB" dirty="0"/>
              <a:t>Workers are affected by the degree of interest shown in them by their managers; the influence of this upon motivation is known as `the Hawthorne effect`.</a:t>
            </a:r>
          </a:p>
          <a:p>
            <a:pPr marL="0" indent="0">
              <a:buNone/>
            </a:pPr>
            <a:endParaRPr lang="en-GB" dirty="0"/>
          </a:p>
        </p:txBody>
      </p:sp>
    </p:spTree>
    <p:extLst>
      <p:ext uri="{BB962C8B-B14F-4D97-AF65-F5344CB8AC3E}">
        <p14:creationId xmlns:p14="http://schemas.microsoft.com/office/powerpoint/2010/main" val="108874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4854-7901-4BD8-A8E5-CE5FD406308F}"/>
              </a:ext>
            </a:extLst>
          </p:cNvPr>
          <p:cNvSpPr>
            <a:spLocks noGrp="1"/>
          </p:cNvSpPr>
          <p:nvPr>
            <p:ph type="title"/>
          </p:nvPr>
        </p:nvSpPr>
        <p:spPr>
          <a:xfrm>
            <a:off x="0" y="79375"/>
            <a:ext cx="8543925" cy="914400"/>
          </a:xfrm>
        </p:spPr>
        <p:txBody>
          <a:bodyPr/>
          <a:lstStyle/>
          <a:p>
            <a:r>
              <a:rPr lang="en-GB" dirty="0"/>
              <a:t>Elton Mayo (1930’s-1950’s) – Human Relations School</a:t>
            </a:r>
          </a:p>
        </p:txBody>
      </p:sp>
      <p:sp>
        <p:nvSpPr>
          <p:cNvPr id="3" name="Content Placeholder 2">
            <a:extLst>
              <a:ext uri="{FF2B5EF4-FFF2-40B4-BE49-F238E27FC236}">
                <a16:creationId xmlns:a16="http://schemas.microsoft.com/office/drawing/2014/main" id="{C2289F01-A279-469E-8E7D-DB22BFEC495E}"/>
              </a:ext>
            </a:extLst>
          </p:cNvPr>
          <p:cNvSpPr>
            <a:spLocks noGrp="1"/>
          </p:cNvSpPr>
          <p:nvPr>
            <p:ph idx="1"/>
          </p:nvPr>
        </p:nvSpPr>
        <p:spPr>
          <a:xfrm>
            <a:off x="457200" y="1268413"/>
            <a:ext cx="7924800" cy="4522787"/>
          </a:xfrm>
        </p:spPr>
        <p:txBody>
          <a:bodyPr/>
          <a:lstStyle/>
          <a:p>
            <a:r>
              <a:rPr lang="en-GB" dirty="0"/>
              <a:t>Mayo concluded that workers are best motivated by:</a:t>
            </a:r>
          </a:p>
          <a:p>
            <a:r>
              <a:rPr lang="en-GB" b="1" dirty="0"/>
              <a:t>Better communication</a:t>
            </a:r>
            <a:r>
              <a:rPr lang="en-GB" dirty="0"/>
              <a:t> between managers and workers</a:t>
            </a:r>
          </a:p>
          <a:p>
            <a:r>
              <a:rPr lang="en-GB" b="1" dirty="0"/>
              <a:t>Greater manager involvement </a:t>
            </a:r>
            <a:r>
              <a:rPr lang="en-GB" dirty="0"/>
              <a:t>in employees working lives</a:t>
            </a:r>
          </a:p>
          <a:p>
            <a:r>
              <a:rPr lang="en-GB" b="1" dirty="0"/>
              <a:t>Working in groups or teams</a:t>
            </a:r>
            <a:endParaRPr lang="en-GB" dirty="0"/>
          </a:p>
          <a:p>
            <a:r>
              <a:rPr lang="en-GB" dirty="0"/>
              <a:t>His theory most closely fits in with a </a:t>
            </a:r>
            <a:r>
              <a:rPr lang="en-GB" b="1" dirty="0"/>
              <a:t>paternalistic style</a:t>
            </a:r>
            <a:r>
              <a:rPr lang="en-GB" dirty="0"/>
              <a:t> of management.</a:t>
            </a:r>
          </a:p>
          <a:p>
            <a:endParaRPr lang="en-GB" dirty="0"/>
          </a:p>
        </p:txBody>
      </p:sp>
    </p:spTree>
    <p:extLst>
      <p:ext uri="{BB962C8B-B14F-4D97-AF65-F5344CB8AC3E}">
        <p14:creationId xmlns:p14="http://schemas.microsoft.com/office/powerpoint/2010/main" val="339472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873A-108D-4520-9204-8BFE2FE03D8C}"/>
              </a:ext>
            </a:extLst>
          </p:cNvPr>
          <p:cNvSpPr>
            <a:spLocks noGrp="1"/>
          </p:cNvSpPr>
          <p:nvPr>
            <p:ph type="title"/>
          </p:nvPr>
        </p:nvSpPr>
        <p:spPr>
          <a:xfrm>
            <a:off x="0" y="152400"/>
            <a:ext cx="7772400" cy="914400"/>
          </a:xfrm>
        </p:spPr>
        <p:txBody>
          <a:bodyPr/>
          <a:lstStyle/>
          <a:p>
            <a:br>
              <a:rPr lang="en-GB" dirty="0"/>
            </a:br>
            <a:r>
              <a:rPr lang="en-GB" dirty="0"/>
              <a:t>Key summary for Mayo:</a:t>
            </a:r>
            <a:br>
              <a:rPr lang="en-GB" dirty="0"/>
            </a:br>
            <a:endParaRPr lang="en-GB" dirty="0"/>
          </a:p>
        </p:txBody>
      </p:sp>
      <p:sp>
        <p:nvSpPr>
          <p:cNvPr id="3" name="Content Placeholder 2">
            <a:extLst>
              <a:ext uri="{FF2B5EF4-FFF2-40B4-BE49-F238E27FC236}">
                <a16:creationId xmlns:a16="http://schemas.microsoft.com/office/drawing/2014/main" id="{B9B34552-7EB0-4591-AF87-EDC78A1BF365}"/>
              </a:ext>
            </a:extLst>
          </p:cNvPr>
          <p:cNvSpPr>
            <a:spLocks noGrp="1"/>
          </p:cNvSpPr>
          <p:nvPr>
            <p:ph idx="1"/>
          </p:nvPr>
        </p:nvSpPr>
        <p:spPr>
          <a:xfrm>
            <a:off x="447675" y="1268413"/>
            <a:ext cx="7934325" cy="4522787"/>
          </a:xfrm>
        </p:spPr>
        <p:txBody>
          <a:bodyPr/>
          <a:lstStyle/>
          <a:p>
            <a:r>
              <a:rPr lang="en-GB" sz="2800" dirty="0"/>
              <a:t>Workers motivated by having social needs met</a:t>
            </a:r>
          </a:p>
          <a:p>
            <a:r>
              <a:rPr lang="en-GB" sz="2800" dirty="0"/>
              <a:t>Workers should work in teams</a:t>
            </a:r>
          </a:p>
          <a:p>
            <a:r>
              <a:rPr lang="en-GB" sz="2800" dirty="0"/>
              <a:t>Managers should have greater involvement in employee's working life</a:t>
            </a:r>
          </a:p>
          <a:p>
            <a:r>
              <a:rPr lang="en-GB" sz="2800" dirty="0"/>
              <a:t>More two-way communication between managers and workers</a:t>
            </a:r>
          </a:p>
          <a:p>
            <a:endParaRPr lang="en-GB" dirty="0"/>
          </a:p>
        </p:txBody>
      </p:sp>
    </p:spTree>
    <p:extLst>
      <p:ext uri="{BB962C8B-B14F-4D97-AF65-F5344CB8AC3E}">
        <p14:creationId xmlns:p14="http://schemas.microsoft.com/office/powerpoint/2010/main" val="411560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7F15-D190-4E43-ABE3-2CE094BEC8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E41CF23-F844-4A79-816D-8429E0A00AB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F5A7C4BF-5A41-48CA-A400-7E0A3189CDC6}"/>
              </a:ext>
            </a:extLst>
          </p:cNvPr>
          <p:cNvPicPr>
            <a:picLocks noChangeAspect="1"/>
          </p:cNvPicPr>
          <p:nvPr/>
        </p:nvPicPr>
        <p:blipFill>
          <a:blip r:embed="rId2"/>
          <a:stretch>
            <a:fillRect/>
          </a:stretch>
        </p:blipFill>
        <p:spPr>
          <a:xfrm>
            <a:off x="0" y="501142"/>
            <a:ext cx="9144000" cy="4065015"/>
          </a:xfrm>
          <a:prstGeom prst="rect">
            <a:avLst/>
          </a:prstGeom>
        </p:spPr>
      </p:pic>
      <p:sp>
        <p:nvSpPr>
          <p:cNvPr id="5" name="Rectangle 4">
            <a:extLst>
              <a:ext uri="{FF2B5EF4-FFF2-40B4-BE49-F238E27FC236}">
                <a16:creationId xmlns:a16="http://schemas.microsoft.com/office/drawing/2014/main" id="{09616D1C-F174-4CB3-ACA6-0FF384B80CC8}"/>
              </a:ext>
            </a:extLst>
          </p:cNvPr>
          <p:cNvSpPr/>
          <p:nvPr/>
        </p:nvSpPr>
        <p:spPr bwMode="auto">
          <a:xfrm>
            <a:off x="3476624" y="1490279"/>
            <a:ext cx="5419725" cy="45135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4025AE2-46AA-47B8-A55E-D74FB7694C8C}"/>
              </a:ext>
            </a:extLst>
          </p:cNvPr>
          <p:cNvSpPr/>
          <p:nvPr/>
        </p:nvSpPr>
        <p:spPr bwMode="auto">
          <a:xfrm>
            <a:off x="3476624" y="1942020"/>
            <a:ext cx="5419726" cy="59162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A4201272-BDC4-459C-ACE0-610AF4F2F7A7}"/>
              </a:ext>
            </a:extLst>
          </p:cNvPr>
          <p:cNvSpPr/>
          <p:nvPr/>
        </p:nvSpPr>
        <p:spPr bwMode="auto">
          <a:xfrm>
            <a:off x="3476624" y="2533649"/>
            <a:ext cx="5419726" cy="45135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7DCC17F-1B88-4977-A3E3-A90D497F2C07}"/>
              </a:ext>
            </a:extLst>
          </p:cNvPr>
          <p:cNvSpPr/>
          <p:nvPr/>
        </p:nvSpPr>
        <p:spPr bwMode="auto">
          <a:xfrm>
            <a:off x="3476624" y="2990595"/>
            <a:ext cx="5419726" cy="45135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5A39DCC-DDAB-4087-AE87-CC9E7696121A}"/>
              </a:ext>
            </a:extLst>
          </p:cNvPr>
          <p:cNvSpPr/>
          <p:nvPr/>
        </p:nvSpPr>
        <p:spPr bwMode="auto">
          <a:xfrm>
            <a:off x="3476623" y="3448048"/>
            <a:ext cx="5419725" cy="45135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F1D0760-7C05-49D2-8DAF-0817F1644AE9}"/>
              </a:ext>
            </a:extLst>
          </p:cNvPr>
          <p:cNvSpPr/>
          <p:nvPr/>
        </p:nvSpPr>
        <p:spPr bwMode="auto">
          <a:xfrm>
            <a:off x="3476624" y="3899407"/>
            <a:ext cx="5419726" cy="451359"/>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88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98B1-BD3D-4784-AB5C-2DD6DE9749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50C023-B76E-4A6F-A11B-E8AF90701E7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E6B7BB-87AD-4920-9A56-126FF49B1063}"/>
              </a:ext>
            </a:extLst>
          </p:cNvPr>
          <p:cNvPicPr>
            <a:picLocks noChangeAspect="1"/>
          </p:cNvPicPr>
          <p:nvPr/>
        </p:nvPicPr>
        <p:blipFill>
          <a:blip r:embed="rId2"/>
          <a:stretch>
            <a:fillRect/>
          </a:stretch>
        </p:blipFill>
        <p:spPr>
          <a:xfrm>
            <a:off x="104774" y="260350"/>
            <a:ext cx="5915025" cy="5756804"/>
          </a:xfrm>
          <a:prstGeom prst="rect">
            <a:avLst/>
          </a:prstGeom>
        </p:spPr>
      </p:pic>
    </p:spTree>
    <p:extLst>
      <p:ext uri="{BB962C8B-B14F-4D97-AF65-F5344CB8AC3E}">
        <p14:creationId xmlns:p14="http://schemas.microsoft.com/office/powerpoint/2010/main" val="194900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2797-799C-4E43-A3E3-37384D63DEFA}"/>
              </a:ext>
            </a:extLst>
          </p:cNvPr>
          <p:cNvSpPr>
            <a:spLocks noGrp="1"/>
          </p:cNvSpPr>
          <p:nvPr>
            <p:ph type="title"/>
          </p:nvPr>
        </p:nvSpPr>
        <p:spPr/>
        <p:txBody>
          <a:bodyPr/>
          <a:lstStyle/>
          <a:p>
            <a:r>
              <a:rPr lang="en-GB" dirty="0"/>
              <a:t>REVIEW QUESTIONS	</a:t>
            </a:r>
          </a:p>
        </p:txBody>
      </p:sp>
      <p:sp>
        <p:nvSpPr>
          <p:cNvPr id="3" name="Content Placeholder 2">
            <a:extLst>
              <a:ext uri="{FF2B5EF4-FFF2-40B4-BE49-F238E27FC236}">
                <a16:creationId xmlns:a16="http://schemas.microsoft.com/office/drawing/2014/main" id="{5D7610EB-D902-4445-B36D-0F684DC84753}"/>
              </a:ext>
            </a:extLst>
          </p:cNvPr>
          <p:cNvSpPr>
            <a:spLocks noGrp="1"/>
          </p:cNvSpPr>
          <p:nvPr>
            <p:ph idx="1"/>
          </p:nvPr>
        </p:nvSpPr>
        <p:spPr>
          <a:xfrm>
            <a:off x="200025" y="1268413"/>
            <a:ext cx="8181975" cy="4522787"/>
          </a:xfrm>
        </p:spPr>
        <p:txBody>
          <a:bodyPr/>
          <a:lstStyle/>
          <a:p>
            <a:pPr marL="457200" indent="-457200">
              <a:buFont typeface="+mj-lt"/>
              <a:buAutoNum type="arabicPeriod"/>
            </a:pPr>
            <a:r>
              <a:rPr lang="en-GB" sz="2000" dirty="0"/>
              <a:t>Which features of the organisation of a McDonald’s could be described as Taylorite?</a:t>
            </a:r>
          </a:p>
          <a:p>
            <a:pPr marL="457200" indent="-457200">
              <a:buFont typeface="+mj-lt"/>
              <a:buAutoNum type="arabicPeriod"/>
            </a:pPr>
            <a:r>
              <a:rPr lang="en-GB" sz="2000" dirty="0"/>
              <a:t>Explain the meaning of the term `economic man`</a:t>
            </a:r>
          </a:p>
          <a:p>
            <a:pPr marL="457200" indent="-457200">
              <a:buFont typeface="+mj-lt"/>
              <a:buAutoNum type="arabicPeriod"/>
            </a:pPr>
            <a:r>
              <a:rPr lang="en-GB" sz="2000" dirty="0"/>
              <a:t>Explain how workers in a bakery may be affected by a change from salary to piece rate</a:t>
            </a:r>
          </a:p>
          <a:p>
            <a:pPr marL="457200" indent="-457200">
              <a:buFont typeface="+mj-lt"/>
              <a:buAutoNum type="arabicPeriod"/>
            </a:pPr>
            <a:r>
              <a:rPr lang="en-GB" sz="2000" dirty="0"/>
              <a:t>Which two levels of Maslow's hierarchy could be called `lower order needs`?</a:t>
            </a:r>
          </a:p>
          <a:p>
            <a:pPr marL="457200" indent="-457200">
              <a:buFont typeface="+mj-lt"/>
              <a:buAutoNum type="arabicPeriod"/>
            </a:pPr>
            <a:r>
              <a:rPr lang="en-GB" sz="2000" dirty="0"/>
              <a:t>Describe in your own words why </a:t>
            </a:r>
            <a:r>
              <a:rPr lang="en-GB" sz="2000" dirty="0" err="1"/>
              <a:t>maslow</a:t>
            </a:r>
            <a:r>
              <a:rPr lang="en-GB" sz="2000" dirty="0"/>
              <a:t> organised the needs into a hierarchy</a:t>
            </a:r>
          </a:p>
          <a:p>
            <a:pPr marL="457200" indent="-457200">
              <a:buFont typeface="+mj-lt"/>
              <a:buAutoNum type="arabicPeriod"/>
            </a:pPr>
            <a:r>
              <a:rPr lang="en-GB" sz="2000" dirty="0"/>
              <a:t>State three business implications of Maslow’s work on human needs</a:t>
            </a:r>
          </a:p>
          <a:p>
            <a:pPr marL="457200" indent="-457200">
              <a:buFont typeface="+mj-lt"/>
              <a:buAutoNum type="arabicPeriod"/>
            </a:pPr>
            <a:r>
              <a:rPr lang="en-GB" sz="2000" dirty="0"/>
              <a:t>Herzberg believes pay does not motivate, but is important.  Why?</a:t>
            </a:r>
          </a:p>
          <a:p>
            <a:pPr marL="457200" indent="-457200">
              <a:buFont typeface="+mj-lt"/>
              <a:buAutoNum type="arabicPeriod"/>
            </a:pPr>
            <a:r>
              <a:rPr lang="en-GB" sz="2000" dirty="0"/>
              <a:t>How do motivators differ from hygiene factors?</a:t>
            </a:r>
          </a:p>
          <a:p>
            <a:pPr marL="457200" indent="-457200">
              <a:buFont typeface="+mj-lt"/>
              <a:buAutoNum type="arabicPeriod"/>
            </a:pPr>
            <a:r>
              <a:rPr lang="en-GB" sz="2000" dirty="0"/>
              <a:t>What is job enrichment? How is it achieved?</a:t>
            </a:r>
          </a:p>
          <a:p>
            <a:pPr marL="457200" indent="-457200">
              <a:buFont typeface="+mj-lt"/>
              <a:buAutoNum type="arabicPeriod"/>
            </a:pPr>
            <a:endParaRPr lang="en-GB" dirty="0"/>
          </a:p>
        </p:txBody>
      </p:sp>
    </p:spTree>
    <p:extLst>
      <p:ext uri="{BB962C8B-B14F-4D97-AF65-F5344CB8AC3E}">
        <p14:creationId xmlns:p14="http://schemas.microsoft.com/office/powerpoint/2010/main" val="296905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76A8-F4B9-492D-ADDD-0B751D419B6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DBC60AB-64A1-4730-BFF5-4DAEB44C8213}"/>
              </a:ext>
            </a:extLst>
          </p:cNvPr>
          <p:cNvPicPr>
            <a:picLocks noGrp="1" noChangeAspect="1"/>
          </p:cNvPicPr>
          <p:nvPr>
            <p:ph idx="1"/>
          </p:nvPr>
        </p:nvPicPr>
        <p:blipFill>
          <a:blip r:embed="rId3"/>
          <a:stretch>
            <a:fillRect/>
          </a:stretch>
        </p:blipFill>
        <p:spPr>
          <a:xfrm>
            <a:off x="38100" y="1000919"/>
            <a:ext cx="9002748" cy="2770981"/>
          </a:xfrm>
          <a:prstGeom prst="rect">
            <a:avLst/>
          </a:prstGeom>
        </p:spPr>
      </p:pic>
    </p:spTree>
    <p:extLst>
      <p:ext uri="{BB962C8B-B14F-4D97-AF65-F5344CB8AC3E}">
        <p14:creationId xmlns:p14="http://schemas.microsoft.com/office/powerpoint/2010/main" val="46300502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CC45-72E1-4120-8306-0B58E131A43B}"/>
              </a:ext>
            </a:extLst>
          </p:cNvPr>
          <p:cNvSpPr>
            <a:spLocks noGrp="1"/>
          </p:cNvSpPr>
          <p:nvPr>
            <p:ph type="title"/>
          </p:nvPr>
        </p:nvSpPr>
        <p:spPr/>
        <p:txBody>
          <a:bodyPr/>
          <a:lstStyle/>
          <a:p>
            <a:r>
              <a:rPr lang="en-GB" dirty="0"/>
              <a:t>Extended writing</a:t>
            </a:r>
          </a:p>
        </p:txBody>
      </p:sp>
      <p:sp>
        <p:nvSpPr>
          <p:cNvPr id="3" name="Content Placeholder 2">
            <a:extLst>
              <a:ext uri="{FF2B5EF4-FFF2-40B4-BE49-F238E27FC236}">
                <a16:creationId xmlns:a16="http://schemas.microsoft.com/office/drawing/2014/main" id="{D70D8CF8-7161-45C6-A081-E9720A7AFBE5}"/>
              </a:ext>
            </a:extLst>
          </p:cNvPr>
          <p:cNvSpPr>
            <a:spLocks noGrp="1"/>
          </p:cNvSpPr>
          <p:nvPr>
            <p:ph idx="1"/>
          </p:nvPr>
        </p:nvSpPr>
        <p:spPr>
          <a:xfrm>
            <a:off x="355003" y="1268413"/>
            <a:ext cx="8417522" cy="4522787"/>
          </a:xfrm>
        </p:spPr>
        <p:txBody>
          <a:bodyPr/>
          <a:lstStyle/>
          <a:p>
            <a:pPr marL="0" indent="0">
              <a:buNone/>
            </a:pPr>
            <a:r>
              <a:rPr lang="en-GB" dirty="0"/>
              <a:t>Followers of F.W. Taylor and Professor Herzberg each set about increasing the motivation of teachers.  Evaluate which would be most successful. </a:t>
            </a:r>
            <a:r>
              <a:rPr lang="en-GB" b="1" dirty="0">
                <a:solidFill>
                  <a:srgbClr val="FF0000"/>
                </a:solidFill>
              </a:rPr>
              <a:t>(20 marks)</a:t>
            </a:r>
          </a:p>
        </p:txBody>
      </p:sp>
    </p:spTree>
    <p:extLst>
      <p:ext uri="{BB962C8B-B14F-4D97-AF65-F5344CB8AC3E}">
        <p14:creationId xmlns:p14="http://schemas.microsoft.com/office/powerpoint/2010/main" val="332564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AAFD-BBFD-4EA6-8FC2-82D1F51A2C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87209F-8A42-41E3-A18A-ED304853598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144E98E-596F-4D38-AF9F-EB9D792F1D9F}"/>
              </a:ext>
            </a:extLst>
          </p:cNvPr>
          <p:cNvPicPr>
            <a:picLocks noChangeAspect="1"/>
          </p:cNvPicPr>
          <p:nvPr/>
        </p:nvPicPr>
        <p:blipFill>
          <a:blip r:embed="rId2"/>
          <a:stretch>
            <a:fillRect/>
          </a:stretch>
        </p:blipFill>
        <p:spPr>
          <a:xfrm>
            <a:off x="-1" y="161925"/>
            <a:ext cx="9098653" cy="5829300"/>
          </a:xfrm>
          <a:prstGeom prst="rect">
            <a:avLst/>
          </a:prstGeom>
        </p:spPr>
      </p:pic>
    </p:spTree>
    <p:extLst>
      <p:ext uri="{BB962C8B-B14F-4D97-AF65-F5344CB8AC3E}">
        <p14:creationId xmlns:p14="http://schemas.microsoft.com/office/powerpoint/2010/main" val="297390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250825" y="1143000"/>
            <a:ext cx="82835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solidFill>
                  <a:schemeClr val="accent2"/>
                </a:solidFill>
                <a:latin typeface="Arial" charset="0"/>
              </a:rPr>
              <a:t>MOTIVATION</a:t>
            </a:r>
            <a:r>
              <a:rPr lang="en-GB">
                <a:latin typeface="Arial" charset="0"/>
              </a:rPr>
              <a:t> is the reason for doing something</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Businesses will be motivated to meet their objectives</a:t>
            </a:r>
            <a:br>
              <a:rPr lang="en-GB" sz="2000">
                <a:latin typeface="Arial" charset="0"/>
              </a:rPr>
            </a:br>
            <a:endParaRPr lang="en-GB" sz="2000">
              <a:latin typeface="Arial" charset="0"/>
            </a:endParaRPr>
          </a:p>
          <a:p>
            <a:pPr marL="342900" indent="-342900" eaLnBrk="1" hangingPunct="1">
              <a:lnSpc>
                <a:spcPct val="90000"/>
              </a:lnSpc>
              <a:spcBef>
                <a:spcPct val="20000"/>
              </a:spcBef>
              <a:buFontTx/>
              <a:buBlip>
                <a:blip r:embed="rId2"/>
              </a:buBlip>
            </a:pPr>
            <a:r>
              <a:rPr lang="en-GB">
                <a:latin typeface="Arial" charset="0"/>
              </a:rPr>
              <a:t>However, motivating workers is not straightforward</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Since workers are motivated by different things:</a:t>
            </a:r>
          </a:p>
        </p:txBody>
      </p:sp>
      <p:pic>
        <p:nvPicPr>
          <p:cNvPr id="32793" name="Picture 25" descr="many_stickmen_party_celebrate_11_15_08_pc_p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3068638"/>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reaching_for_stars_boost_11_15_08_pc_p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950" y="3513138"/>
            <a:ext cx="18446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32795" name="Picture 27" descr="bo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638" y="4487863"/>
            <a:ext cx="581025" cy="2036762"/>
          </a:xfrm>
          <a:prstGeom prst="rect">
            <a:avLst/>
          </a:prstGeom>
          <a:noFill/>
          <a:extLst>
            <a:ext uri="{909E8E84-426E-40DD-AFC4-6F175D3DCCD1}">
              <a14:hiddenFill xmlns:a14="http://schemas.microsoft.com/office/drawing/2010/main">
                <a:solidFill>
                  <a:srgbClr val="FFFFFF"/>
                </a:solidFill>
              </a14:hiddenFill>
            </a:ext>
          </a:extLst>
        </p:spPr>
      </p:pic>
      <p:pic>
        <p:nvPicPr>
          <p:cNvPr id="32797" name="Picture 29" descr="stickmen_circle_single_center_12_15_08_pc_p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9338" y="3155950"/>
            <a:ext cx="2689225" cy="1793875"/>
          </a:xfrm>
          <a:prstGeom prst="rect">
            <a:avLst/>
          </a:prstGeom>
          <a:noFill/>
          <a:extLst>
            <a:ext uri="{909E8E84-426E-40DD-AFC4-6F175D3DCCD1}">
              <a14:hiddenFill xmlns:a14="http://schemas.microsoft.com/office/drawing/2010/main">
                <a:solidFill>
                  <a:srgbClr val="FFFFFF"/>
                </a:solidFill>
              </a14:hiddenFill>
            </a:ext>
          </a:extLst>
        </p:spPr>
      </p:pic>
      <p:pic>
        <p:nvPicPr>
          <p:cNvPr id="32799" name="Picture 31" descr="Cash Man 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657725"/>
            <a:ext cx="1871663" cy="1866900"/>
          </a:xfrm>
          <a:prstGeom prst="rect">
            <a:avLst/>
          </a:prstGeom>
          <a:noFill/>
          <a:extLst>
            <a:ext uri="{909E8E84-426E-40DD-AFC4-6F175D3DCCD1}">
              <a14:hiddenFill xmlns:a14="http://schemas.microsoft.com/office/drawing/2010/main">
                <a:solidFill>
                  <a:srgbClr val="FFFFFF"/>
                </a:solidFill>
              </a14:hiddenFill>
            </a:ext>
          </a:extLst>
        </p:spPr>
      </p:pic>
      <p:sp>
        <p:nvSpPr>
          <p:cNvPr id="32801" name="AutoShape 33"/>
          <p:cNvSpPr>
            <a:spLocks noChangeArrowheads="1"/>
          </p:cNvSpPr>
          <p:nvPr/>
        </p:nvSpPr>
        <p:spPr bwMode="auto">
          <a:xfrm>
            <a:off x="468313" y="5734050"/>
            <a:ext cx="1800225" cy="719138"/>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2" name="Text Box 34"/>
          <p:cNvSpPr txBox="1">
            <a:spLocks noChangeArrowheads="1"/>
          </p:cNvSpPr>
          <p:nvPr/>
        </p:nvSpPr>
        <p:spPr bwMode="auto">
          <a:xfrm>
            <a:off x="539750" y="573405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Earn Money</a:t>
            </a:r>
            <a:endParaRPr lang="en-US" sz="2000" b="1">
              <a:solidFill>
                <a:schemeClr val="accent2"/>
              </a:solidFill>
              <a:effectLst>
                <a:outerShdw blurRad="38100" dist="38100" dir="2700000" algn="tl">
                  <a:srgbClr val="C0C0C0"/>
                </a:outerShdw>
              </a:effectLst>
              <a:latin typeface="Arial" charset="0"/>
            </a:endParaRPr>
          </a:p>
        </p:txBody>
      </p:sp>
      <p:sp>
        <p:nvSpPr>
          <p:cNvPr id="32803" name="AutoShape 35"/>
          <p:cNvSpPr>
            <a:spLocks noChangeArrowheads="1"/>
          </p:cNvSpPr>
          <p:nvPr/>
        </p:nvSpPr>
        <p:spPr bwMode="auto">
          <a:xfrm>
            <a:off x="1008063" y="4078288"/>
            <a:ext cx="3059112" cy="719137"/>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4" name="Text Box 36"/>
          <p:cNvSpPr txBox="1">
            <a:spLocks noChangeArrowheads="1"/>
          </p:cNvSpPr>
          <p:nvPr/>
        </p:nvSpPr>
        <p:spPr bwMode="auto">
          <a:xfrm>
            <a:off x="900113" y="4230688"/>
            <a:ext cx="331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Be With Others</a:t>
            </a:r>
            <a:endParaRPr lang="en-US" sz="2000" b="1">
              <a:solidFill>
                <a:schemeClr val="accent2"/>
              </a:solidFill>
              <a:effectLst>
                <a:outerShdw blurRad="38100" dist="38100" dir="2700000" algn="tl">
                  <a:srgbClr val="C0C0C0"/>
                </a:outerShdw>
              </a:effectLst>
              <a:latin typeface="Arial" charset="0"/>
            </a:endParaRPr>
          </a:p>
        </p:txBody>
      </p:sp>
      <p:sp>
        <p:nvSpPr>
          <p:cNvPr id="32805" name="AutoShape 37"/>
          <p:cNvSpPr>
            <a:spLocks noChangeArrowheads="1"/>
          </p:cNvSpPr>
          <p:nvPr/>
        </p:nvSpPr>
        <p:spPr bwMode="auto">
          <a:xfrm>
            <a:off x="4681538" y="4078288"/>
            <a:ext cx="3059112" cy="719137"/>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6" name="Text Box 38"/>
          <p:cNvSpPr txBox="1">
            <a:spLocks noChangeArrowheads="1"/>
          </p:cNvSpPr>
          <p:nvPr/>
        </p:nvSpPr>
        <p:spPr bwMode="auto">
          <a:xfrm>
            <a:off x="4500563" y="4230688"/>
            <a:ext cx="345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For A Sense Of Status</a:t>
            </a:r>
            <a:endParaRPr lang="en-US" sz="2000" b="1">
              <a:solidFill>
                <a:schemeClr val="accent2"/>
              </a:solidFill>
              <a:effectLst>
                <a:outerShdw blurRad="38100" dist="38100" dir="2700000" algn="tl">
                  <a:srgbClr val="C0C0C0"/>
                </a:outerShdw>
              </a:effectLst>
              <a:latin typeface="Arial" charset="0"/>
            </a:endParaRPr>
          </a:p>
        </p:txBody>
      </p:sp>
      <p:sp>
        <p:nvSpPr>
          <p:cNvPr id="32807" name="AutoShape 39"/>
          <p:cNvSpPr>
            <a:spLocks noChangeArrowheads="1"/>
          </p:cNvSpPr>
          <p:nvPr/>
        </p:nvSpPr>
        <p:spPr bwMode="auto">
          <a:xfrm>
            <a:off x="3563938" y="5734050"/>
            <a:ext cx="1800225" cy="719138"/>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8" name="Text Box 40"/>
          <p:cNvSpPr txBox="1">
            <a:spLocks noChangeArrowheads="1"/>
          </p:cNvSpPr>
          <p:nvPr/>
        </p:nvSpPr>
        <p:spPr bwMode="auto">
          <a:xfrm>
            <a:off x="3635375" y="573405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Prevent Boredom</a:t>
            </a:r>
            <a:endParaRPr lang="en-US" sz="2000" b="1">
              <a:solidFill>
                <a:schemeClr val="accent2"/>
              </a:solidFill>
              <a:effectLst>
                <a:outerShdw blurRad="38100" dist="38100" dir="2700000" algn="tl">
                  <a:srgbClr val="C0C0C0"/>
                </a:outerShdw>
              </a:effectLst>
              <a:latin typeface="Arial" charset="0"/>
            </a:endParaRPr>
          </a:p>
        </p:txBody>
      </p:sp>
      <p:sp>
        <p:nvSpPr>
          <p:cNvPr id="32809" name="AutoShape 41"/>
          <p:cNvSpPr>
            <a:spLocks noChangeArrowheads="1"/>
          </p:cNvSpPr>
          <p:nvPr/>
        </p:nvSpPr>
        <p:spPr bwMode="auto">
          <a:xfrm>
            <a:off x="7021513" y="5732463"/>
            <a:ext cx="1800225" cy="719137"/>
          </a:xfrm>
          <a:prstGeom prst="roundRect">
            <a:avLst>
              <a:gd name="adj" fmla="val 16667"/>
            </a:avLst>
          </a:prstGeom>
          <a:solidFill>
            <a:srgbClr val="FFFFCC">
              <a:alpha val="80000"/>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10" name="Text Box 42"/>
          <p:cNvSpPr txBox="1">
            <a:spLocks noChangeArrowheads="1"/>
          </p:cNvSpPr>
          <p:nvPr/>
        </p:nvSpPr>
        <p:spPr bwMode="auto">
          <a:xfrm>
            <a:off x="7092950" y="573405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chemeClr val="accent2"/>
                </a:solidFill>
                <a:effectLst>
                  <a:outerShdw blurRad="38100" dist="38100" dir="2700000" algn="tl">
                    <a:srgbClr val="C0C0C0"/>
                  </a:outerShdw>
                </a:effectLst>
                <a:latin typeface="Arial" charset="0"/>
              </a:rPr>
              <a:t>To Satisfy Ambition</a:t>
            </a:r>
            <a:endParaRPr lang="en-US" sz="2000" b="1">
              <a:solidFill>
                <a:schemeClr val="accent2"/>
              </a:solidFill>
              <a:effectLst>
                <a:outerShdw blurRad="38100" dist="38100" dir="2700000" algn="tl">
                  <a:srgbClr val="C0C0C0"/>
                </a:outerShdw>
              </a:effectLst>
              <a:latin typeface="Arial" charset="0"/>
            </a:endParaRPr>
          </a:p>
        </p:txBody>
      </p:sp>
      <p:sp>
        <p:nvSpPr>
          <p:cNvPr id="32811" name="Rectangle 43"/>
          <p:cNvSpPr>
            <a:spLocks noGrp="1" noChangeArrowheads="1"/>
          </p:cNvSpPr>
          <p:nvPr>
            <p:ph type="title" idx="4294967295"/>
          </p:nvPr>
        </p:nvSpPr>
        <p:spPr/>
        <p:txBody>
          <a:bodyPr/>
          <a:lstStyle/>
          <a:p>
            <a:r>
              <a:rPr lang="en-GB"/>
              <a:t>Motivation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32799"/>
                                        </p:tgtEl>
                                        <p:attrNameLst>
                                          <p:attrName>style.visibility</p:attrName>
                                        </p:attrNameLst>
                                      </p:cBhvr>
                                      <p:to>
                                        <p:strVal val="visible"/>
                                      </p:to>
                                    </p:set>
                                    <p:anim calcmode="lin" valueType="num">
                                      <p:cBhvr>
                                        <p:cTn id="23" dur="500" fill="hold"/>
                                        <p:tgtEl>
                                          <p:spTgt spid="32799"/>
                                        </p:tgtEl>
                                        <p:attrNameLst>
                                          <p:attrName>ppt_w</p:attrName>
                                        </p:attrNameLst>
                                      </p:cBhvr>
                                      <p:tavLst>
                                        <p:tav tm="0">
                                          <p:val>
                                            <p:fltVal val="0"/>
                                          </p:val>
                                        </p:tav>
                                        <p:tav tm="100000">
                                          <p:val>
                                            <p:strVal val="#ppt_w"/>
                                          </p:val>
                                        </p:tav>
                                      </p:tavLst>
                                    </p:anim>
                                    <p:anim calcmode="lin" valueType="num">
                                      <p:cBhvr>
                                        <p:cTn id="24" dur="500" fill="hold"/>
                                        <p:tgtEl>
                                          <p:spTgt spid="32799"/>
                                        </p:tgtEl>
                                        <p:attrNameLst>
                                          <p:attrName>ppt_h</p:attrName>
                                        </p:attrNameLst>
                                      </p:cBhvr>
                                      <p:tavLst>
                                        <p:tav tm="0">
                                          <p:val>
                                            <p:fltVal val="0"/>
                                          </p:val>
                                        </p:tav>
                                        <p:tav tm="100000">
                                          <p:val>
                                            <p:strVal val="#ppt_h"/>
                                          </p:val>
                                        </p:tav>
                                      </p:tavLst>
                                    </p:anim>
                                    <p:animEffect transition="in" filter="fade">
                                      <p:cBhvr>
                                        <p:cTn id="25" dur="500"/>
                                        <p:tgtEl>
                                          <p:spTgt spid="32799"/>
                                        </p:tgtEl>
                                      </p:cBhvr>
                                    </p:animEffect>
                                  </p:childTnLst>
                                </p:cTn>
                              </p:par>
                            </p:childTnLst>
                          </p:cTn>
                        </p:par>
                        <p:par>
                          <p:cTn id="26" fill="hold" nodeType="afterGroup">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32801"/>
                                        </p:tgtEl>
                                        <p:attrNameLst>
                                          <p:attrName>style.visibility</p:attrName>
                                        </p:attrNameLst>
                                      </p:cBhvr>
                                      <p:to>
                                        <p:strVal val="visible"/>
                                      </p:to>
                                    </p:set>
                                    <p:anim calcmode="lin" valueType="num">
                                      <p:cBhvr>
                                        <p:cTn id="29" dur="500" fill="hold"/>
                                        <p:tgtEl>
                                          <p:spTgt spid="32801"/>
                                        </p:tgtEl>
                                        <p:attrNameLst>
                                          <p:attrName>ppt_w</p:attrName>
                                        </p:attrNameLst>
                                      </p:cBhvr>
                                      <p:tavLst>
                                        <p:tav tm="0">
                                          <p:val>
                                            <p:fltVal val="0"/>
                                          </p:val>
                                        </p:tav>
                                        <p:tav tm="100000">
                                          <p:val>
                                            <p:strVal val="#ppt_w"/>
                                          </p:val>
                                        </p:tav>
                                      </p:tavLst>
                                    </p:anim>
                                    <p:anim calcmode="lin" valueType="num">
                                      <p:cBhvr>
                                        <p:cTn id="30" dur="500" fill="hold"/>
                                        <p:tgtEl>
                                          <p:spTgt spid="32801"/>
                                        </p:tgtEl>
                                        <p:attrNameLst>
                                          <p:attrName>ppt_h</p:attrName>
                                        </p:attrNameLst>
                                      </p:cBhvr>
                                      <p:tavLst>
                                        <p:tav tm="0">
                                          <p:val>
                                            <p:fltVal val="0"/>
                                          </p:val>
                                        </p:tav>
                                        <p:tav tm="100000">
                                          <p:val>
                                            <p:strVal val="#ppt_h"/>
                                          </p:val>
                                        </p:tav>
                                      </p:tavLst>
                                    </p:anim>
                                    <p:animEffect transition="in" filter="fade">
                                      <p:cBhvr>
                                        <p:cTn id="31" dur="500"/>
                                        <p:tgtEl>
                                          <p:spTgt spid="32801"/>
                                        </p:tgtEl>
                                      </p:cBhvr>
                                    </p:animEffect>
                                  </p:childTnLst>
                                </p:cTn>
                              </p:par>
                            </p:childTnLst>
                          </p:cTn>
                        </p:par>
                        <p:par>
                          <p:cTn id="32" fill="hold" nodeType="afterGroup">
                            <p:stCondLst>
                              <p:cond delay="1000"/>
                            </p:stCondLst>
                            <p:childTnLst>
                              <p:par>
                                <p:cTn id="33" presetID="53" presetClass="entr" presetSubtype="0" fill="hold" grpId="0" nodeType="afterEffect">
                                  <p:stCondLst>
                                    <p:cond delay="0"/>
                                  </p:stCondLst>
                                  <p:childTnLst>
                                    <p:set>
                                      <p:cBhvr>
                                        <p:cTn id="34" dur="1" fill="hold">
                                          <p:stCondLst>
                                            <p:cond delay="0"/>
                                          </p:stCondLst>
                                        </p:cTn>
                                        <p:tgtEl>
                                          <p:spTgt spid="32802"/>
                                        </p:tgtEl>
                                        <p:attrNameLst>
                                          <p:attrName>style.visibility</p:attrName>
                                        </p:attrNameLst>
                                      </p:cBhvr>
                                      <p:to>
                                        <p:strVal val="visible"/>
                                      </p:to>
                                    </p:set>
                                    <p:anim calcmode="lin" valueType="num">
                                      <p:cBhvr>
                                        <p:cTn id="35" dur="500" fill="hold"/>
                                        <p:tgtEl>
                                          <p:spTgt spid="32802"/>
                                        </p:tgtEl>
                                        <p:attrNameLst>
                                          <p:attrName>ppt_w</p:attrName>
                                        </p:attrNameLst>
                                      </p:cBhvr>
                                      <p:tavLst>
                                        <p:tav tm="0">
                                          <p:val>
                                            <p:fltVal val="0"/>
                                          </p:val>
                                        </p:tav>
                                        <p:tav tm="100000">
                                          <p:val>
                                            <p:strVal val="#ppt_w"/>
                                          </p:val>
                                        </p:tav>
                                      </p:tavLst>
                                    </p:anim>
                                    <p:anim calcmode="lin" valueType="num">
                                      <p:cBhvr>
                                        <p:cTn id="36" dur="500" fill="hold"/>
                                        <p:tgtEl>
                                          <p:spTgt spid="32802"/>
                                        </p:tgtEl>
                                        <p:attrNameLst>
                                          <p:attrName>ppt_h</p:attrName>
                                        </p:attrNameLst>
                                      </p:cBhvr>
                                      <p:tavLst>
                                        <p:tav tm="0">
                                          <p:val>
                                            <p:fltVal val="0"/>
                                          </p:val>
                                        </p:tav>
                                        <p:tav tm="100000">
                                          <p:val>
                                            <p:strVal val="#ppt_h"/>
                                          </p:val>
                                        </p:tav>
                                      </p:tavLst>
                                    </p:anim>
                                    <p:animEffect transition="in" filter="fade">
                                      <p:cBhvr>
                                        <p:cTn id="37" dur="500"/>
                                        <p:tgtEl>
                                          <p:spTgt spid="328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2793"/>
                                        </p:tgtEl>
                                        <p:attrNameLst>
                                          <p:attrName>style.visibility</p:attrName>
                                        </p:attrNameLst>
                                      </p:cBhvr>
                                      <p:to>
                                        <p:strVal val="visible"/>
                                      </p:to>
                                    </p:set>
                                    <p:anim calcmode="lin" valueType="num">
                                      <p:cBhvr>
                                        <p:cTn id="42" dur="500" fill="hold"/>
                                        <p:tgtEl>
                                          <p:spTgt spid="32793"/>
                                        </p:tgtEl>
                                        <p:attrNameLst>
                                          <p:attrName>ppt_w</p:attrName>
                                        </p:attrNameLst>
                                      </p:cBhvr>
                                      <p:tavLst>
                                        <p:tav tm="0">
                                          <p:val>
                                            <p:fltVal val="0"/>
                                          </p:val>
                                        </p:tav>
                                        <p:tav tm="100000">
                                          <p:val>
                                            <p:strVal val="#ppt_w"/>
                                          </p:val>
                                        </p:tav>
                                      </p:tavLst>
                                    </p:anim>
                                    <p:anim calcmode="lin" valueType="num">
                                      <p:cBhvr>
                                        <p:cTn id="43" dur="500" fill="hold"/>
                                        <p:tgtEl>
                                          <p:spTgt spid="32793"/>
                                        </p:tgtEl>
                                        <p:attrNameLst>
                                          <p:attrName>ppt_h</p:attrName>
                                        </p:attrNameLst>
                                      </p:cBhvr>
                                      <p:tavLst>
                                        <p:tav tm="0">
                                          <p:val>
                                            <p:fltVal val="0"/>
                                          </p:val>
                                        </p:tav>
                                        <p:tav tm="100000">
                                          <p:val>
                                            <p:strVal val="#ppt_h"/>
                                          </p:val>
                                        </p:tav>
                                      </p:tavLst>
                                    </p:anim>
                                    <p:animEffect transition="in" filter="fade">
                                      <p:cBhvr>
                                        <p:cTn id="44" dur="500"/>
                                        <p:tgtEl>
                                          <p:spTgt spid="32793"/>
                                        </p:tgtEl>
                                      </p:cBhvr>
                                    </p:animEffect>
                                  </p:childTnLst>
                                </p:cTn>
                              </p:par>
                            </p:childTnLst>
                          </p:cTn>
                        </p:par>
                        <p:par>
                          <p:cTn id="45" fill="hold" nodeType="afterGroup">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32803"/>
                                        </p:tgtEl>
                                        <p:attrNameLst>
                                          <p:attrName>style.visibility</p:attrName>
                                        </p:attrNameLst>
                                      </p:cBhvr>
                                      <p:to>
                                        <p:strVal val="visible"/>
                                      </p:to>
                                    </p:set>
                                    <p:anim calcmode="lin" valueType="num">
                                      <p:cBhvr>
                                        <p:cTn id="48" dur="500" fill="hold"/>
                                        <p:tgtEl>
                                          <p:spTgt spid="32803"/>
                                        </p:tgtEl>
                                        <p:attrNameLst>
                                          <p:attrName>ppt_w</p:attrName>
                                        </p:attrNameLst>
                                      </p:cBhvr>
                                      <p:tavLst>
                                        <p:tav tm="0">
                                          <p:val>
                                            <p:fltVal val="0"/>
                                          </p:val>
                                        </p:tav>
                                        <p:tav tm="100000">
                                          <p:val>
                                            <p:strVal val="#ppt_w"/>
                                          </p:val>
                                        </p:tav>
                                      </p:tavLst>
                                    </p:anim>
                                    <p:anim calcmode="lin" valueType="num">
                                      <p:cBhvr>
                                        <p:cTn id="49" dur="500" fill="hold"/>
                                        <p:tgtEl>
                                          <p:spTgt spid="32803"/>
                                        </p:tgtEl>
                                        <p:attrNameLst>
                                          <p:attrName>ppt_h</p:attrName>
                                        </p:attrNameLst>
                                      </p:cBhvr>
                                      <p:tavLst>
                                        <p:tav tm="0">
                                          <p:val>
                                            <p:fltVal val="0"/>
                                          </p:val>
                                        </p:tav>
                                        <p:tav tm="100000">
                                          <p:val>
                                            <p:strVal val="#ppt_h"/>
                                          </p:val>
                                        </p:tav>
                                      </p:tavLst>
                                    </p:anim>
                                    <p:animEffect transition="in" filter="fade">
                                      <p:cBhvr>
                                        <p:cTn id="50" dur="500"/>
                                        <p:tgtEl>
                                          <p:spTgt spid="32803"/>
                                        </p:tgtEl>
                                      </p:cBhvr>
                                    </p:animEffect>
                                  </p:childTnLst>
                                </p:cTn>
                              </p:par>
                            </p:childTnLst>
                          </p:cTn>
                        </p:par>
                        <p:par>
                          <p:cTn id="51" fill="hold" nodeType="afterGroup">
                            <p:stCondLst>
                              <p:cond delay="1000"/>
                            </p:stCondLst>
                            <p:childTnLst>
                              <p:par>
                                <p:cTn id="52" presetID="53" presetClass="entr" presetSubtype="0" fill="hold" grpId="0" nodeType="afterEffect">
                                  <p:stCondLst>
                                    <p:cond delay="0"/>
                                  </p:stCondLst>
                                  <p:childTnLst>
                                    <p:set>
                                      <p:cBhvr>
                                        <p:cTn id="53" dur="1" fill="hold">
                                          <p:stCondLst>
                                            <p:cond delay="0"/>
                                          </p:stCondLst>
                                        </p:cTn>
                                        <p:tgtEl>
                                          <p:spTgt spid="32804"/>
                                        </p:tgtEl>
                                        <p:attrNameLst>
                                          <p:attrName>style.visibility</p:attrName>
                                        </p:attrNameLst>
                                      </p:cBhvr>
                                      <p:to>
                                        <p:strVal val="visible"/>
                                      </p:to>
                                    </p:set>
                                    <p:anim calcmode="lin" valueType="num">
                                      <p:cBhvr>
                                        <p:cTn id="54" dur="500" fill="hold"/>
                                        <p:tgtEl>
                                          <p:spTgt spid="32804"/>
                                        </p:tgtEl>
                                        <p:attrNameLst>
                                          <p:attrName>ppt_w</p:attrName>
                                        </p:attrNameLst>
                                      </p:cBhvr>
                                      <p:tavLst>
                                        <p:tav tm="0">
                                          <p:val>
                                            <p:fltVal val="0"/>
                                          </p:val>
                                        </p:tav>
                                        <p:tav tm="100000">
                                          <p:val>
                                            <p:strVal val="#ppt_w"/>
                                          </p:val>
                                        </p:tav>
                                      </p:tavLst>
                                    </p:anim>
                                    <p:anim calcmode="lin" valueType="num">
                                      <p:cBhvr>
                                        <p:cTn id="55" dur="500" fill="hold"/>
                                        <p:tgtEl>
                                          <p:spTgt spid="32804"/>
                                        </p:tgtEl>
                                        <p:attrNameLst>
                                          <p:attrName>ppt_h</p:attrName>
                                        </p:attrNameLst>
                                      </p:cBhvr>
                                      <p:tavLst>
                                        <p:tav tm="0">
                                          <p:val>
                                            <p:fltVal val="0"/>
                                          </p:val>
                                        </p:tav>
                                        <p:tav tm="100000">
                                          <p:val>
                                            <p:strVal val="#ppt_h"/>
                                          </p:val>
                                        </p:tav>
                                      </p:tavLst>
                                    </p:anim>
                                    <p:animEffect transition="in" filter="fade">
                                      <p:cBhvr>
                                        <p:cTn id="56" dur="500"/>
                                        <p:tgtEl>
                                          <p:spTgt spid="3280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2795"/>
                                        </p:tgtEl>
                                        <p:attrNameLst>
                                          <p:attrName>style.visibility</p:attrName>
                                        </p:attrNameLst>
                                      </p:cBhvr>
                                      <p:to>
                                        <p:strVal val="visible"/>
                                      </p:to>
                                    </p:set>
                                    <p:anim calcmode="lin" valueType="num">
                                      <p:cBhvr>
                                        <p:cTn id="61" dur="500" fill="hold"/>
                                        <p:tgtEl>
                                          <p:spTgt spid="32795"/>
                                        </p:tgtEl>
                                        <p:attrNameLst>
                                          <p:attrName>ppt_w</p:attrName>
                                        </p:attrNameLst>
                                      </p:cBhvr>
                                      <p:tavLst>
                                        <p:tav tm="0">
                                          <p:val>
                                            <p:fltVal val="0"/>
                                          </p:val>
                                        </p:tav>
                                        <p:tav tm="100000">
                                          <p:val>
                                            <p:strVal val="#ppt_w"/>
                                          </p:val>
                                        </p:tav>
                                      </p:tavLst>
                                    </p:anim>
                                    <p:anim calcmode="lin" valueType="num">
                                      <p:cBhvr>
                                        <p:cTn id="62" dur="500" fill="hold"/>
                                        <p:tgtEl>
                                          <p:spTgt spid="32795"/>
                                        </p:tgtEl>
                                        <p:attrNameLst>
                                          <p:attrName>ppt_h</p:attrName>
                                        </p:attrNameLst>
                                      </p:cBhvr>
                                      <p:tavLst>
                                        <p:tav tm="0">
                                          <p:val>
                                            <p:fltVal val="0"/>
                                          </p:val>
                                        </p:tav>
                                        <p:tav tm="100000">
                                          <p:val>
                                            <p:strVal val="#ppt_h"/>
                                          </p:val>
                                        </p:tav>
                                      </p:tavLst>
                                    </p:anim>
                                    <p:animEffect transition="in" filter="fade">
                                      <p:cBhvr>
                                        <p:cTn id="63" dur="500"/>
                                        <p:tgtEl>
                                          <p:spTgt spid="32795"/>
                                        </p:tgtEl>
                                      </p:cBhvr>
                                    </p:animEffect>
                                  </p:childTnLst>
                                </p:cTn>
                              </p:par>
                            </p:childTnLst>
                          </p:cTn>
                        </p:par>
                        <p:par>
                          <p:cTn id="64" fill="hold" nodeType="afterGroup">
                            <p:stCondLst>
                              <p:cond delay="500"/>
                            </p:stCondLst>
                            <p:childTnLst>
                              <p:par>
                                <p:cTn id="65" presetID="53" presetClass="entr" presetSubtype="0" fill="hold" grpId="0" nodeType="afterEffect">
                                  <p:stCondLst>
                                    <p:cond delay="0"/>
                                  </p:stCondLst>
                                  <p:childTnLst>
                                    <p:set>
                                      <p:cBhvr>
                                        <p:cTn id="66" dur="1" fill="hold">
                                          <p:stCondLst>
                                            <p:cond delay="0"/>
                                          </p:stCondLst>
                                        </p:cTn>
                                        <p:tgtEl>
                                          <p:spTgt spid="32807"/>
                                        </p:tgtEl>
                                        <p:attrNameLst>
                                          <p:attrName>style.visibility</p:attrName>
                                        </p:attrNameLst>
                                      </p:cBhvr>
                                      <p:to>
                                        <p:strVal val="visible"/>
                                      </p:to>
                                    </p:set>
                                    <p:anim calcmode="lin" valueType="num">
                                      <p:cBhvr>
                                        <p:cTn id="67" dur="500" fill="hold"/>
                                        <p:tgtEl>
                                          <p:spTgt spid="32807"/>
                                        </p:tgtEl>
                                        <p:attrNameLst>
                                          <p:attrName>ppt_w</p:attrName>
                                        </p:attrNameLst>
                                      </p:cBhvr>
                                      <p:tavLst>
                                        <p:tav tm="0">
                                          <p:val>
                                            <p:fltVal val="0"/>
                                          </p:val>
                                        </p:tav>
                                        <p:tav tm="100000">
                                          <p:val>
                                            <p:strVal val="#ppt_w"/>
                                          </p:val>
                                        </p:tav>
                                      </p:tavLst>
                                    </p:anim>
                                    <p:anim calcmode="lin" valueType="num">
                                      <p:cBhvr>
                                        <p:cTn id="68" dur="500" fill="hold"/>
                                        <p:tgtEl>
                                          <p:spTgt spid="32807"/>
                                        </p:tgtEl>
                                        <p:attrNameLst>
                                          <p:attrName>ppt_h</p:attrName>
                                        </p:attrNameLst>
                                      </p:cBhvr>
                                      <p:tavLst>
                                        <p:tav tm="0">
                                          <p:val>
                                            <p:fltVal val="0"/>
                                          </p:val>
                                        </p:tav>
                                        <p:tav tm="100000">
                                          <p:val>
                                            <p:strVal val="#ppt_h"/>
                                          </p:val>
                                        </p:tav>
                                      </p:tavLst>
                                    </p:anim>
                                    <p:animEffect transition="in" filter="fade">
                                      <p:cBhvr>
                                        <p:cTn id="69" dur="500"/>
                                        <p:tgtEl>
                                          <p:spTgt spid="32807"/>
                                        </p:tgtEl>
                                      </p:cBhvr>
                                    </p:animEffect>
                                  </p:childTnLst>
                                </p:cTn>
                              </p:par>
                            </p:childTnLst>
                          </p:cTn>
                        </p:par>
                        <p:par>
                          <p:cTn id="70" fill="hold" nodeType="afterGroup">
                            <p:stCondLst>
                              <p:cond delay="1000"/>
                            </p:stCondLst>
                            <p:childTnLst>
                              <p:par>
                                <p:cTn id="71" presetID="53" presetClass="entr" presetSubtype="0" fill="hold" grpId="0" nodeType="afterEffect">
                                  <p:stCondLst>
                                    <p:cond delay="0"/>
                                  </p:stCondLst>
                                  <p:childTnLst>
                                    <p:set>
                                      <p:cBhvr>
                                        <p:cTn id="72" dur="1" fill="hold">
                                          <p:stCondLst>
                                            <p:cond delay="0"/>
                                          </p:stCondLst>
                                        </p:cTn>
                                        <p:tgtEl>
                                          <p:spTgt spid="32808"/>
                                        </p:tgtEl>
                                        <p:attrNameLst>
                                          <p:attrName>style.visibility</p:attrName>
                                        </p:attrNameLst>
                                      </p:cBhvr>
                                      <p:to>
                                        <p:strVal val="visible"/>
                                      </p:to>
                                    </p:set>
                                    <p:anim calcmode="lin" valueType="num">
                                      <p:cBhvr>
                                        <p:cTn id="73" dur="500" fill="hold"/>
                                        <p:tgtEl>
                                          <p:spTgt spid="32808"/>
                                        </p:tgtEl>
                                        <p:attrNameLst>
                                          <p:attrName>ppt_w</p:attrName>
                                        </p:attrNameLst>
                                      </p:cBhvr>
                                      <p:tavLst>
                                        <p:tav tm="0">
                                          <p:val>
                                            <p:fltVal val="0"/>
                                          </p:val>
                                        </p:tav>
                                        <p:tav tm="100000">
                                          <p:val>
                                            <p:strVal val="#ppt_w"/>
                                          </p:val>
                                        </p:tav>
                                      </p:tavLst>
                                    </p:anim>
                                    <p:anim calcmode="lin" valueType="num">
                                      <p:cBhvr>
                                        <p:cTn id="74" dur="500" fill="hold"/>
                                        <p:tgtEl>
                                          <p:spTgt spid="32808"/>
                                        </p:tgtEl>
                                        <p:attrNameLst>
                                          <p:attrName>ppt_h</p:attrName>
                                        </p:attrNameLst>
                                      </p:cBhvr>
                                      <p:tavLst>
                                        <p:tav tm="0">
                                          <p:val>
                                            <p:fltVal val="0"/>
                                          </p:val>
                                        </p:tav>
                                        <p:tav tm="100000">
                                          <p:val>
                                            <p:strVal val="#ppt_h"/>
                                          </p:val>
                                        </p:tav>
                                      </p:tavLst>
                                    </p:anim>
                                    <p:animEffect transition="in" filter="fade">
                                      <p:cBhvr>
                                        <p:cTn id="75" dur="500"/>
                                        <p:tgtEl>
                                          <p:spTgt spid="3280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nodeType="clickEffect">
                                  <p:stCondLst>
                                    <p:cond delay="0"/>
                                  </p:stCondLst>
                                  <p:childTnLst>
                                    <p:set>
                                      <p:cBhvr>
                                        <p:cTn id="79" dur="1" fill="hold">
                                          <p:stCondLst>
                                            <p:cond delay="0"/>
                                          </p:stCondLst>
                                        </p:cTn>
                                        <p:tgtEl>
                                          <p:spTgt spid="32797"/>
                                        </p:tgtEl>
                                        <p:attrNameLst>
                                          <p:attrName>style.visibility</p:attrName>
                                        </p:attrNameLst>
                                      </p:cBhvr>
                                      <p:to>
                                        <p:strVal val="visible"/>
                                      </p:to>
                                    </p:set>
                                    <p:anim calcmode="lin" valueType="num">
                                      <p:cBhvr>
                                        <p:cTn id="80" dur="500" fill="hold"/>
                                        <p:tgtEl>
                                          <p:spTgt spid="32797"/>
                                        </p:tgtEl>
                                        <p:attrNameLst>
                                          <p:attrName>ppt_w</p:attrName>
                                        </p:attrNameLst>
                                      </p:cBhvr>
                                      <p:tavLst>
                                        <p:tav tm="0">
                                          <p:val>
                                            <p:fltVal val="0"/>
                                          </p:val>
                                        </p:tav>
                                        <p:tav tm="100000">
                                          <p:val>
                                            <p:strVal val="#ppt_w"/>
                                          </p:val>
                                        </p:tav>
                                      </p:tavLst>
                                    </p:anim>
                                    <p:anim calcmode="lin" valueType="num">
                                      <p:cBhvr>
                                        <p:cTn id="81" dur="500" fill="hold"/>
                                        <p:tgtEl>
                                          <p:spTgt spid="32797"/>
                                        </p:tgtEl>
                                        <p:attrNameLst>
                                          <p:attrName>ppt_h</p:attrName>
                                        </p:attrNameLst>
                                      </p:cBhvr>
                                      <p:tavLst>
                                        <p:tav tm="0">
                                          <p:val>
                                            <p:fltVal val="0"/>
                                          </p:val>
                                        </p:tav>
                                        <p:tav tm="100000">
                                          <p:val>
                                            <p:strVal val="#ppt_h"/>
                                          </p:val>
                                        </p:tav>
                                      </p:tavLst>
                                    </p:anim>
                                    <p:animEffect transition="in" filter="fade">
                                      <p:cBhvr>
                                        <p:cTn id="82" dur="500"/>
                                        <p:tgtEl>
                                          <p:spTgt spid="32797"/>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childTnLst>
                                    <p:set>
                                      <p:cBhvr>
                                        <p:cTn id="85" dur="1" fill="hold">
                                          <p:stCondLst>
                                            <p:cond delay="0"/>
                                          </p:stCondLst>
                                        </p:cTn>
                                        <p:tgtEl>
                                          <p:spTgt spid="32805"/>
                                        </p:tgtEl>
                                        <p:attrNameLst>
                                          <p:attrName>style.visibility</p:attrName>
                                        </p:attrNameLst>
                                      </p:cBhvr>
                                      <p:to>
                                        <p:strVal val="visible"/>
                                      </p:to>
                                    </p:set>
                                    <p:anim calcmode="lin" valueType="num">
                                      <p:cBhvr>
                                        <p:cTn id="86" dur="500" fill="hold"/>
                                        <p:tgtEl>
                                          <p:spTgt spid="32805"/>
                                        </p:tgtEl>
                                        <p:attrNameLst>
                                          <p:attrName>ppt_w</p:attrName>
                                        </p:attrNameLst>
                                      </p:cBhvr>
                                      <p:tavLst>
                                        <p:tav tm="0">
                                          <p:val>
                                            <p:fltVal val="0"/>
                                          </p:val>
                                        </p:tav>
                                        <p:tav tm="100000">
                                          <p:val>
                                            <p:strVal val="#ppt_w"/>
                                          </p:val>
                                        </p:tav>
                                      </p:tavLst>
                                    </p:anim>
                                    <p:anim calcmode="lin" valueType="num">
                                      <p:cBhvr>
                                        <p:cTn id="87" dur="500" fill="hold"/>
                                        <p:tgtEl>
                                          <p:spTgt spid="32805"/>
                                        </p:tgtEl>
                                        <p:attrNameLst>
                                          <p:attrName>ppt_h</p:attrName>
                                        </p:attrNameLst>
                                      </p:cBhvr>
                                      <p:tavLst>
                                        <p:tav tm="0">
                                          <p:val>
                                            <p:fltVal val="0"/>
                                          </p:val>
                                        </p:tav>
                                        <p:tav tm="100000">
                                          <p:val>
                                            <p:strVal val="#ppt_h"/>
                                          </p:val>
                                        </p:tav>
                                      </p:tavLst>
                                    </p:anim>
                                    <p:animEffect transition="in" filter="fade">
                                      <p:cBhvr>
                                        <p:cTn id="88" dur="500"/>
                                        <p:tgtEl>
                                          <p:spTgt spid="32805"/>
                                        </p:tgtEl>
                                      </p:cBhvr>
                                    </p:animEffect>
                                  </p:childTnLst>
                                </p:cTn>
                              </p:par>
                            </p:childTnLst>
                          </p:cTn>
                        </p:par>
                        <p:par>
                          <p:cTn id="89" fill="hold" nodeType="afterGroup">
                            <p:stCondLst>
                              <p:cond delay="1000"/>
                            </p:stCondLst>
                            <p:childTnLst>
                              <p:par>
                                <p:cTn id="90" presetID="53" presetClass="entr" presetSubtype="0" fill="hold" grpId="0" nodeType="afterEffect">
                                  <p:stCondLst>
                                    <p:cond delay="0"/>
                                  </p:stCondLst>
                                  <p:childTnLst>
                                    <p:set>
                                      <p:cBhvr>
                                        <p:cTn id="91" dur="1" fill="hold">
                                          <p:stCondLst>
                                            <p:cond delay="0"/>
                                          </p:stCondLst>
                                        </p:cTn>
                                        <p:tgtEl>
                                          <p:spTgt spid="32806"/>
                                        </p:tgtEl>
                                        <p:attrNameLst>
                                          <p:attrName>style.visibility</p:attrName>
                                        </p:attrNameLst>
                                      </p:cBhvr>
                                      <p:to>
                                        <p:strVal val="visible"/>
                                      </p:to>
                                    </p:set>
                                    <p:anim calcmode="lin" valueType="num">
                                      <p:cBhvr>
                                        <p:cTn id="92" dur="500" fill="hold"/>
                                        <p:tgtEl>
                                          <p:spTgt spid="32806"/>
                                        </p:tgtEl>
                                        <p:attrNameLst>
                                          <p:attrName>ppt_w</p:attrName>
                                        </p:attrNameLst>
                                      </p:cBhvr>
                                      <p:tavLst>
                                        <p:tav tm="0">
                                          <p:val>
                                            <p:fltVal val="0"/>
                                          </p:val>
                                        </p:tav>
                                        <p:tav tm="100000">
                                          <p:val>
                                            <p:strVal val="#ppt_w"/>
                                          </p:val>
                                        </p:tav>
                                      </p:tavLst>
                                    </p:anim>
                                    <p:anim calcmode="lin" valueType="num">
                                      <p:cBhvr>
                                        <p:cTn id="93" dur="500" fill="hold"/>
                                        <p:tgtEl>
                                          <p:spTgt spid="32806"/>
                                        </p:tgtEl>
                                        <p:attrNameLst>
                                          <p:attrName>ppt_h</p:attrName>
                                        </p:attrNameLst>
                                      </p:cBhvr>
                                      <p:tavLst>
                                        <p:tav tm="0">
                                          <p:val>
                                            <p:fltVal val="0"/>
                                          </p:val>
                                        </p:tav>
                                        <p:tav tm="100000">
                                          <p:val>
                                            <p:strVal val="#ppt_h"/>
                                          </p:val>
                                        </p:tav>
                                      </p:tavLst>
                                    </p:anim>
                                    <p:animEffect transition="in" filter="fade">
                                      <p:cBhvr>
                                        <p:cTn id="94" dur="500"/>
                                        <p:tgtEl>
                                          <p:spTgt spid="3280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32794"/>
                                        </p:tgtEl>
                                        <p:attrNameLst>
                                          <p:attrName>style.visibility</p:attrName>
                                        </p:attrNameLst>
                                      </p:cBhvr>
                                      <p:to>
                                        <p:strVal val="visible"/>
                                      </p:to>
                                    </p:set>
                                    <p:anim calcmode="lin" valueType="num">
                                      <p:cBhvr>
                                        <p:cTn id="99" dur="500" fill="hold"/>
                                        <p:tgtEl>
                                          <p:spTgt spid="32794"/>
                                        </p:tgtEl>
                                        <p:attrNameLst>
                                          <p:attrName>ppt_w</p:attrName>
                                        </p:attrNameLst>
                                      </p:cBhvr>
                                      <p:tavLst>
                                        <p:tav tm="0">
                                          <p:val>
                                            <p:fltVal val="0"/>
                                          </p:val>
                                        </p:tav>
                                        <p:tav tm="100000">
                                          <p:val>
                                            <p:strVal val="#ppt_w"/>
                                          </p:val>
                                        </p:tav>
                                      </p:tavLst>
                                    </p:anim>
                                    <p:anim calcmode="lin" valueType="num">
                                      <p:cBhvr>
                                        <p:cTn id="100" dur="500" fill="hold"/>
                                        <p:tgtEl>
                                          <p:spTgt spid="32794"/>
                                        </p:tgtEl>
                                        <p:attrNameLst>
                                          <p:attrName>ppt_h</p:attrName>
                                        </p:attrNameLst>
                                      </p:cBhvr>
                                      <p:tavLst>
                                        <p:tav tm="0">
                                          <p:val>
                                            <p:fltVal val="0"/>
                                          </p:val>
                                        </p:tav>
                                        <p:tav tm="100000">
                                          <p:val>
                                            <p:strVal val="#ppt_h"/>
                                          </p:val>
                                        </p:tav>
                                      </p:tavLst>
                                    </p:anim>
                                    <p:animEffect transition="in" filter="fade">
                                      <p:cBhvr>
                                        <p:cTn id="101" dur="500"/>
                                        <p:tgtEl>
                                          <p:spTgt spid="32794"/>
                                        </p:tgtEl>
                                      </p:cBhvr>
                                    </p:animEffect>
                                  </p:childTnLst>
                                </p:cTn>
                              </p:par>
                            </p:childTnLst>
                          </p:cTn>
                        </p:par>
                        <p:par>
                          <p:cTn id="102" fill="hold" nodeType="afterGroup">
                            <p:stCondLst>
                              <p:cond delay="500"/>
                            </p:stCondLst>
                            <p:childTnLst>
                              <p:par>
                                <p:cTn id="103" presetID="53" presetClass="entr" presetSubtype="0" fill="hold" grpId="0" nodeType="afterEffect">
                                  <p:stCondLst>
                                    <p:cond delay="0"/>
                                  </p:stCondLst>
                                  <p:childTnLst>
                                    <p:set>
                                      <p:cBhvr>
                                        <p:cTn id="104" dur="1" fill="hold">
                                          <p:stCondLst>
                                            <p:cond delay="0"/>
                                          </p:stCondLst>
                                        </p:cTn>
                                        <p:tgtEl>
                                          <p:spTgt spid="32809"/>
                                        </p:tgtEl>
                                        <p:attrNameLst>
                                          <p:attrName>style.visibility</p:attrName>
                                        </p:attrNameLst>
                                      </p:cBhvr>
                                      <p:to>
                                        <p:strVal val="visible"/>
                                      </p:to>
                                    </p:set>
                                    <p:anim calcmode="lin" valueType="num">
                                      <p:cBhvr>
                                        <p:cTn id="105" dur="500" fill="hold"/>
                                        <p:tgtEl>
                                          <p:spTgt spid="32809"/>
                                        </p:tgtEl>
                                        <p:attrNameLst>
                                          <p:attrName>ppt_w</p:attrName>
                                        </p:attrNameLst>
                                      </p:cBhvr>
                                      <p:tavLst>
                                        <p:tav tm="0">
                                          <p:val>
                                            <p:fltVal val="0"/>
                                          </p:val>
                                        </p:tav>
                                        <p:tav tm="100000">
                                          <p:val>
                                            <p:strVal val="#ppt_w"/>
                                          </p:val>
                                        </p:tav>
                                      </p:tavLst>
                                    </p:anim>
                                    <p:anim calcmode="lin" valueType="num">
                                      <p:cBhvr>
                                        <p:cTn id="106" dur="500" fill="hold"/>
                                        <p:tgtEl>
                                          <p:spTgt spid="32809"/>
                                        </p:tgtEl>
                                        <p:attrNameLst>
                                          <p:attrName>ppt_h</p:attrName>
                                        </p:attrNameLst>
                                      </p:cBhvr>
                                      <p:tavLst>
                                        <p:tav tm="0">
                                          <p:val>
                                            <p:fltVal val="0"/>
                                          </p:val>
                                        </p:tav>
                                        <p:tav tm="100000">
                                          <p:val>
                                            <p:strVal val="#ppt_h"/>
                                          </p:val>
                                        </p:tav>
                                      </p:tavLst>
                                    </p:anim>
                                    <p:animEffect transition="in" filter="fade">
                                      <p:cBhvr>
                                        <p:cTn id="107" dur="500"/>
                                        <p:tgtEl>
                                          <p:spTgt spid="32809"/>
                                        </p:tgtEl>
                                      </p:cBhvr>
                                    </p:animEffect>
                                  </p:childTnLst>
                                </p:cTn>
                              </p:par>
                            </p:childTnLst>
                          </p:cTn>
                        </p:par>
                        <p:par>
                          <p:cTn id="108" fill="hold" nodeType="afterGroup">
                            <p:stCondLst>
                              <p:cond delay="1000"/>
                            </p:stCondLst>
                            <p:childTnLst>
                              <p:par>
                                <p:cTn id="109" presetID="53" presetClass="entr" presetSubtype="0" fill="hold" grpId="0" nodeType="afterEffect">
                                  <p:stCondLst>
                                    <p:cond delay="0"/>
                                  </p:stCondLst>
                                  <p:childTnLst>
                                    <p:set>
                                      <p:cBhvr>
                                        <p:cTn id="110" dur="1" fill="hold">
                                          <p:stCondLst>
                                            <p:cond delay="0"/>
                                          </p:stCondLst>
                                        </p:cTn>
                                        <p:tgtEl>
                                          <p:spTgt spid="32810"/>
                                        </p:tgtEl>
                                        <p:attrNameLst>
                                          <p:attrName>style.visibility</p:attrName>
                                        </p:attrNameLst>
                                      </p:cBhvr>
                                      <p:to>
                                        <p:strVal val="visible"/>
                                      </p:to>
                                    </p:set>
                                    <p:anim calcmode="lin" valueType="num">
                                      <p:cBhvr>
                                        <p:cTn id="111" dur="500" fill="hold"/>
                                        <p:tgtEl>
                                          <p:spTgt spid="32810"/>
                                        </p:tgtEl>
                                        <p:attrNameLst>
                                          <p:attrName>ppt_w</p:attrName>
                                        </p:attrNameLst>
                                      </p:cBhvr>
                                      <p:tavLst>
                                        <p:tav tm="0">
                                          <p:val>
                                            <p:fltVal val="0"/>
                                          </p:val>
                                        </p:tav>
                                        <p:tav tm="100000">
                                          <p:val>
                                            <p:strVal val="#ppt_w"/>
                                          </p:val>
                                        </p:tav>
                                      </p:tavLst>
                                    </p:anim>
                                    <p:anim calcmode="lin" valueType="num">
                                      <p:cBhvr>
                                        <p:cTn id="112" dur="500" fill="hold"/>
                                        <p:tgtEl>
                                          <p:spTgt spid="32810"/>
                                        </p:tgtEl>
                                        <p:attrNameLst>
                                          <p:attrName>ppt_h</p:attrName>
                                        </p:attrNameLst>
                                      </p:cBhvr>
                                      <p:tavLst>
                                        <p:tav tm="0">
                                          <p:val>
                                            <p:fltVal val="0"/>
                                          </p:val>
                                        </p:tav>
                                        <p:tav tm="100000">
                                          <p:val>
                                            <p:strVal val="#ppt_h"/>
                                          </p:val>
                                        </p:tav>
                                      </p:tavLst>
                                    </p:anim>
                                    <p:animEffect transition="in" filter="fade">
                                      <p:cBhvr>
                                        <p:cTn id="113" dur="500"/>
                                        <p:tgtEl>
                                          <p:spTgt spid="32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bldLvl="4" autoUpdateAnimBg="0"/>
      <p:bldP spid="32801" grpId="0" animBg="1"/>
      <p:bldP spid="32802" grpId="0"/>
      <p:bldP spid="32803" grpId="0" animBg="1"/>
      <p:bldP spid="32804" grpId="0"/>
      <p:bldP spid="32805" grpId="0" animBg="1"/>
      <p:bldP spid="32806" grpId="0"/>
      <p:bldP spid="32807" grpId="0" animBg="1"/>
      <p:bldP spid="32808" grpId="0"/>
      <p:bldP spid="32809" grpId="0" animBg="1"/>
      <p:bldP spid="328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9" name="Picture 13" descr="outline torn lined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1138238"/>
            <a:ext cx="4238625" cy="4956175"/>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ChangeArrowheads="1"/>
          </p:cNvSpPr>
          <p:nvPr/>
        </p:nvSpPr>
        <p:spPr bwMode="auto">
          <a:xfrm>
            <a:off x="4279900" y="2182813"/>
            <a:ext cx="45751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Font typeface="Wingdings 3" pitchFamily="18" charset="2"/>
              <a:buBlip>
                <a:blip r:embed="rId3"/>
              </a:buBlip>
            </a:pPr>
            <a:r>
              <a:rPr lang="en-GB" sz="1800">
                <a:latin typeface="Comic Sans MS" pitchFamily="66" charset="0"/>
              </a:rPr>
              <a:t>Have high rates of absenteeism</a:t>
            </a:r>
          </a:p>
          <a:p>
            <a:pPr marL="742950" lvl="1" indent="-285750" eaLnBrk="1" hangingPunct="1">
              <a:spcBef>
                <a:spcPct val="20000"/>
              </a:spcBef>
              <a:buFont typeface="Wingdings 3" pitchFamily="18" charset="2"/>
              <a:buBlip>
                <a:blip r:embed="rId3"/>
              </a:buBlip>
            </a:pPr>
            <a:r>
              <a:rPr lang="en-GB" sz="1800">
                <a:latin typeface="Comic Sans MS" pitchFamily="66" charset="0"/>
              </a:rPr>
              <a:t>Arrive late</a:t>
            </a:r>
          </a:p>
          <a:p>
            <a:pPr marL="742950" lvl="1" indent="-285750" eaLnBrk="1" hangingPunct="1">
              <a:spcBef>
                <a:spcPct val="20000"/>
              </a:spcBef>
              <a:buFont typeface="Wingdings 3" pitchFamily="18" charset="2"/>
              <a:buBlip>
                <a:blip r:embed="rId3"/>
              </a:buBlip>
            </a:pPr>
            <a:r>
              <a:rPr lang="en-GB" sz="1800">
                <a:latin typeface="Comic Sans MS" pitchFamily="66" charset="0"/>
              </a:rPr>
              <a:t>Produce fewer products</a:t>
            </a:r>
          </a:p>
          <a:p>
            <a:pPr marL="742950" lvl="1" indent="-285750" eaLnBrk="1" hangingPunct="1">
              <a:spcBef>
                <a:spcPct val="20000"/>
              </a:spcBef>
              <a:buFont typeface="Wingdings 3" pitchFamily="18" charset="2"/>
              <a:buBlip>
                <a:blip r:embed="rId3"/>
              </a:buBlip>
            </a:pPr>
            <a:r>
              <a:rPr lang="en-GB" sz="1800">
                <a:latin typeface="Comic Sans MS" pitchFamily="66" charset="0"/>
              </a:rPr>
              <a:t>Produce poor quality products</a:t>
            </a:r>
          </a:p>
          <a:p>
            <a:pPr marL="742950" lvl="1" indent="-285750" eaLnBrk="1" hangingPunct="1">
              <a:spcBef>
                <a:spcPct val="20000"/>
              </a:spcBef>
              <a:buFont typeface="Wingdings 3" pitchFamily="18" charset="2"/>
              <a:buBlip>
                <a:blip r:embed="rId3"/>
              </a:buBlip>
            </a:pPr>
            <a:r>
              <a:rPr lang="en-GB" sz="1800">
                <a:latin typeface="Comic Sans MS" pitchFamily="66" charset="0"/>
              </a:rPr>
              <a:t>Be more careless – so have more accidents</a:t>
            </a:r>
          </a:p>
          <a:p>
            <a:pPr marL="742950" lvl="1" indent="-285750" eaLnBrk="1" hangingPunct="1">
              <a:spcBef>
                <a:spcPct val="20000"/>
              </a:spcBef>
              <a:buFont typeface="Wingdings 3" pitchFamily="18" charset="2"/>
              <a:buBlip>
                <a:blip r:embed="rId3"/>
              </a:buBlip>
            </a:pPr>
            <a:r>
              <a:rPr lang="en-GB" sz="1800">
                <a:latin typeface="Comic Sans MS" pitchFamily="66" charset="0"/>
              </a:rPr>
              <a:t>Be slow to react to requests from management</a:t>
            </a:r>
          </a:p>
          <a:p>
            <a:pPr marL="742950" lvl="1" indent="-285750" eaLnBrk="1" hangingPunct="1">
              <a:spcBef>
                <a:spcPct val="20000"/>
              </a:spcBef>
              <a:buFont typeface="Wingdings 3" pitchFamily="18" charset="2"/>
              <a:buBlip>
                <a:blip r:embed="rId3"/>
              </a:buBlip>
            </a:pPr>
            <a:r>
              <a:rPr lang="en-GB" sz="1800">
                <a:latin typeface="Comic Sans MS" pitchFamily="66" charset="0"/>
              </a:rPr>
              <a:t>Not stay long – creating high staff turnover</a:t>
            </a:r>
          </a:p>
          <a:p>
            <a:pPr marL="1143000" lvl="2" indent="-228600" eaLnBrk="1" hangingPunct="1">
              <a:lnSpc>
                <a:spcPct val="90000"/>
              </a:lnSpc>
              <a:spcBef>
                <a:spcPct val="20000"/>
              </a:spcBef>
              <a:buFontTx/>
              <a:buBlip>
                <a:blip r:embed="rId4"/>
              </a:buBlip>
            </a:pPr>
            <a:endParaRPr lang="en-GB" sz="1800">
              <a:latin typeface="Arial" charset="0"/>
            </a:endParaRPr>
          </a:p>
        </p:txBody>
      </p:sp>
      <p:sp>
        <p:nvSpPr>
          <p:cNvPr id="132102" name="Rectangle 6"/>
          <p:cNvSpPr>
            <a:spLocks noGrp="1" noChangeArrowheads="1"/>
          </p:cNvSpPr>
          <p:nvPr>
            <p:ph type="title" idx="4294967295"/>
          </p:nvPr>
        </p:nvSpPr>
        <p:spPr/>
        <p:txBody>
          <a:bodyPr/>
          <a:lstStyle/>
          <a:p>
            <a:r>
              <a:rPr lang="en-GB"/>
              <a:t>Why Is Motivation Important?</a:t>
            </a:r>
            <a:endParaRPr lang="en-US"/>
          </a:p>
        </p:txBody>
      </p:sp>
      <p:pic>
        <p:nvPicPr>
          <p:cNvPr id="132103" name="Picture 7" descr="outline torn lined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139825"/>
            <a:ext cx="4238625" cy="4956175"/>
          </a:xfrm>
          <a:prstGeom prst="rect">
            <a:avLst/>
          </a:prstGeom>
          <a:noFill/>
          <a:extLst>
            <a:ext uri="{909E8E84-426E-40DD-AFC4-6F175D3DCCD1}">
              <a14:hiddenFill xmlns:a14="http://schemas.microsoft.com/office/drawing/2010/main">
                <a:solidFill>
                  <a:srgbClr val="FFFFFF"/>
                </a:solidFill>
              </a14:hiddenFill>
            </a:ext>
          </a:extLst>
        </p:spPr>
      </p:pic>
      <p:sp>
        <p:nvSpPr>
          <p:cNvPr id="132106" name="Rectangle 10"/>
          <p:cNvSpPr>
            <a:spLocks noChangeArrowheads="1"/>
          </p:cNvSpPr>
          <p:nvPr/>
        </p:nvSpPr>
        <p:spPr bwMode="auto">
          <a:xfrm>
            <a:off x="-134938" y="1512888"/>
            <a:ext cx="46593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233488" lvl="2" indent="-228600" eaLnBrk="1" hangingPunct="1">
              <a:spcBef>
                <a:spcPct val="20000"/>
              </a:spcBef>
            </a:pPr>
            <a:endParaRPr lang="en-GB" sz="1800">
              <a:latin typeface="Arial" charset="0"/>
            </a:endParaRPr>
          </a:p>
          <a:p>
            <a:pPr algn="ctr" eaLnBrk="1" hangingPunct="1">
              <a:spcBef>
                <a:spcPct val="20000"/>
              </a:spcBef>
            </a:pPr>
            <a:endParaRPr lang="en-GB">
              <a:solidFill>
                <a:srgbClr val="FF0000"/>
              </a:solidFill>
              <a:latin typeface="Comic Sans MS" pitchFamily="66" charset="0"/>
            </a:endParaRPr>
          </a:p>
          <a:p>
            <a:pPr marL="825500" lvl="1" indent="-285750" eaLnBrk="1" hangingPunct="1">
              <a:spcBef>
                <a:spcPct val="20000"/>
              </a:spcBef>
              <a:buFont typeface="Wingdings 3" pitchFamily="18" charset="2"/>
              <a:buBlip>
                <a:blip r:embed="rId5"/>
              </a:buBlip>
            </a:pPr>
            <a:r>
              <a:rPr lang="en-GB" sz="1800">
                <a:latin typeface="Comic Sans MS" pitchFamily="66" charset="0"/>
              </a:rPr>
              <a:t>Be loyal – reducing labour turnover costs</a:t>
            </a:r>
          </a:p>
          <a:p>
            <a:pPr marL="825500" lvl="1" indent="-285750" eaLnBrk="1" hangingPunct="1">
              <a:spcBef>
                <a:spcPct val="20000"/>
              </a:spcBef>
              <a:buFont typeface="Wingdings 3" pitchFamily="18" charset="2"/>
              <a:buBlip>
                <a:blip r:embed="rId5"/>
              </a:buBlip>
            </a:pPr>
            <a:r>
              <a:rPr lang="en-GB" sz="1800">
                <a:latin typeface="Comic Sans MS" pitchFamily="66" charset="0"/>
              </a:rPr>
              <a:t>Be enthusiastic and offer ideas</a:t>
            </a:r>
          </a:p>
          <a:p>
            <a:pPr marL="825500" lvl="1" indent="-285750" eaLnBrk="1" hangingPunct="1">
              <a:spcBef>
                <a:spcPct val="20000"/>
              </a:spcBef>
              <a:buFont typeface="Wingdings 3" pitchFamily="18" charset="2"/>
              <a:buBlip>
                <a:blip r:embed="rId5"/>
              </a:buBlip>
            </a:pPr>
            <a:r>
              <a:rPr lang="en-GB" sz="1800">
                <a:latin typeface="Comic Sans MS" pitchFamily="66" charset="0"/>
              </a:rPr>
              <a:t>Arrive early and take few days off</a:t>
            </a:r>
          </a:p>
          <a:p>
            <a:pPr marL="825500" lvl="1" indent="-285750" eaLnBrk="1" hangingPunct="1">
              <a:spcBef>
                <a:spcPct val="20000"/>
              </a:spcBef>
              <a:buFont typeface="Wingdings 3" pitchFamily="18" charset="2"/>
              <a:buBlip>
                <a:blip r:embed="rId5"/>
              </a:buBlip>
            </a:pPr>
            <a:r>
              <a:rPr lang="en-GB" sz="1800">
                <a:latin typeface="Comic Sans MS" pitchFamily="66" charset="0"/>
              </a:rPr>
              <a:t>Work hard – leading to increased productivity</a:t>
            </a:r>
          </a:p>
          <a:p>
            <a:pPr marL="825500" lvl="1" indent="-285750" eaLnBrk="1" hangingPunct="1">
              <a:spcBef>
                <a:spcPct val="20000"/>
              </a:spcBef>
              <a:buFont typeface="Wingdings 3" pitchFamily="18" charset="2"/>
              <a:buBlip>
                <a:blip r:embed="rId5"/>
              </a:buBlip>
            </a:pPr>
            <a:r>
              <a:rPr lang="en-GB" sz="1800">
                <a:latin typeface="Comic Sans MS" pitchFamily="66" charset="0"/>
              </a:rPr>
              <a:t>Better customer service – increasing sales</a:t>
            </a:r>
          </a:p>
          <a:p>
            <a:pPr marL="825500" lvl="1" indent="-285750" eaLnBrk="1" hangingPunct="1">
              <a:spcBef>
                <a:spcPct val="20000"/>
              </a:spcBef>
              <a:buFont typeface="Wingdings 3" pitchFamily="18" charset="2"/>
              <a:buNone/>
            </a:pPr>
            <a:endParaRPr lang="en-GB" sz="1800">
              <a:latin typeface="Arial" charset="0"/>
            </a:endParaRPr>
          </a:p>
        </p:txBody>
      </p:sp>
      <p:sp>
        <p:nvSpPr>
          <p:cNvPr id="132107" name="Rectangle 11"/>
          <p:cNvSpPr>
            <a:spLocks noChangeArrowheads="1"/>
          </p:cNvSpPr>
          <p:nvPr/>
        </p:nvSpPr>
        <p:spPr bwMode="auto">
          <a:xfrm>
            <a:off x="398463" y="1262063"/>
            <a:ext cx="43846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233488" lvl="2" indent="-228600" eaLnBrk="1" hangingPunct="1">
              <a:lnSpc>
                <a:spcPct val="90000"/>
              </a:lnSpc>
              <a:spcBef>
                <a:spcPct val="20000"/>
              </a:spcBef>
            </a:pPr>
            <a:endParaRPr lang="en-GB" sz="1800">
              <a:latin typeface="Arial" charset="0"/>
            </a:endParaRPr>
          </a:p>
          <a:p>
            <a:pPr algn="ctr" eaLnBrk="1" hangingPunct="1">
              <a:lnSpc>
                <a:spcPct val="90000"/>
              </a:lnSpc>
              <a:spcBef>
                <a:spcPct val="20000"/>
              </a:spcBef>
            </a:pPr>
            <a:r>
              <a:rPr lang="en-GB" sz="2000">
                <a:solidFill>
                  <a:srgbClr val="FF0000"/>
                </a:solidFill>
                <a:latin typeface="Comic Sans MS" pitchFamily="66" charset="0"/>
              </a:rPr>
              <a:t>Motivated workers will…</a:t>
            </a:r>
          </a:p>
          <a:p>
            <a:pPr marL="825500" lvl="1" indent="-285750" eaLnBrk="1" hangingPunct="1">
              <a:lnSpc>
                <a:spcPct val="90000"/>
              </a:lnSpc>
              <a:spcBef>
                <a:spcPct val="20000"/>
              </a:spcBef>
              <a:buFont typeface="Wingdings 3" pitchFamily="18" charset="2"/>
              <a:buNone/>
            </a:pPr>
            <a:endParaRPr lang="en-GB" sz="2000">
              <a:latin typeface="Arial" charset="0"/>
            </a:endParaRPr>
          </a:p>
        </p:txBody>
      </p:sp>
      <p:sp>
        <p:nvSpPr>
          <p:cNvPr id="132108" name="Rectangle 12"/>
          <p:cNvSpPr>
            <a:spLocks noChangeArrowheads="1"/>
          </p:cNvSpPr>
          <p:nvPr/>
        </p:nvSpPr>
        <p:spPr bwMode="auto">
          <a:xfrm>
            <a:off x="4735513" y="1243013"/>
            <a:ext cx="43846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233488" lvl="2" indent="-228600" eaLnBrk="1" hangingPunct="1">
              <a:lnSpc>
                <a:spcPct val="90000"/>
              </a:lnSpc>
              <a:spcBef>
                <a:spcPct val="20000"/>
              </a:spcBef>
            </a:pPr>
            <a:endParaRPr lang="en-GB" sz="1800">
              <a:latin typeface="Arial" charset="0"/>
            </a:endParaRPr>
          </a:p>
          <a:p>
            <a:pPr algn="ctr" eaLnBrk="1" hangingPunct="1">
              <a:lnSpc>
                <a:spcPct val="90000"/>
              </a:lnSpc>
              <a:spcBef>
                <a:spcPct val="20000"/>
              </a:spcBef>
            </a:pPr>
            <a:r>
              <a:rPr lang="en-GB" sz="2000">
                <a:solidFill>
                  <a:srgbClr val="FF0000"/>
                </a:solidFill>
                <a:latin typeface="Comic Sans MS" pitchFamily="66" charset="0"/>
              </a:rPr>
              <a:t>Demotivated workers will…</a:t>
            </a:r>
          </a:p>
          <a:p>
            <a:pPr marL="825500" lvl="1" indent="-285750" eaLnBrk="1" hangingPunct="1">
              <a:lnSpc>
                <a:spcPct val="90000"/>
              </a:lnSpc>
              <a:spcBef>
                <a:spcPct val="20000"/>
              </a:spcBef>
              <a:buFont typeface="Wingdings 3" pitchFamily="18" charset="2"/>
              <a:buNone/>
            </a:pPr>
            <a:endParaRPr lang="en-GB" sz="2000">
              <a:latin typeface="Arial" charset="0"/>
            </a:endParaRPr>
          </a:p>
        </p:txBody>
      </p:sp>
      <p:pic>
        <p:nvPicPr>
          <p:cNvPr id="132111" name="Picture 15" descr="Man Thumbs Down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3150" y="4519613"/>
            <a:ext cx="1974850" cy="1968500"/>
          </a:xfrm>
          <a:prstGeom prst="rect">
            <a:avLst/>
          </a:prstGeom>
          <a:noFill/>
          <a:extLst>
            <a:ext uri="{909E8E84-426E-40DD-AFC4-6F175D3DCCD1}">
              <a14:hiddenFill xmlns:a14="http://schemas.microsoft.com/office/drawing/2010/main">
                <a:solidFill>
                  <a:srgbClr val="FFFFFF"/>
                </a:solidFill>
              </a14:hiddenFill>
            </a:ext>
          </a:extLst>
        </p:spPr>
      </p:pic>
      <p:pic>
        <p:nvPicPr>
          <p:cNvPr id="132112" name="Picture 16" descr="Man Thumbs Up 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200" y="4529138"/>
            <a:ext cx="1855788" cy="185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112"/>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32107">
                                            <p:txEl>
                                              <p:pRg st="1" end="1"/>
                                            </p:txEl>
                                          </p:spTgt>
                                        </p:tgtEl>
                                        <p:attrNameLst>
                                          <p:attrName>style.visibility</p:attrName>
                                        </p:attrNameLst>
                                      </p:cBhvr>
                                      <p:to>
                                        <p:strVal val="visible"/>
                                      </p:to>
                                    </p:set>
                                    <p:animEffect transition="in" filter="wipe(left)">
                                      <p:cBhvr>
                                        <p:cTn id="12" dur="500"/>
                                        <p:tgtEl>
                                          <p:spTgt spid="132107">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2106">
                                            <p:txEl>
                                              <p:pRg st="2" end="2"/>
                                            </p:txEl>
                                          </p:spTgt>
                                        </p:tgtEl>
                                        <p:attrNameLst>
                                          <p:attrName>style.visibility</p:attrName>
                                        </p:attrNameLst>
                                      </p:cBhvr>
                                      <p:to>
                                        <p:strVal val="visible"/>
                                      </p:to>
                                    </p:set>
                                    <p:animEffect transition="in" filter="wipe(left)">
                                      <p:cBhvr>
                                        <p:cTn id="16" dur="500"/>
                                        <p:tgtEl>
                                          <p:spTgt spid="132106">
                                            <p:txEl>
                                              <p:pRg st="2" end="2"/>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2106">
                                            <p:txEl>
                                              <p:pRg st="3" end="3"/>
                                            </p:txEl>
                                          </p:spTgt>
                                        </p:tgtEl>
                                        <p:attrNameLst>
                                          <p:attrName>style.visibility</p:attrName>
                                        </p:attrNameLst>
                                      </p:cBhvr>
                                      <p:to>
                                        <p:strVal val="visible"/>
                                      </p:to>
                                    </p:set>
                                    <p:animEffect transition="in" filter="wipe(left)">
                                      <p:cBhvr>
                                        <p:cTn id="20" dur="500"/>
                                        <p:tgtEl>
                                          <p:spTgt spid="132106">
                                            <p:txEl>
                                              <p:pRg st="3" end="3"/>
                                            </p:txEl>
                                          </p:spTgt>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32106">
                                            <p:txEl>
                                              <p:pRg st="4" end="4"/>
                                            </p:txEl>
                                          </p:spTgt>
                                        </p:tgtEl>
                                        <p:attrNameLst>
                                          <p:attrName>style.visibility</p:attrName>
                                        </p:attrNameLst>
                                      </p:cBhvr>
                                      <p:to>
                                        <p:strVal val="visible"/>
                                      </p:to>
                                    </p:set>
                                    <p:animEffect transition="in" filter="wipe(left)">
                                      <p:cBhvr>
                                        <p:cTn id="24" dur="500"/>
                                        <p:tgtEl>
                                          <p:spTgt spid="132106">
                                            <p:txEl>
                                              <p:pRg st="4" end="4"/>
                                            </p:txEl>
                                          </p:spTgt>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2106">
                                            <p:txEl>
                                              <p:pRg st="5" end="5"/>
                                            </p:txEl>
                                          </p:spTgt>
                                        </p:tgtEl>
                                        <p:attrNameLst>
                                          <p:attrName>style.visibility</p:attrName>
                                        </p:attrNameLst>
                                      </p:cBhvr>
                                      <p:to>
                                        <p:strVal val="visible"/>
                                      </p:to>
                                    </p:set>
                                    <p:animEffect transition="in" filter="wipe(left)">
                                      <p:cBhvr>
                                        <p:cTn id="28" dur="500"/>
                                        <p:tgtEl>
                                          <p:spTgt spid="132106">
                                            <p:txEl>
                                              <p:pRg st="5" end="5"/>
                                            </p:txEl>
                                          </p:spTgt>
                                        </p:tgtEl>
                                      </p:cBhvr>
                                    </p:animEffect>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32106">
                                            <p:txEl>
                                              <p:pRg st="6" end="6"/>
                                            </p:txEl>
                                          </p:spTgt>
                                        </p:tgtEl>
                                        <p:attrNameLst>
                                          <p:attrName>style.visibility</p:attrName>
                                        </p:attrNameLst>
                                      </p:cBhvr>
                                      <p:to>
                                        <p:strVal val="visible"/>
                                      </p:to>
                                    </p:set>
                                    <p:animEffect transition="in" filter="wipe(left)">
                                      <p:cBhvr>
                                        <p:cTn id="32" dur="500"/>
                                        <p:tgtEl>
                                          <p:spTgt spid="13210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2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111"/>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132108">
                                            <p:txEl>
                                              <p:pRg st="1" end="1"/>
                                            </p:txEl>
                                          </p:spTgt>
                                        </p:tgtEl>
                                        <p:attrNameLst>
                                          <p:attrName>style.visibility</p:attrName>
                                        </p:attrNameLst>
                                      </p:cBhvr>
                                      <p:to>
                                        <p:strVal val="visible"/>
                                      </p:to>
                                    </p:set>
                                    <p:animEffect transition="in" filter="wipe(left)">
                                      <p:cBhvr>
                                        <p:cTn id="42" dur="500"/>
                                        <p:tgtEl>
                                          <p:spTgt spid="132108">
                                            <p:txEl>
                                              <p:pRg st="1" end="1"/>
                                            </p:txEl>
                                          </p:spTgt>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2099">
                                            <p:txEl>
                                              <p:pRg st="0" end="0"/>
                                            </p:txEl>
                                          </p:spTgt>
                                        </p:tgtEl>
                                        <p:attrNameLst>
                                          <p:attrName>style.visibility</p:attrName>
                                        </p:attrNameLst>
                                      </p:cBhvr>
                                      <p:to>
                                        <p:strVal val="visible"/>
                                      </p:to>
                                    </p:set>
                                    <p:animEffect transition="in" filter="wipe(left)">
                                      <p:cBhvr>
                                        <p:cTn id="46" dur="500"/>
                                        <p:tgtEl>
                                          <p:spTgt spid="132099">
                                            <p:txEl>
                                              <p:pRg st="0" end="0"/>
                                            </p:txEl>
                                          </p:spTgt>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2099">
                                            <p:txEl>
                                              <p:pRg st="1" end="1"/>
                                            </p:txEl>
                                          </p:spTgt>
                                        </p:tgtEl>
                                        <p:attrNameLst>
                                          <p:attrName>style.visibility</p:attrName>
                                        </p:attrNameLst>
                                      </p:cBhvr>
                                      <p:to>
                                        <p:strVal val="visible"/>
                                      </p:to>
                                    </p:set>
                                    <p:animEffect transition="in" filter="wipe(left)">
                                      <p:cBhvr>
                                        <p:cTn id="50" dur="500"/>
                                        <p:tgtEl>
                                          <p:spTgt spid="132099">
                                            <p:txEl>
                                              <p:pRg st="1" end="1"/>
                                            </p:txEl>
                                          </p:spTgt>
                                        </p:tgtEl>
                                      </p:cBhvr>
                                    </p:animEffect>
                                  </p:childTnLst>
                                </p:cTn>
                              </p:par>
                            </p:childTnLst>
                          </p:cTn>
                        </p:par>
                        <p:par>
                          <p:cTn id="51" fill="hold" nodeType="afterGroup">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32099">
                                            <p:txEl>
                                              <p:pRg st="2" end="2"/>
                                            </p:txEl>
                                          </p:spTgt>
                                        </p:tgtEl>
                                        <p:attrNameLst>
                                          <p:attrName>style.visibility</p:attrName>
                                        </p:attrNameLst>
                                      </p:cBhvr>
                                      <p:to>
                                        <p:strVal val="visible"/>
                                      </p:to>
                                    </p:set>
                                    <p:animEffect transition="in" filter="wipe(left)">
                                      <p:cBhvr>
                                        <p:cTn id="54" dur="500"/>
                                        <p:tgtEl>
                                          <p:spTgt spid="132099">
                                            <p:txEl>
                                              <p:pRg st="2" end="2"/>
                                            </p:txEl>
                                          </p:spTgt>
                                        </p:tgtEl>
                                      </p:cBhvr>
                                    </p:animEffect>
                                  </p:childTnLst>
                                </p:cTn>
                              </p:par>
                            </p:childTnLst>
                          </p:cTn>
                        </p:par>
                        <p:par>
                          <p:cTn id="55" fill="hold" nodeType="afterGroup">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132099">
                                            <p:txEl>
                                              <p:pRg st="3" end="3"/>
                                            </p:txEl>
                                          </p:spTgt>
                                        </p:tgtEl>
                                        <p:attrNameLst>
                                          <p:attrName>style.visibility</p:attrName>
                                        </p:attrNameLst>
                                      </p:cBhvr>
                                      <p:to>
                                        <p:strVal val="visible"/>
                                      </p:to>
                                    </p:set>
                                    <p:animEffect transition="in" filter="wipe(left)">
                                      <p:cBhvr>
                                        <p:cTn id="58" dur="500"/>
                                        <p:tgtEl>
                                          <p:spTgt spid="132099">
                                            <p:txEl>
                                              <p:pRg st="3" end="3"/>
                                            </p:txEl>
                                          </p:spTgt>
                                        </p:tgtEl>
                                      </p:cBhvr>
                                    </p:animEffect>
                                  </p:childTnLst>
                                </p:cTn>
                              </p:par>
                            </p:childTnLst>
                          </p:cTn>
                        </p:par>
                        <p:par>
                          <p:cTn id="59" fill="hold" nodeType="afterGroup">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132099">
                                            <p:txEl>
                                              <p:pRg st="4" end="4"/>
                                            </p:txEl>
                                          </p:spTgt>
                                        </p:tgtEl>
                                        <p:attrNameLst>
                                          <p:attrName>style.visibility</p:attrName>
                                        </p:attrNameLst>
                                      </p:cBhvr>
                                      <p:to>
                                        <p:strVal val="visible"/>
                                      </p:to>
                                    </p:set>
                                    <p:animEffect transition="in" filter="wipe(left)">
                                      <p:cBhvr>
                                        <p:cTn id="62" dur="500"/>
                                        <p:tgtEl>
                                          <p:spTgt spid="132099">
                                            <p:txEl>
                                              <p:pRg st="4" end="4"/>
                                            </p:txEl>
                                          </p:spTgt>
                                        </p:tgtEl>
                                      </p:cBhvr>
                                    </p:animEffect>
                                  </p:childTnLst>
                                </p:cTn>
                              </p:par>
                            </p:childTnLst>
                          </p:cTn>
                        </p:par>
                        <p:par>
                          <p:cTn id="63" fill="hold" nodeType="afterGroup">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132099">
                                            <p:txEl>
                                              <p:pRg st="5" end="5"/>
                                            </p:txEl>
                                          </p:spTgt>
                                        </p:tgtEl>
                                        <p:attrNameLst>
                                          <p:attrName>style.visibility</p:attrName>
                                        </p:attrNameLst>
                                      </p:cBhvr>
                                      <p:to>
                                        <p:strVal val="visible"/>
                                      </p:to>
                                    </p:set>
                                    <p:animEffect transition="in" filter="wipe(left)">
                                      <p:cBhvr>
                                        <p:cTn id="66" dur="500"/>
                                        <p:tgtEl>
                                          <p:spTgt spid="132099">
                                            <p:txEl>
                                              <p:pRg st="5" end="5"/>
                                            </p:txEl>
                                          </p:spTgt>
                                        </p:tgtEl>
                                      </p:cBhvr>
                                    </p:animEffect>
                                  </p:childTnLst>
                                </p:cTn>
                              </p:par>
                            </p:childTnLst>
                          </p:cTn>
                        </p:par>
                        <p:par>
                          <p:cTn id="67" fill="hold" nodeType="afterGroup">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132099">
                                            <p:txEl>
                                              <p:pRg st="6" end="6"/>
                                            </p:txEl>
                                          </p:spTgt>
                                        </p:tgtEl>
                                        <p:attrNameLst>
                                          <p:attrName>style.visibility</p:attrName>
                                        </p:attrNameLst>
                                      </p:cBhvr>
                                      <p:to>
                                        <p:strVal val="visible"/>
                                      </p:to>
                                    </p:set>
                                    <p:animEffect transition="in" filter="wipe(left)">
                                      <p:cBhvr>
                                        <p:cTn id="70" dur="5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uiExpand="1" build="p" bldLvl="4" autoUpdateAnimBg="0"/>
      <p:bldP spid="132106" grpId="0" uiExpand="1" build="p" bldLvl="4" autoUpdateAnimBg="0"/>
      <p:bldP spid="132107" grpId="0" build="p" bldLvl="4" autoUpdateAnimBg="0"/>
      <p:bldP spid="132108" grpId="0" build="p" bldLvl="4"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323850" y="1143000"/>
            <a:ext cx="6720762"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dirty="0">
                <a:latin typeface="Arial" charset="0"/>
              </a:rPr>
              <a:t>The problem of keeping workers happy has been a problem for businesses for a long time</a:t>
            </a:r>
          </a:p>
          <a:p>
            <a:pPr marL="342900" indent="-342900" eaLnBrk="1" hangingPunct="1">
              <a:lnSpc>
                <a:spcPct val="90000"/>
              </a:lnSpc>
              <a:spcBef>
                <a:spcPct val="20000"/>
              </a:spcBef>
            </a:pPr>
            <a:endParaRPr lang="en-GB" dirty="0">
              <a:latin typeface="Arial" charset="0"/>
            </a:endParaRPr>
          </a:p>
          <a:p>
            <a:pPr marL="342900" indent="-342900" eaLnBrk="1" hangingPunct="1">
              <a:lnSpc>
                <a:spcPct val="90000"/>
              </a:lnSpc>
              <a:spcBef>
                <a:spcPct val="20000"/>
              </a:spcBef>
              <a:buFontTx/>
              <a:buBlip>
                <a:blip r:embed="rId2"/>
              </a:buBlip>
            </a:pPr>
            <a:r>
              <a:rPr lang="en-GB" dirty="0">
                <a:latin typeface="Arial" charset="0"/>
              </a:rPr>
              <a:t>This has led to a number of people producing theories as to what keeps workers motivated</a:t>
            </a:r>
          </a:p>
          <a:p>
            <a:pPr marL="342900" indent="-342900" eaLnBrk="1" hangingPunct="1">
              <a:lnSpc>
                <a:spcPct val="90000"/>
              </a:lnSpc>
              <a:spcBef>
                <a:spcPct val="20000"/>
              </a:spcBef>
            </a:pPr>
            <a:endParaRPr lang="en-GB" dirty="0">
              <a:latin typeface="Arial" charset="0"/>
            </a:endParaRPr>
          </a:p>
          <a:p>
            <a:pPr marL="342900" indent="-342900" eaLnBrk="1" hangingPunct="1">
              <a:lnSpc>
                <a:spcPct val="90000"/>
              </a:lnSpc>
              <a:spcBef>
                <a:spcPct val="20000"/>
              </a:spcBef>
              <a:buFontTx/>
              <a:buBlip>
                <a:blip r:embed="rId2"/>
              </a:buBlip>
            </a:pPr>
            <a:r>
              <a:rPr lang="en-GB" dirty="0">
                <a:latin typeface="Arial" charset="0"/>
              </a:rPr>
              <a:t>The main ones are:</a:t>
            </a:r>
          </a:p>
        </p:txBody>
      </p:sp>
      <p:sp>
        <p:nvSpPr>
          <p:cNvPr id="89094" name="Rectangle 6"/>
          <p:cNvSpPr>
            <a:spLocks noChangeArrowheads="1"/>
          </p:cNvSpPr>
          <p:nvPr/>
        </p:nvSpPr>
        <p:spPr bwMode="auto">
          <a:xfrm>
            <a:off x="827088" y="4076700"/>
            <a:ext cx="2232025" cy="2519363"/>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GB" sz="1800" b="1">
                <a:solidFill>
                  <a:schemeClr val="accent2"/>
                </a:solidFill>
                <a:latin typeface="Comic Sans MS" pitchFamily="66" charset="0"/>
              </a:rPr>
              <a:t>Taylor’s Scientific Management</a:t>
            </a:r>
          </a:p>
        </p:txBody>
      </p:sp>
      <p:pic>
        <p:nvPicPr>
          <p:cNvPr id="89098" name="Picture 10" descr="64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221163"/>
            <a:ext cx="1270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89095" name="Rectangle 7"/>
          <p:cNvSpPr>
            <a:spLocks noChangeArrowheads="1"/>
          </p:cNvSpPr>
          <p:nvPr/>
        </p:nvSpPr>
        <p:spPr bwMode="auto">
          <a:xfrm>
            <a:off x="3635375" y="4076700"/>
            <a:ext cx="2232025" cy="25193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800" b="1" dirty="0">
                <a:solidFill>
                  <a:schemeClr val="accent2"/>
                </a:solidFill>
                <a:latin typeface="Comic Sans MS" pitchFamily="66" charset="0"/>
              </a:rPr>
              <a:t>Maslow's Hierarchy of Needs</a:t>
            </a:r>
          </a:p>
        </p:txBody>
      </p:sp>
      <p:pic>
        <p:nvPicPr>
          <p:cNvPr id="89101" name="Picture 13" descr="abrahammas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5013325"/>
            <a:ext cx="1122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89096" name="Rectangle 8"/>
          <p:cNvSpPr>
            <a:spLocks noChangeArrowheads="1"/>
          </p:cNvSpPr>
          <p:nvPr/>
        </p:nvSpPr>
        <p:spPr bwMode="auto">
          <a:xfrm>
            <a:off x="6443663" y="4076700"/>
            <a:ext cx="2232025" cy="2519363"/>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GB" sz="1800" b="1">
                <a:solidFill>
                  <a:schemeClr val="accent2"/>
                </a:solidFill>
                <a:latin typeface="Comic Sans MS" pitchFamily="66" charset="0"/>
              </a:rPr>
              <a:t>Herzberg's Two Factor Theory</a:t>
            </a:r>
          </a:p>
        </p:txBody>
      </p:sp>
      <p:pic>
        <p:nvPicPr>
          <p:cNvPr id="89103" name="Picture 15" descr="Frederick_Herzbe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149725"/>
            <a:ext cx="12128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89106" name="Rectangle 18"/>
          <p:cNvSpPr>
            <a:spLocks noGrp="1" noChangeArrowheads="1"/>
          </p:cNvSpPr>
          <p:nvPr>
            <p:ph type="title" idx="4294967295"/>
          </p:nvPr>
        </p:nvSpPr>
        <p:spPr/>
        <p:txBody>
          <a:bodyPr/>
          <a:lstStyle/>
          <a:p>
            <a:r>
              <a:rPr lang="en-GB"/>
              <a:t>Motivation in Theory</a:t>
            </a:r>
            <a:endParaRPr lang="en-US"/>
          </a:p>
        </p:txBody>
      </p:sp>
      <p:sp>
        <p:nvSpPr>
          <p:cNvPr id="11" name="Rectangle 7">
            <a:extLst>
              <a:ext uri="{FF2B5EF4-FFF2-40B4-BE49-F238E27FC236}">
                <a16:creationId xmlns:a16="http://schemas.microsoft.com/office/drawing/2014/main" id="{F2949186-E861-4CCD-B180-FA1E4B862D03}"/>
              </a:ext>
            </a:extLst>
          </p:cNvPr>
          <p:cNvSpPr>
            <a:spLocks noChangeArrowheads="1"/>
          </p:cNvSpPr>
          <p:nvPr/>
        </p:nvSpPr>
        <p:spPr bwMode="auto">
          <a:xfrm>
            <a:off x="7042831" y="1437481"/>
            <a:ext cx="1632857" cy="2376488"/>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800" b="1" dirty="0">
                <a:solidFill>
                  <a:schemeClr val="accent2"/>
                </a:solidFill>
                <a:latin typeface="Comic Sans MS" pitchFamily="66" charset="0"/>
              </a:rPr>
              <a:t>Elton Mayo</a:t>
            </a:r>
          </a:p>
          <a:p>
            <a:pPr algn="ctr"/>
            <a:r>
              <a:rPr lang="en-GB" sz="1800" b="1" dirty="0">
                <a:solidFill>
                  <a:schemeClr val="accent2"/>
                </a:solidFill>
                <a:latin typeface="Comic Sans MS" pitchFamily="66" charset="0"/>
              </a:rPr>
              <a:t>Hawthorne Experiment</a:t>
            </a:r>
          </a:p>
        </p:txBody>
      </p:sp>
      <p:pic>
        <p:nvPicPr>
          <p:cNvPr id="1026" name="Picture 2" descr="Image result for elton mayo picture">
            <a:extLst>
              <a:ext uri="{FF2B5EF4-FFF2-40B4-BE49-F238E27FC236}">
                <a16:creationId xmlns:a16="http://schemas.microsoft.com/office/drawing/2014/main" id="{C7CF296B-8A42-4B90-A06A-16B4CDDDF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424" y="2341984"/>
            <a:ext cx="1035669" cy="138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anim calcmode="lin" valueType="num">
                                      <p:cBhvr>
                                        <p:cTn id="19" dur="500" fill="hold"/>
                                        <p:tgtEl>
                                          <p:spTgt spid="89094"/>
                                        </p:tgtEl>
                                        <p:attrNameLst>
                                          <p:attrName>ppt_w</p:attrName>
                                        </p:attrNameLst>
                                      </p:cBhvr>
                                      <p:tavLst>
                                        <p:tav tm="0">
                                          <p:val>
                                            <p:fltVal val="0"/>
                                          </p:val>
                                        </p:tav>
                                        <p:tav tm="100000">
                                          <p:val>
                                            <p:strVal val="#ppt_w"/>
                                          </p:val>
                                        </p:tav>
                                      </p:tavLst>
                                    </p:anim>
                                    <p:anim calcmode="lin" valueType="num">
                                      <p:cBhvr>
                                        <p:cTn id="20" dur="500" fill="hold"/>
                                        <p:tgtEl>
                                          <p:spTgt spid="89094"/>
                                        </p:tgtEl>
                                        <p:attrNameLst>
                                          <p:attrName>ppt_h</p:attrName>
                                        </p:attrNameLst>
                                      </p:cBhvr>
                                      <p:tavLst>
                                        <p:tav tm="0">
                                          <p:val>
                                            <p:fltVal val="0"/>
                                          </p:val>
                                        </p:tav>
                                        <p:tav tm="100000">
                                          <p:val>
                                            <p:strVal val="#ppt_h"/>
                                          </p:val>
                                        </p:tav>
                                      </p:tavLst>
                                    </p:anim>
                                    <p:animEffect transition="in" filter="fade">
                                      <p:cBhvr>
                                        <p:cTn id="21" dur="500"/>
                                        <p:tgtEl>
                                          <p:spTgt spid="89094"/>
                                        </p:tgtEl>
                                      </p:cBhvr>
                                    </p:animEffect>
                                  </p:childTnLst>
                                </p:cTn>
                              </p:par>
                              <p:par>
                                <p:cTn id="22" presetID="53" presetClass="entr" presetSubtype="0" fill="hold" nodeType="withEffect">
                                  <p:stCondLst>
                                    <p:cond delay="0"/>
                                  </p:stCondLst>
                                  <p:childTnLst>
                                    <p:set>
                                      <p:cBhvr>
                                        <p:cTn id="23" dur="1" fill="hold">
                                          <p:stCondLst>
                                            <p:cond delay="0"/>
                                          </p:stCondLst>
                                        </p:cTn>
                                        <p:tgtEl>
                                          <p:spTgt spid="89098"/>
                                        </p:tgtEl>
                                        <p:attrNameLst>
                                          <p:attrName>style.visibility</p:attrName>
                                        </p:attrNameLst>
                                      </p:cBhvr>
                                      <p:to>
                                        <p:strVal val="visible"/>
                                      </p:to>
                                    </p:set>
                                    <p:anim calcmode="lin" valueType="num">
                                      <p:cBhvr>
                                        <p:cTn id="24" dur="500" fill="hold"/>
                                        <p:tgtEl>
                                          <p:spTgt spid="89098"/>
                                        </p:tgtEl>
                                        <p:attrNameLst>
                                          <p:attrName>ppt_w</p:attrName>
                                        </p:attrNameLst>
                                      </p:cBhvr>
                                      <p:tavLst>
                                        <p:tav tm="0">
                                          <p:val>
                                            <p:fltVal val="0"/>
                                          </p:val>
                                        </p:tav>
                                        <p:tav tm="100000">
                                          <p:val>
                                            <p:strVal val="#ppt_w"/>
                                          </p:val>
                                        </p:tav>
                                      </p:tavLst>
                                    </p:anim>
                                    <p:anim calcmode="lin" valueType="num">
                                      <p:cBhvr>
                                        <p:cTn id="25" dur="500" fill="hold"/>
                                        <p:tgtEl>
                                          <p:spTgt spid="89098"/>
                                        </p:tgtEl>
                                        <p:attrNameLst>
                                          <p:attrName>ppt_h</p:attrName>
                                        </p:attrNameLst>
                                      </p:cBhvr>
                                      <p:tavLst>
                                        <p:tav tm="0">
                                          <p:val>
                                            <p:fltVal val="0"/>
                                          </p:val>
                                        </p:tav>
                                        <p:tav tm="100000">
                                          <p:val>
                                            <p:strVal val="#ppt_h"/>
                                          </p:val>
                                        </p:tav>
                                      </p:tavLst>
                                    </p:anim>
                                    <p:animEffect transition="in" filter="fade">
                                      <p:cBhvr>
                                        <p:cTn id="26" dur="500"/>
                                        <p:tgtEl>
                                          <p:spTgt spid="89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9095"/>
                                        </p:tgtEl>
                                        <p:attrNameLst>
                                          <p:attrName>style.visibility</p:attrName>
                                        </p:attrNameLst>
                                      </p:cBhvr>
                                      <p:to>
                                        <p:strVal val="visible"/>
                                      </p:to>
                                    </p:set>
                                    <p:anim calcmode="lin" valueType="num">
                                      <p:cBhvr>
                                        <p:cTn id="31" dur="500" fill="hold"/>
                                        <p:tgtEl>
                                          <p:spTgt spid="89095"/>
                                        </p:tgtEl>
                                        <p:attrNameLst>
                                          <p:attrName>ppt_w</p:attrName>
                                        </p:attrNameLst>
                                      </p:cBhvr>
                                      <p:tavLst>
                                        <p:tav tm="0">
                                          <p:val>
                                            <p:fltVal val="0"/>
                                          </p:val>
                                        </p:tav>
                                        <p:tav tm="100000">
                                          <p:val>
                                            <p:strVal val="#ppt_w"/>
                                          </p:val>
                                        </p:tav>
                                      </p:tavLst>
                                    </p:anim>
                                    <p:anim calcmode="lin" valueType="num">
                                      <p:cBhvr>
                                        <p:cTn id="32" dur="500" fill="hold"/>
                                        <p:tgtEl>
                                          <p:spTgt spid="89095"/>
                                        </p:tgtEl>
                                        <p:attrNameLst>
                                          <p:attrName>ppt_h</p:attrName>
                                        </p:attrNameLst>
                                      </p:cBhvr>
                                      <p:tavLst>
                                        <p:tav tm="0">
                                          <p:val>
                                            <p:fltVal val="0"/>
                                          </p:val>
                                        </p:tav>
                                        <p:tav tm="100000">
                                          <p:val>
                                            <p:strVal val="#ppt_h"/>
                                          </p:val>
                                        </p:tav>
                                      </p:tavLst>
                                    </p:anim>
                                    <p:animEffect transition="in" filter="fade">
                                      <p:cBhvr>
                                        <p:cTn id="33" dur="500"/>
                                        <p:tgtEl>
                                          <p:spTgt spid="89095"/>
                                        </p:tgtEl>
                                      </p:cBhvr>
                                    </p:animEffect>
                                  </p:childTnLst>
                                </p:cTn>
                              </p:par>
                              <p:par>
                                <p:cTn id="34" presetID="53" presetClass="entr" presetSubtype="0" fill="hold" nodeType="withEffect">
                                  <p:stCondLst>
                                    <p:cond delay="0"/>
                                  </p:stCondLst>
                                  <p:childTnLst>
                                    <p:set>
                                      <p:cBhvr>
                                        <p:cTn id="35" dur="1" fill="hold">
                                          <p:stCondLst>
                                            <p:cond delay="0"/>
                                          </p:stCondLst>
                                        </p:cTn>
                                        <p:tgtEl>
                                          <p:spTgt spid="89101"/>
                                        </p:tgtEl>
                                        <p:attrNameLst>
                                          <p:attrName>style.visibility</p:attrName>
                                        </p:attrNameLst>
                                      </p:cBhvr>
                                      <p:to>
                                        <p:strVal val="visible"/>
                                      </p:to>
                                    </p:set>
                                    <p:anim calcmode="lin" valueType="num">
                                      <p:cBhvr>
                                        <p:cTn id="36" dur="500" fill="hold"/>
                                        <p:tgtEl>
                                          <p:spTgt spid="89101"/>
                                        </p:tgtEl>
                                        <p:attrNameLst>
                                          <p:attrName>ppt_w</p:attrName>
                                        </p:attrNameLst>
                                      </p:cBhvr>
                                      <p:tavLst>
                                        <p:tav tm="0">
                                          <p:val>
                                            <p:fltVal val="0"/>
                                          </p:val>
                                        </p:tav>
                                        <p:tav tm="100000">
                                          <p:val>
                                            <p:strVal val="#ppt_w"/>
                                          </p:val>
                                        </p:tav>
                                      </p:tavLst>
                                    </p:anim>
                                    <p:anim calcmode="lin" valueType="num">
                                      <p:cBhvr>
                                        <p:cTn id="37" dur="500" fill="hold"/>
                                        <p:tgtEl>
                                          <p:spTgt spid="89101"/>
                                        </p:tgtEl>
                                        <p:attrNameLst>
                                          <p:attrName>ppt_h</p:attrName>
                                        </p:attrNameLst>
                                      </p:cBhvr>
                                      <p:tavLst>
                                        <p:tav tm="0">
                                          <p:val>
                                            <p:fltVal val="0"/>
                                          </p:val>
                                        </p:tav>
                                        <p:tav tm="100000">
                                          <p:val>
                                            <p:strVal val="#ppt_h"/>
                                          </p:val>
                                        </p:tav>
                                      </p:tavLst>
                                    </p:anim>
                                    <p:animEffect transition="in" filter="fade">
                                      <p:cBhvr>
                                        <p:cTn id="38" dur="500"/>
                                        <p:tgtEl>
                                          <p:spTgt spid="8910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9096"/>
                                        </p:tgtEl>
                                        <p:attrNameLst>
                                          <p:attrName>style.visibility</p:attrName>
                                        </p:attrNameLst>
                                      </p:cBhvr>
                                      <p:to>
                                        <p:strVal val="visible"/>
                                      </p:to>
                                    </p:set>
                                    <p:anim calcmode="lin" valueType="num">
                                      <p:cBhvr>
                                        <p:cTn id="43" dur="500" fill="hold"/>
                                        <p:tgtEl>
                                          <p:spTgt spid="89096"/>
                                        </p:tgtEl>
                                        <p:attrNameLst>
                                          <p:attrName>ppt_w</p:attrName>
                                        </p:attrNameLst>
                                      </p:cBhvr>
                                      <p:tavLst>
                                        <p:tav tm="0">
                                          <p:val>
                                            <p:fltVal val="0"/>
                                          </p:val>
                                        </p:tav>
                                        <p:tav tm="100000">
                                          <p:val>
                                            <p:strVal val="#ppt_w"/>
                                          </p:val>
                                        </p:tav>
                                      </p:tavLst>
                                    </p:anim>
                                    <p:anim calcmode="lin" valueType="num">
                                      <p:cBhvr>
                                        <p:cTn id="44" dur="500" fill="hold"/>
                                        <p:tgtEl>
                                          <p:spTgt spid="89096"/>
                                        </p:tgtEl>
                                        <p:attrNameLst>
                                          <p:attrName>ppt_h</p:attrName>
                                        </p:attrNameLst>
                                      </p:cBhvr>
                                      <p:tavLst>
                                        <p:tav tm="0">
                                          <p:val>
                                            <p:fltVal val="0"/>
                                          </p:val>
                                        </p:tav>
                                        <p:tav tm="100000">
                                          <p:val>
                                            <p:strVal val="#ppt_h"/>
                                          </p:val>
                                        </p:tav>
                                      </p:tavLst>
                                    </p:anim>
                                    <p:animEffect transition="in" filter="fade">
                                      <p:cBhvr>
                                        <p:cTn id="45" dur="500"/>
                                        <p:tgtEl>
                                          <p:spTgt spid="89096"/>
                                        </p:tgtEl>
                                      </p:cBhvr>
                                    </p:animEffect>
                                  </p:childTnLst>
                                </p:cTn>
                              </p:par>
                              <p:par>
                                <p:cTn id="46" presetID="53" presetClass="entr" presetSubtype="0" fill="hold" nodeType="withEffect">
                                  <p:stCondLst>
                                    <p:cond delay="0"/>
                                  </p:stCondLst>
                                  <p:childTnLst>
                                    <p:set>
                                      <p:cBhvr>
                                        <p:cTn id="47" dur="1" fill="hold">
                                          <p:stCondLst>
                                            <p:cond delay="0"/>
                                          </p:stCondLst>
                                        </p:cTn>
                                        <p:tgtEl>
                                          <p:spTgt spid="89103"/>
                                        </p:tgtEl>
                                        <p:attrNameLst>
                                          <p:attrName>style.visibility</p:attrName>
                                        </p:attrNameLst>
                                      </p:cBhvr>
                                      <p:to>
                                        <p:strVal val="visible"/>
                                      </p:to>
                                    </p:set>
                                    <p:anim calcmode="lin" valueType="num">
                                      <p:cBhvr>
                                        <p:cTn id="48" dur="500" fill="hold"/>
                                        <p:tgtEl>
                                          <p:spTgt spid="89103"/>
                                        </p:tgtEl>
                                        <p:attrNameLst>
                                          <p:attrName>ppt_w</p:attrName>
                                        </p:attrNameLst>
                                      </p:cBhvr>
                                      <p:tavLst>
                                        <p:tav tm="0">
                                          <p:val>
                                            <p:fltVal val="0"/>
                                          </p:val>
                                        </p:tav>
                                        <p:tav tm="100000">
                                          <p:val>
                                            <p:strVal val="#ppt_w"/>
                                          </p:val>
                                        </p:tav>
                                      </p:tavLst>
                                    </p:anim>
                                    <p:anim calcmode="lin" valueType="num">
                                      <p:cBhvr>
                                        <p:cTn id="49" dur="500" fill="hold"/>
                                        <p:tgtEl>
                                          <p:spTgt spid="89103"/>
                                        </p:tgtEl>
                                        <p:attrNameLst>
                                          <p:attrName>ppt_h</p:attrName>
                                        </p:attrNameLst>
                                      </p:cBhvr>
                                      <p:tavLst>
                                        <p:tav tm="0">
                                          <p:val>
                                            <p:fltVal val="0"/>
                                          </p:val>
                                        </p:tav>
                                        <p:tav tm="100000">
                                          <p:val>
                                            <p:strVal val="#ppt_h"/>
                                          </p:val>
                                        </p:tav>
                                      </p:tavLst>
                                    </p:anim>
                                    <p:animEffect transition="in" filter="fade">
                                      <p:cBhvr>
                                        <p:cTn id="50" dur="500"/>
                                        <p:tgtEl>
                                          <p:spTgt spid="8910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4" autoUpdateAnimBg="0"/>
      <p:bldP spid="89094" grpId="0" animBg="1"/>
      <p:bldP spid="89095" grpId="0" animBg="1"/>
      <p:bldP spid="8909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BFB7-8A4C-465D-99C6-556FAE4ACE0F}"/>
              </a:ext>
            </a:extLst>
          </p:cNvPr>
          <p:cNvSpPr>
            <a:spLocks noGrp="1"/>
          </p:cNvSpPr>
          <p:nvPr>
            <p:ph type="title"/>
          </p:nvPr>
        </p:nvSpPr>
        <p:spPr/>
        <p:txBody>
          <a:bodyPr/>
          <a:lstStyle/>
          <a:p>
            <a:r>
              <a:rPr lang="en-GB" dirty="0"/>
              <a:t>Taylor</a:t>
            </a:r>
          </a:p>
        </p:txBody>
      </p:sp>
      <p:sp>
        <p:nvSpPr>
          <p:cNvPr id="3" name="Content Placeholder 2">
            <a:extLst>
              <a:ext uri="{FF2B5EF4-FFF2-40B4-BE49-F238E27FC236}">
                <a16:creationId xmlns:a16="http://schemas.microsoft.com/office/drawing/2014/main" id="{69907FE7-7D74-4823-BBAB-7EB627567E58}"/>
              </a:ext>
            </a:extLst>
          </p:cNvPr>
          <p:cNvSpPr>
            <a:spLocks noGrp="1"/>
          </p:cNvSpPr>
          <p:nvPr>
            <p:ph idx="1"/>
          </p:nvPr>
        </p:nvSpPr>
        <p:spPr/>
        <p:txBody>
          <a:bodyPr/>
          <a:lstStyle/>
          <a:p>
            <a:r>
              <a:rPr lang="en-GB" dirty="0"/>
              <a:t>“In our scheme, we do not ask the initiative of our men.  We do not want any initiative.  All we want of them is to obey the orders we give them, do what we say, and do it quick”.</a:t>
            </a:r>
          </a:p>
          <a:p>
            <a:endParaRPr lang="en-GB" dirty="0"/>
          </a:p>
          <a:p>
            <a:r>
              <a:rPr lang="en-GB" dirty="0"/>
              <a:t>F.W. Taylor `The principle of Scientific Management`</a:t>
            </a:r>
          </a:p>
          <a:p>
            <a:endParaRPr lang="en-GB" dirty="0"/>
          </a:p>
          <a:p>
            <a:endParaRPr lang="en-GB" dirty="0"/>
          </a:p>
        </p:txBody>
      </p:sp>
      <p:sp>
        <p:nvSpPr>
          <p:cNvPr id="4" name="Rectangle 3">
            <a:extLst>
              <a:ext uri="{FF2B5EF4-FFF2-40B4-BE49-F238E27FC236}">
                <a16:creationId xmlns:a16="http://schemas.microsoft.com/office/drawing/2014/main" id="{034767D7-FE88-42A4-86B8-8ED4DFE1134F}"/>
              </a:ext>
            </a:extLst>
          </p:cNvPr>
          <p:cNvSpPr/>
          <p:nvPr/>
        </p:nvSpPr>
        <p:spPr bwMode="auto">
          <a:xfrm>
            <a:off x="762000" y="4067176"/>
            <a:ext cx="6619875" cy="4191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Summarise the thinking behind this statement.</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5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50825" y="1196975"/>
            <a:ext cx="47101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F.W. Taylor (1856-1917) used his “</a:t>
            </a:r>
            <a:r>
              <a:rPr lang="en-GB">
                <a:solidFill>
                  <a:schemeClr val="accent2"/>
                </a:solidFill>
                <a:latin typeface="Arial" charset="0"/>
              </a:rPr>
              <a:t>scientific approach</a:t>
            </a:r>
            <a:r>
              <a:rPr lang="en-GB">
                <a:latin typeface="Arial" charset="0"/>
              </a:rPr>
              <a:t>” to analyse the efficient management of workers</a:t>
            </a: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He carried out his scientific management technique as shown:</a:t>
            </a:r>
          </a:p>
          <a:p>
            <a:pPr marL="342900" indent="-342900" eaLnBrk="1" hangingPunct="1">
              <a:lnSpc>
                <a:spcPct val="90000"/>
              </a:lnSpc>
              <a:spcBef>
                <a:spcPct val="20000"/>
              </a:spcBef>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Taylor therefore believed that workers were motivated solely by money</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He promoted the idea of “</a:t>
            </a:r>
            <a:r>
              <a:rPr lang="en-GB" sz="2000">
                <a:solidFill>
                  <a:schemeClr val="accent2"/>
                </a:solidFill>
                <a:latin typeface="Arial" charset="0"/>
              </a:rPr>
              <a:t>A fair day’s pay for a fair day’s work</a:t>
            </a:r>
            <a:r>
              <a:rPr lang="en-GB" sz="2000">
                <a:latin typeface="Arial" charset="0"/>
              </a:rPr>
              <a:t>”</a:t>
            </a:r>
          </a:p>
        </p:txBody>
      </p:sp>
      <p:sp>
        <p:nvSpPr>
          <p:cNvPr id="90121" name="Rectangle 9"/>
          <p:cNvSpPr>
            <a:spLocks noGrp="1" noChangeArrowheads="1"/>
          </p:cNvSpPr>
          <p:nvPr>
            <p:ph type="title" idx="4294967295"/>
          </p:nvPr>
        </p:nvSpPr>
        <p:spPr/>
        <p:txBody>
          <a:bodyPr/>
          <a:lstStyle/>
          <a:p>
            <a:r>
              <a:rPr lang="en-GB"/>
              <a:t>Taylor’s Scientific Management</a:t>
            </a:r>
            <a:endParaRPr lang="en-US"/>
          </a:p>
        </p:txBody>
      </p:sp>
      <p:pic>
        <p:nvPicPr>
          <p:cNvPr id="90124" name="Picture 12" descr="ClipboardStopwatchTransparent"/>
          <p:cNvPicPr>
            <a:picLocks noChangeAspect="1" noChangeArrowheads="1"/>
          </p:cNvPicPr>
          <p:nvPr/>
        </p:nvPicPr>
        <p:blipFill>
          <a:blip r:embed="rId4">
            <a:extLst>
              <a:ext uri="{28A0092B-C50C-407E-A947-70E740481C1C}">
                <a14:useLocalDpi xmlns:a14="http://schemas.microsoft.com/office/drawing/2010/main" val="0"/>
              </a:ext>
            </a:extLst>
          </a:blip>
          <a:srcRect l="9492" t="2219" r="6908" b="4701"/>
          <a:stretch>
            <a:fillRect/>
          </a:stretch>
        </p:blipFill>
        <p:spPr bwMode="auto">
          <a:xfrm>
            <a:off x="4860925" y="828675"/>
            <a:ext cx="4097338" cy="5876925"/>
          </a:xfrm>
          <a:prstGeom prst="rect">
            <a:avLst/>
          </a:prstGeom>
          <a:noFill/>
          <a:extLst>
            <a:ext uri="{909E8E84-426E-40DD-AFC4-6F175D3DCCD1}">
              <a14:hiddenFill xmlns:a14="http://schemas.microsoft.com/office/drawing/2010/main">
                <a:solidFill>
                  <a:srgbClr val="FFFFFF"/>
                </a:solidFill>
              </a14:hiddenFill>
            </a:ext>
          </a:extLst>
        </p:spPr>
      </p:pic>
      <p:sp>
        <p:nvSpPr>
          <p:cNvPr id="90126" name="Rectangle 14"/>
          <p:cNvSpPr>
            <a:spLocks noChangeArrowheads="1"/>
          </p:cNvSpPr>
          <p:nvPr/>
        </p:nvSpPr>
        <p:spPr bwMode="auto">
          <a:xfrm>
            <a:off x="5060950" y="2046288"/>
            <a:ext cx="3757613"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 indent="-6350" algn="ctr" eaLnBrk="1" hangingPunct="1">
              <a:lnSpc>
                <a:spcPct val="90000"/>
              </a:lnSpc>
              <a:spcBef>
                <a:spcPct val="20000"/>
              </a:spcBef>
            </a:pPr>
            <a:r>
              <a:rPr lang="en-GB" sz="1800" b="1" u="sng">
                <a:solidFill>
                  <a:schemeClr val="accent2"/>
                </a:solidFill>
                <a:latin typeface="Arial" charset="0"/>
              </a:rPr>
              <a:t>Scientific Management:</a:t>
            </a:r>
            <a:br>
              <a:rPr lang="en-GB" sz="1800" b="1" u="sng">
                <a:solidFill>
                  <a:schemeClr val="accent2"/>
                </a:solidFill>
                <a:latin typeface="Arial" charset="0"/>
              </a:rPr>
            </a:br>
            <a:endParaRPr lang="en-GB" sz="1800" b="1" u="sng">
              <a:solidFill>
                <a:schemeClr val="accent2"/>
              </a:solidFill>
              <a:latin typeface="Arial" charset="0"/>
            </a:endParaRP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Select workers to perform a task</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Observe them, and noting the key elements</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Record the time taken to do each part of the task</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Identify the quickest method</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Train all workers to use the quickest way</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Supervise workers to </a:t>
            </a:r>
            <a:br>
              <a:rPr lang="en-GB" sz="1600">
                <a:latin typeface="Comic Sans MS" pitchFamily="66" charset="0"/>
              </a:rPr>
            </a:br>
            <a:r>
              <a:rPr lang="en-GB" sz="1600">
                <a:latin typeface="Comic Sans MS" pitchFamily="66" charset="0"/>
              </a:rPr>
              <a:t>ensure they use this</a:t>
            </a:r>
            <a:br>
              <a:rPr lang="en-GB" sz="1600">
                <a:latin typeface="Comic Sans MS" pitchFamily="66" charset="0"/>
              </a:rPr>
            </a:br>
            <a:r>
              <a:rPr lang="en-GB" sz="1600">
                <a:latin typeface="Comic Sans MS" pitchFamily="66" charset="0"/>
              </a:rPr>
              <a:t>method</a:t>
            </a:r>
          </a:p>
          <a:p>
            <a:pPr marL="438150" lvl="1" indent="-252413" eaLnBrk="1" hangingPunct="1">
              <a:lnSpc>
                <a:spcPct val="90000"/>
              </a:lnSpc>
              <a:spcBef>
                <a:spcPct val="20000"/>
              </a:spcBef>
              <a:buFont typeface="Wingdings 3" pitchFamily="18" charset="2"/>
              <a:buBlip>
                <a:blip r:embed="rId3"/>
              </a:buBlip>
            </a:pPr>
            <a:r>
              <a:rPr lang="en-GB" sz="1600">
                <a:latin typeface="Comic Sans MS" pitchFamily="66" charset="0"/>
              </a:rPr>
              <a:t>Pay workers on </a:t>
            </a:r>
            <a:br>
              <a:rPr lang="en-GB" sz="1600">
                <a:latin typeface="Comic Sans MS" pitchFamily="66" charset="0"/>
              </a:rPr>
            </a:br>
            <a:r>
              <a:rPr lang="en-GB" sz="1600">
                <a:latin typeface="Comic Sans MS" pitchFamily="66" charset="0"/>
              </a:rPr>
              <a:t>the basis of</a:t>
            </a:r>
            <a:br>
              <a:rPr lang="en-GB" sz="1600">
                <a:latin typeface="Comic Sans MS" pitchFamily="66" charset="0"/>
              </a:rPr>
            </a:br>
            <a:r>
              <a:rPr lang="en-GB" sz="1600">
                <a:latin typeface="Comic Sans MS" pitchFamily="66" charset="0"/>
              </a:rPr>
              <a:t>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901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012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012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126">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126">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126">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126">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0126">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126">
                                            <p:txEl>
                                              <p:pRg st="7" end="7"/>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bldLvl="4" autoUpdateAnimBg="0"/>
      <p:bldP spid="90126" grpId="0" uiExpand="1" build="p" bldLvl="4"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6" name="Picture 10" descr="orange_stickman_standout_pt0001_5_30_08_pro_me"/>
          <p:cNvPicPr>
            <a:picLocks noChangeAspect="1" noChangeArrowheads="1"/>
          </p:cNvPicPr>
          <p:nvPr/>
        </p:nvPicPr>
        <p:blipFill>
          <a:blip r:embed="rId2">
            <a:lum bright="50000" contrast="-70000"/>
            <a:extLst>
              <a:ext uri="{28A0092B-C50C-407E-A947-70E740481C1C}">
                <a14:useLocalDpi xmlns:a14="http://schemas.microsoft.com/office/drawing/2010/main" val="0"/>
              </a:ext>
            </a:extLst>
          </a:blip>
          <a:srcRect t="9743" b="15495"/>
          <a:stretch>
            <a:fillRect/>
          </a:stretch>
        </p:blipFill>
        <p:spPr bwMode="auto">
          <a:xfrm>
            <a:off x="1163638" y="3892550"/>
            <a:ext cx="6638925" cy="2792413"/>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ChangeArrowheads="1"/>
          </p:cNvSpPr>
          <p:nvPr/>
        </p:nvSpPr>
        <p:spPr bwMode="auto">
          <a:xfrm>
            <a:off x="136525" y="1196975"/>
            <a:ext cx="88931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3"/>
              </a:buBlip>
            </a:pPr>
            <a:r>
              <a:rPr lang="en-GB">
                <a:latin typeface="Arial" charset="0"/>
              </a:rPr>
              <a:t>Many of Taylor’s ideas were originally adopted by businesses</a:t>
            </a:r>
          </a:p>
          <a:p>
            <a:pPr marL="742950" lvl="1" indent="-285750" eaLnBrk="1" hangingPunct="1">
              <a:lnSpc>
                <a:spcPct val="90000"/>
              </a:lnSpc>
              <a:spcBef>
                <a:spcPct val="20000"/>
              </a:spcBef>
              <a:buFont typeface="Wingdings 3" pitchFamily="18" charset="2"/>
              <a:buBlip>
                <a:blip r:embed="rId4"/>
              </a:buBlip>
            </a:pPr>
            <a:r>
              <a:rPr lang="en-GB" sz="2000">
                <a:latin typeface="Arial" charset="0"/>
              </a:rPr>
              <a:t>Henry Ford being the most famous!</a:t>
            </a:r>
            <a:br>
              <a:rPr lang="en-GB" sz="2000">
                <a:latin typeface="Arial" charset="0"/>
              </a:rPr>
            </a:br>
            <a:endParaRPr lang="en-GB" sz="2000">
              <a:latin typeface="Arial" charset="0"/>
            </a:endParaRPr>
          </a:p>
          <a:p>
            <a:pPr marL="342900" indent="-342900" eaLnBrk="1" hangingPunct="1">
              <a:lnSpc>
                <a:spcPct val="90000"/>
              </a:lnSpc>
              <a:spcBef>
                <a:spcPct val="20000"/>
              </a:spcBef>
              <a:buFontTx/>
              <a:buBlip>
                <a:blip r:embed="rId3"/>
              </a:buBlip>
            </a:pPr>
            <a:r>
              <a:rPr lang="en-GB">
                <a:latin typeface="Arial" charset="0"/>
              </a:rPr>
              <a:t>However, his ideas became less popular after the 1960’s for a number of reasons:</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Not all workers are there for the money!</a:t>
            </a:r>
          </a:p>
          <a:p>
            <a:pPr marL="1143000" lvl="2" indent="-228600" eaLnBrk="1" hangingPunct="1">
              <a:lnSpc>
                <a:spcPct val="90000"/>
              </a:lnSpc>
              <a:spcBef>
                <a:spcPct val="20000"/>
              </a:spcBef>
              <a:buFontTx/>
              <a:buBlip>
                <a:blip r:embed="rId5"/>
              </a:buBlip>
            </a:pPr>
            <a:r>
              <a:rPr lang="en-GB" sz="1800">
                <a:latin typeface="Arial" charset="0"/>
              </a:rPr>
              <a:t>He ignored the social needs of workers</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His “best-method” ideas would not suit all workers or all industries</a:t>
            </a:r>
          </a:p>
          <a:p>
            <a:pPr marL="1143000" lvl="2" indent="-228600" eaLnBrk="1" hangingPunct="1">
              <a:lnSpc>
                <a:spcPct val="90000"/>
              </a:lnSpc>
              <a:spcBef>
                <a:spcPct val="20000"/>
              </a:spcBef>
              <a:buFontTx/>
              <a:buBlip>
                <a:blip r:embed="rId5"/>
              </a:buBlip>
            </a:pPr>
            <a:r>
              <a:rPr lang="en-GB" sz="1800">
                <a:latin typeface="Arial" charset="0"/>
              </a:rPr>
              <a:t>Not all workers are the same, yet Taylor assumes they are</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His approach treats workers like machines</a:t>
            </a:r>
          </a:p>
          <a:p>
            <a:pPr marL="1143000" lvl="2" indent="-228600" eaLnBrk="1" hangingPunct="1">
              <a:lnSpc>
                <a:spcPct val="90000"/>
              </a:lnSpc>
              <a:spcBef>
                <a:spcPct val="20000"/>
              </a:spcBef>
              <a:buFontTx/>
              <a:buBlip>
                <a:blip r:embed="rId5"/>
              </a:buBlip>
            </a:pPr>
            <a:r>
              <a:rPr lang="en-GB" sz="1800">
                <a:latin typeface="Arial" charset="0"/>
              </a:rPr>
              <a:t>So staff become bored</a:t>
            </a:r>
          </a:p>
          <a:p>
            <a:pPr marL="742950" lvl="1" indent="-285750" eaLnBrk="1" hangingPunct="1">
              <a:lnSpc>
                <a:spcPct val="90000"/>
              </a:lnSpc>
              <a:spcBef>
                <a:spcPct val="20000"/>
              </a:spcBef>
              <a:buFont typeface="Wingdings 3" pitchFamily="18" charset="2"/>
              <a:buBlip>
                <a:blip r:embed="rId4"/>
              </a:buBlip>
            </a:pPr>
            <a:r>
              <a:rPr lang="en-GB" sz="2000">
                <a:solidFill>
                  <a:schemeClr val="accent2"/>
                </a:solidFill>
                <a:latin typeface="Arial" charset="0"/>
              </a:rPr>
              <a:t>The piece-rate system of payment is not always appropriate</a:t>
            </a:r>
          </a:p>
          <a:p>
            <a:pPr marL="1143000" lvl="2" indent="-228600" eaLnBrk="1" hangingPunct="1">
              <a:lnSpc>
                <a:spcPct val="90000"/>
              </a:lnSpc>
              <a:spcBef>
                <a:spcPct val="20000"/>
              </a:spcBef>
              <a:buFontTx/>
              <a:buBlip>
                <a:blip r:embed="rId5"/>
              </a:buBlip>
            </a:pPr>
            <a:r>
              <a:rPr lang="en-GB" sz="1800">
                <a:latin typeface="Arial" charset="0"/>
              </a:rPr>
              <a:t>It can lead to problems with quality</a:t>
            </a:r>
          </a:p>
          <a:p>
            <a:pPr marL="342900" indent="-342900" eaLnBrk="1" hangingPunct="1">
              <a:lnSpc>
                <a:spcPct val="90000"/>
              </a:lnSpc>
              <a:spcBef>
                <a:spcPct val="20000"/>
              </a:spcBef>
              <a:buFontTx/>
              <a:buBlip>
                <a:blip r:embed="rId3"/>
              </a:buBlip>
            </a:pPr>
            <a:endParaRPr lang="en-GB">
              <a:latin typeface="Arial" charset="0"/>
            </a:endParaRPr>
          </a:p>
        </p:txBody>
      </p:sp>
      <p:sp>
        <p:nvSpPr>
          <p:cNvPr id="91145" name="Rectangle 9"/>
          <p:cNvSpPr>
            <a:spLocks noGrp="1" noChangeArrowheads="1"/>
          </p:cNvSpPr>
          <p:nvPr>
            <p:ph type="title" idx="4294967295"/>
          </p:nvPr>
        </p:nvSpPr>
        <p:spPr/>
        <p:txBody>
          <a:bodyPr/>
          <a:lstStyle/>
          <a:p>
            <a:r>
              <a:rPr lang="en-GB"/>
              <a:t>Are Taylor’s Ideas Valid?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3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14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139">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139">
                                            <p:txEl>
                                              <p:pRg st="9" end="9"/>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11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bldLvl="4"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25D6-3A0E-41D8-9CFD-8D6AC468BD73}"/>
              </a:ext>
            </a:extLst>
          </p:cNvPr>
          <p:cNvSpPr>
            <a:spLocks noGrp="1"/>
          </p:cNvSpPr>
          <p:nvPr>
            <p:ph type="title"/>
          </p:nvPr>
        </p:nvSpPr>
        <p:spPr/>
        <p:txBody>
          <a:bodyPr/>
          <a:lstStyle/>
          <a:p>
            <a:r>
              <a:rPr lang="en-GB" dirty="0"/>
              <a:t>Maslow</a:t>
            </a:r>
          </a:p>
        </p:txBody>
      </p:sp>
      <p:sp>
        <p:nvSpPr>
          <p:cNvPr id="3" name="Content Placeholder 2">
            <a:extLst>
              <a:ext uri="{FF2B5EF4-FFF2-40B4-BE49-F238E27FC236}">
                <a16:creationId xmlns:a16="http://schemas.microsoft.com/office/drawing/2014/main" id="{CE6590E4-2FF1-490D-9803-7784030179F0}"/>
              </a:ext>
            </a:extLst>
          </p:cNvPr>
          <p:cNvSpPr>
            <a:spLocks noGrp="1"/>
          </p:cNvSpPr>
          <p:nvPr>
            <p:ph idx="1"/>
          </p:nvPr>
        </p:nvSpPr>
        <p:spPr>
          <a:xfrm>
            <a:off x="238125" y="1268413"/>
            <a:ext cx="8143875" cy="4522787"/>
          </a:xfrm>
        </p:spPr>
        <p:txBody>
          <a:bodyPr/>
          <a:lstStyle/>
          <a:p>
            <a:r>
              <a:rPr lang="en-GB" dirty="0"/>
              <a:t>`Direction and control are of limited value in motivating people whose important needs are social and egotistic`.</a:t>
            </a:r>
          </a:p>
        </p:txBody>
      </p:sp>
      <p:sp>
        <p:nvSpPr>
          <p:cNvPr id="4" name="Rectangle 3">
            <a:extLst>
              <a:ext uri="{FF2B5EF4-FFF2-40B4-BE49-F238E27FC236}">
                <a16:creationId xmlns:a16="http://schemas.microsoft.com/office/drawing/2014/main" id="{6216E0A0-F1FE-4041-9EDF-10C139511B9B}"/>
              </a:ext>
            </a:extLst>
          </p:cNvPr>
          <p:cNvSpPr/>
          <p:nvPr/>
        </p:nvSpPr>
        <p:spPr bwMode="auto">
          <a:xfrm>
            <a:off x="762000" y="2447925"/>
            <a:ext cx="6619875" cy="4191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Calibri" panose="020F0502020204030204" pitchFamily="34" charset="0"/>
                <a:cs typeface="Calibri" panose="020F0502020204030204" pitchFamily="34" charset="0"/>
              </a:rPr>
              <a:t>Summarise the thinking behind this statement.</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363105"/>
      </p:ext>
    </p:extLst>
  </p:cSld>
  <p:clrMapOvr>
    <a:masterClrMapping/>
  </p:clrMapOvr>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203</TotalTime>
  <Words>1768</Words>
  <Application>Microsoft Office PowerPoint</Application>
  <PresentationFormat>On-screen Show (4:3)</PresentationFormat>
  <Paragraphs>209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Comic Sans MS</vt:lpstr>
      <vt:lpstr>Tahoma</vt:lpstr>
      <vt:lpstr>Tempus Sans ITC</vt:lpstr>
      <vt:lpstr>Times New Roman</vt:lpstr>
      <vt:lpstr>Wingdings 3</vt:lpstr>
      <vt:lpstr>1_Blank Presentation</vt:lpstr>
      <vt:lpstr>Motivation</vt:lpstr>
      <vt:lpstr>Learning Objectives</vt:lpstr>
      <vt:lpstr>Motivation</vt:lpstr>
      <vt:lpstr>Why Is Motivation Important?</vt:lpstr>
      <vt:lpstr>Motivation in Theory</vt:lpstr>
      <vt:lpstr>Taylor</vt:lpstr>
      <vt:lpstr>Taylor’s Scientific Management</vt:lpstr>
      <vt:lpstr>Are Taylor’s Ideas Valid?</vt:lpstr>
      <vt:lpstr>Maslow</vt:lpstr>
      <vt:lpstr>Maslow’s Hierarchy of Needs</vt:lpstr>
      <vt:lpstr>PowerPoint Presentation</vt:lpstr>
      <vt:lpstr>Problems of Maslow’s Approach</vt:lpstr>
      <vt:lpstr>Herzberg’s Two Factor Theory</vt:lpstr>
      <vt:lpstr>Herzberg two factor theory</vt:lpstr>
      <vt:lpstr>Herzberg - movement and motivation </vt:lpstr>
      <vt:lpstr>Job enrichment</vt:lpstr>
      <vt:lpstr>PowerPoint Presentation</vt:lpstr>
      <vt:lpstr>The Implications of Herzberg</vt:lpstr>
      <vt:lpstr>Elton Mayo – Hawthorne Experiment</vt:lpstr>
      <vt:lpstr>Mayo’s conclusions</vt:lpstr>
      <vt:lpstr>Elton Mayo (1930’s-1950’s) – Human Relations School</vt:lpstr>
      <vt:lpstr> Key summary for Mayo: </vt:lpstr>
      <vt:lpstr>PowerPoint Presentation</vt:lpstr>
      <vt:lpstr>PowerPoint Presentation</vt:lpstr>
      <vt:lpstr>REVIEW QUESTIONS </vt:lpstr>
      <vt:lpstr>PowerPoint Presentation</vt:lpstr>
      <vt:lpstr>Extended writing</vt:lpstr>
      <vt:lpstr>PowerPoint Presentation</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Of Staff In Theory</dc:title>
  <dc:creator>A Murray</dc:creator>
  <cp:lastModifiedBy>S Gouldthorpe</cp:lastModifiedBy>
  <cp:revision>405</cp:revision>
  <cp:lastPrinted>2002-05-24T14:22:21Z</cp:lastPrinted>
  <dcterms:created xsi:type="dcterms:W3CDTF">2001-07-04T09:21:15Z</dcterms:created>
  <dcterms:modified xsi:type="dcterms:W3CDTF">2020-02-12T11:09:59Z</dcterms:modified>
</cp:coreProperties>
</file>