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8"/>
  </p:notesMasterIdLst>
  <p:sldIdLst>
    <p:sldId id="340" r:id="rId2"/>
    <p:sldId id="336" r:id="rId3"/>
    <p:sldId id="347" r:id="rId4"/>
    <p:sldId id="348" r:id="rId5"/>
    <p:sldId id="349" r:id="rId6"/>
    <p:sldId id="350" r:id="rId7"/>
    <p:sldId id="351" r:id="rId8"/>
    <p:sldId id="352" r:id="rId9"/>
    <p:sldId id="357" r:id="rId10"/>
    <p:sldId id="358" r:id="rId11"/>
    <p:sldId id="359" r:id="rId12"/>
    <p:sldId id="360" r:id="rId13"/>
    <p:sldId id="361" r:id="rId14"/>
    <p:sldId id="354" r:id="rId15"/>
    <p:sldId id="355" r:id="rId16"/>
    <p:sldId id="356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FFFFCC"/>
    <a:srgbClr val="FFFF99"/>
    <a:srgbClr val="FFFF66"/>
    <a:srgbClr val="66FF33"/>
    <a:srgbClr val="EAEAE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9" autoAdjust="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7" d="100"/>
          <a:sy n="37" d="100"/>
        </p:scale>
        <p:origin x="-13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C72098C-D8C8-4233-8EC0-52594FAF8F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1632EEA-0230-43B0-A70B-BE9021D4AEC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7750C988-362E-4B5A-9FEB-F432836E162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57CA401-1B4A-47E5-8B44-698839FC086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1C1D181B-82DF-4536-9916-1FA249204DE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5B8839A1-F6FC-4EED-A1DB-E168363738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6A64B624-EA33-4629-819F-027A62A448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EE09FB65-03ED-4B9B-83AA-73157B389C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FA3F7BC-68F2-4C93-AE6F-E99C314C7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/>
              <a:t>Students identify key words to underline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EE233481-70AF-43CF-A0A3-5A3CF1EBA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 defTabSz="862013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 defTabSz="862013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 defTabSz="862013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 defTabSz="862013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eaLnBrk="1" hangingPunct="1"/>
            <a:fld id="{73418217-F836-4F83-A097-0D589B2DD34B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AA9408C-EA44-4AF2-8200-BF48A74BCF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C60DC58-F3B5-41E8-B2CD-D0F42D806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48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37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255588"/>
            <a:ext cx="2095500" cy="5535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55588"/>
            <a:ext cx="6134100" cy="5535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03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97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521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73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63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10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06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24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72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th_theme_business_classic_shades_of_blue_bg">
            <a:extLst>
              <a:ext uri="{FF2B5EF4-FFF2-40B4-BE49-F238E27FC236}">
                <a16:creationId xmlns:a16="http://schemas.microsoft.com/office/drawing/2014/main" id="{0B39A760-7E21-4169-A172-6A0CEBD5E7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 b="91408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EE2E1C10-4301-4103-A06C-99CC4D60C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413"/>
            <a:ext cx="76962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5" descr="penny_guy_walking_md_transparent_30133">
            <a:extLst>
              <a:ext uri="{FF2B5EF4-FFF2-40B4-BE49-F238E27FC236}">
                <a16:creationId xmlns:a16="http://schemas.microsoft.com/office/drawing/2014/main" id="{29979A7E-3226-4EF2-83D9-0E0A75D8216C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2" name="Rectangle 6">
            <a:extLst>
              <a:ext uri="{FF2B5EF4-FFF2-40B4-BE49-F238E27FC236}">
                <a16:creationId xmlns:a16="http://schemas.microsoft.com/office/drawing/2014/main" id="{1B991136-4B99-4D99-BC6B-E10B59BFA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255588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3" panose="05040102010807070707" pitchFamily="18" charset="2"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C04866A8-6CE1-4382-BC07-E3F78707C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2" r="2" b="29997"/>
          <a:stretch>
            <a:fillRect/>
          </a:stretch>
        </p:blipFill>
        <p:spPr bwMode="auto">
          <a:xfrm>
            <a:off x="-252413" y="-92075"/>
            <a:ext cx="9396413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6">
            <a:extLst>
              <a:ext uri="{FF2B5EF4-FFF2-40B4-BE49-F238E27FC236}">
                <a16:creationId xmlns:a16="http://schemas.microsoft.com/office/drawing/2014/main" id="{48A1CE74-08EA-43D5-83EC-3E76EC39A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503363"/>
            <a:ext cx="1571625" cy="3381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rgbClr val="FF0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</a:rPr>
              <a:t>Think about…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6AEB4E-A34A-4079-A53B-EEEE8F569C59}"/>
              </a:ext>
            </a:extLst>
          </p:cNvPr>
          <p:cNvSpPr/>
          <p:nvPr/>
        </p:nvSpPr>
        <p:spPr>
          <a:xfrm>
            <a:off x="1801813" y="0"/>
            <a:ext cx="7140575" cy="135255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3200" b="1" dirty="0">
                <a:solidFill>
                  <a:schemeClr val="bg1"/>
                </a:solidFill>
                <a:latin typeface="Calibri" pitchFamily="34" charset="0"/>
              </a:rPr>
              <a:t>3.2.3 Organic growth</a:t>
            </a:r>
            <a:endParaRPr lang="en-GB" sz="32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3" name="Picture 2" descr="http://www.blue-inc-solutions.co.uk/software/images/jigsaw.jpg">
            <a:extLst>
              <a:ext uri="{FF2B5EF4-FFF2-40B4-BE49-F238E27FC236}">
                <a16:creationId xmlns:a16="http://schemas.microsoft.com/office/drawing/2014/main" id="{1B12723F-1000-4AEE-A7DA-B7DBA4FE3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438150"/>
            <a:ext cx="785812" cy="785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4" descr="http://jwikert.typepad.com/photos/uncategorized/2007/11/27/cogs_2.jpg">
            <a:extLst>
              <a:ext uri="{FF2B5EF4-FFF2-40B4-BE49-F238E27FC236}">
                <a16:creationId xmlns:a16="http://schemas.microsoft.com/office/drawing/2014/main" id="{1D22E2EF-AF0C-4EB1-ABD4-5F8153E03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249488"/>
            <a:ext cx="857250" cy="893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Box 26">
            <a:extLst>
              <a:ext uri="{FF2B5EF4-FFF2-40B4-BE49-F238E27FC236}">
                <a16:creationId xmlns:a16="http://schemas.microsoft.com/office/drawing/2014/main" id="{263A5EB6-60D8-4B61-81A5-A9747A125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-3175"/>
            <a:ext cx="1571625" cy="338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rgbClr val="FF0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</a:rPr>
              <a:t>The BIG Idea</a:t>
            </a:r>
          </a:p>
        </p:txBody>
      </p:sp>
      <p:sp>
        <p:nvSpPr>
          <p:cNvPr id="2056" name="Rectangle 6">
            <a:extLst>
              <a:ext uri="{FF2B5EF4-FFF2-40B4-BE49-F238E27FC236}">
                <a16:creationId xmlns:a16="http://schemas.microsoft.com/office/drawing/2014/main" id="{96C4A28A-2FDD-45AA-A576-6079B2FF6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812" y="1503363"/>
            <a:ext cx="7140575" cy="2808288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a) Distinction between inorganic and organic growth 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b) Methods of growing organically 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c) Advantages and disadvantages of organic growth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altLang="en-US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89CF7-46CD-471F-8DB8-C1571B02A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9C2DD-B753-4CF3-BD4D-37ED0DF2C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F8EF2-94E1-4C7A-8209-B90EB2A60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972271"/>
            <a:ext cx="8330702" cy="444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36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50B5-EA41-49D0-A2B9-AB85C1A68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BEE0-500B-4415-8993-6AEAD05A6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7C352-EA8C-4F95-AD35-BC8C945B7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39" y="166254"/>
            <a:ext cx="8500197" cy="61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22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D455B-14C6-4115-A2B2-C62281418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FA98-1C8A-47C3-9FE6-FE6C53491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507A7-B35F-417E-94C1-A903230D8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926378"/>
            <a:ext cx="78390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40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D575-7E38-463E-9ABB-D95AE4C0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F64A8A-6F8A-4EA4-8032-61F278F4C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394" y="1167606"/>
            <a:ext cx="6859006" cy="452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01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14AF-E23D-4B04-A2F8-57CFACBD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633F6C-0840-4E5E-AED0-95FF88CF0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9" y="3048000"/>
            <a:ext cx="8157349" cy="12469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179DDD-30FE-48B7-9042-D543B1221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47" y="950623"/>
            <a:ext cx="8180929" cy="20973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B6D55D-3BB8-410A-8E26-A485CE714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97" y="4294909"/>
            <a:ext cx="4267003" cy="242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13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FF09D-A274-4FCE-ABE7-91B3B049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ECDB3-3115-49B1-BB22-C22428920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0C7101-3093-4FD2-BD70-382DE368E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1" y="1169987"/>
            <a:ext cx="8807594" cy="275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97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0EC0C-2E24-4ED6-87AE-F04C8D7B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ECA1E-6775-4770-9D0D-DF8C462C2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6FC929-1E23-4DDF-AACB-0D28DD2BC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66" t="1326" b="64630"/>
          <a:stretch/>
        </p:blipFill>
        <p:spPr>
          <a:xfrm>
            <a:off x="4572000" y="3612474"/>
            <a:ext cx="4204277" cy="1243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58F004-2FDB-454C-8D5E-0EE2CD4386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984" b="9137"/>
          <a:stretch/>
        </p:blipFill>
        <p:spPr>
          <a:xfrm>
            <a:off x="-14984" y="0"/>
            <a:ext cx="4339962" cy="1826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9C6FDD-829C-4A01-8107-BA5B45719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58"/>
          <a:stretch/>
        </p:blipFill>
        <p:spPr>
          <a:xfrm>
            <a:off x="13290" y="1924558"/>
            <a:ext cx="4413880" cy="1726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2C393B-677F-479C-95AF-404535F6E8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421"/>
          <a:stretch/>
        </p:blipFill>
        <p:spPr>
          <a:xfrm>
            <a:off x="4302447" y="0"/>
            <a:ext cx="4204277" cy="3562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7119AC-BA9F-4758-8ADE-4987D8493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46" y="3731330"/>
            <a:ext cx="4146255" cy="2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1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>
            <a:extLst>
              <a:ext uri="{FF2B5EF4-FFF2-40B4-BE49-F238E27FC236}">
                <a16:creationId xmlns:a16="http://schemas.microsoft.com/office/drawing/2014/main" id="{B0E90721-26CF-499F-A391-85ADF4E4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68413"/>
            <a:ext cx="835183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altLang="en-US" dirty="0">
                <a:latin typeface="Arial" panose="020B0604020202020204" pitchFamily="34" charset="0"/>
              </a:rPr>
              <a:t>Organic growth comes from within the business, either form rising customer demand, or from the company launching successful new products or outlets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2FAA9DD4-4F19-49D0-B213-57D3A679F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4219575"/>
            <a:ext cx="2016125" cy="21812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</p:spPr>
        <p:txBody>
          <a:bodyPr lIns="35560" tIns="35560" rIns="35560" bIns="35560"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Employing More People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E8D82A2C-E4ED-420A-AED6-F7BCAA397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688" y="4219575"/>
            <a:ext cx="2016125" cy="21812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</p:spPr>
        <p:txBody>
          <a:bodyPr lIns="35560" tIns="35560" rIns="35560" bIns="35560"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/>
            <a:r>
              <a:rPr lang="en-GB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Opening More Branches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4CAA96D6-F455-47E6-8792-22E28DB32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4219575"/>
            <a:ext cx="2016125" cy="21812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</p:spPr>
        <p:txBody>
          <a:bodyPr lIns="35560" tIns="35560" rIns="35560" bIns="35560"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/>
            <a:r>
              <a:rPr lang="en-GB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Increasing Sales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B2D57B2D-6950-4DC7-A21D-896B3F819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413" y="4219575"/>
            <a:ext cx="2016125" cy="21812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</p:spPr>
        <p:txBody>
          <a:bodyPr lIns="35560" tIns="35560" rIns="35560" bIns="35560"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/>
            <a:r>
              <a:rPr lang="en-GB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Increasing Profit</a:t>
            </a:r>
          </a:p>
        </p:txBody>
      </p:sp>
      <p:pic>
        <p:nvPicPr>
          <p:cNvPr id="8" name="Picture 7" descr="growth_graph_800_clr.png">
            <a:extLst>
              <a:ext uri="{FF2B5EF4-FFF2-40B4-BE49-F238E27FC236}">
                <a16:creationId xmlns:a16="http://schemas.microsoft.com/office/drawing/2014/main" id="{14FC512E-274E-4924-B373-E5E925BBC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4695825"/>
            <a:ext cx="24018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woman_leader_casual_silhouette_400_clr.png">
            <a:extLst>
              <a:ext uri="{FF2B5EF4-FFF2-40B4-BE49-F238E27FC236}">
                <a16:creationId xmlns:a16="http://schemas.microsoft.com/office/drawing/2014/main" id="{5DA79EB6-A53C-43E2-9A55-5FB86F064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919663"/>
            <a:ext cx="185102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fifty_british_pounds_pile_400_clr.png">
            <a:extLst>
              <a:ext uri="{FF2B5EF4-FFF2-40B4-BE49-F238E27FC236}">
                <a16:creationId xmlns:a16="http://schemas.microsoft.com/office/drawing/2014/main" id="{2A927A6C-B407-4088-9307-6672944400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5008563"/>
            <a:ext cx="22066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large_warehouse_400_clr.png">
            <a:extLst>
              <a:ext uri="{FF2B5EF4-FFF2-40B4-BE49-F238E27FC236}">
                <a16:creationId xmlns:a16="http://schemas.microsoft.com/office/drawing/2014/main" id="{52670A62-F109-4FEE-B158-2F30D5A611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859338"/>
            <a:ext cx="19685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Rectangle 13">
            <a:extLst>
              <a:ext uri="{FF2B5EF4-FFF2-40B4-BE49-F238E27FC236}">
                <a16:creationId xmlns:a16="http://schemas.microsoft.com/office/drawing/2014/main" id="{84C537F9-B99F-40B6-8280-B68A9A700E7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Definition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EDB6-22AB-4A55-88C3-9D4E758E5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C6B09-CCA9-47CD-9D08-8F26A170F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55" y="1268413"/>
            <a:ext cx="8515927" cy="5589587"/>
          </a:xfrm>
        </p:spPr>
        <p:txBody>
          <a:bodyPr/>
          <a:lstStyle/>
          <a:p>
            <a:r>
              <a:rPr lang="en-GB" dirty="0"/>
              <a:t>Organic (or internal) growth involves expansion from within a business, for example by expanding the product range, or number of business units and location.</a:t>
            </a:r>
          </a:p>
          <a:p>
            <a:r>
              <a:rPr lang="en-GB" dirty="0"/>
              <a:t>Organic growth builds on the business’ own capabilities and resources. For most businesses, this is the only expansion method used. </a:t>
            </a:r>
          </a:p>
          <a:p>
            <a:r>
              <a:rPr lang="en-GB" dirty="0"/>
              <a:t>Organic growth involves strategies such as:</a:t>
            </a:r>
          </a:p>
          <a:p>
            <a:pPr marL="0" indent="0">
              <a:buNone/>
            </a:pPr>
            <a:r>
              <a:rPr lang="en-GB" dirty="0"/>
              <a:t>- Developing new product ranges</a:t>
            </a:r>
            <a:br>
              <a:rPr lang="en-GB" dirty="0"/>
            </a:br>
            <a:r>
              <a:rPr lang="en-GB" dirty="0"/>
              <a:t>- Launching existing products directly into new international markets (e.g. exporting)</a:t>
            </a:r>
            <a:br>
              <a:rPr lang="en-GB" dirty="0"/>
            </a:br>
            <a:r>
              <a:rPr lang="en-GB" dirty="0"/>
              <a:t>- Opening new business locations – either in the domestic market or overseas</a:t>
            </a:r>
            <a:br>
              <a:rPr lang="en-GB" dirty="0"/>
            </a:br>
            <a:r>
              <a:rPr lang="en-GB" dirty="0"/>
              <a:t>- Investing in additional production capacity or new technology to allow increased output and sales volumes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751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DABD1-A529-487D-8726-5698259C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55588"/>
            <a:ext cx="8506691" cy="914400"/>
          </a:xfrm>
        </p:spPr>
        <p:txBody>
          <a:bodyPr/>
          <a:lstStyle/>
          <a:p>
            <a:r>
              <a:rPr lang="en-GB" dirty="0"/>
              <a:t>Examples of successful organic growth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77E176-72F3-4AE4-A6D5-4F2EAC341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34" y="1083686"/>
            <a:ext cx="8575330" cy="585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4467D-222B-4563-8A70-FA89C29F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9EFFB-36E1-4361-88D4-38BE09D6D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CCB75-2B61-4805-A219-7FAE66887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887"/>
            <a:ext cx="8534400" cy="57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9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C4A34-714E-4ED9-B094-7CBAC00AB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D9900-4167-4B6B-906A-B11076239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D64D2-DEEA-41EB-BCDF-3CBC40A81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561975"/>
            <a:ext cx="847725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6AD9B-1E4E-4E39-A68A-56C2A1C5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55588"/>
            <a:ext cx="8802255" cy="914400"/>
          </a:xfrm>
        </p:spPr>
        <p:txBody>
          <a:bodyPr/>
          <a:lstStyle/>
          <a:p>
            <a:r>
              <a:rPr lang="en-GB" dirty="0"/>
              <a:t>Benefits and Drawbacks of Organic Growth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549F7-D806-4957-9C30-B229FA9E1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4" y="1268413"/>
            <a:ext cx="8802255" cy="504002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Benefits:</a:t>
            </a:r>
            <a:endParaRPr lang="en-GB" sz="2000" dirty="0"/>
          </a:p>
          <a:p>
            <a:r>
              <a:rPr lang="en-GB" sz="2000" dirty="0"/>
              <a:t>Less risk than external growth (e.g. takeovers)</a:t>
            </a:r>
          </a:p>
          <a:p>
            <a:r>
              <a:rPr lang="en-GB" sz="2000" dirty="0"/>
              <a:t>Can be financed through internal funds (e.g. retained profits)</a:t>
            </a:r>
          </a:p>
          <a:p>
            <a:r>
              <a:rPr lang="en-GB" sz="2000" dirty="0"/>
              <a:t>Builds on a business’ strengths (e.g. brands, customers)</a:t>
            </a:r>
          </a:p>
          <a:p>
            <a:r>
              <a:rPr lang="en-GB" sz="2000" dirty="0"/>
              <a:t>Allows the business to grow at a more sensible rate</a:t>
            </a:r>
          </a:p>
          <a:p>
            <a:pPr marL="0" indent="0">
              <a:buNone/>
            </a:pPr>
            <a:r>
              <a:rPr lang="en-GB" sz="2000" b="1" dirty="0"/>
              <a:t>Drawbacks:</a:t>
            </a:r>
            <a:endParaRPr lang="en-GB" sz="2000" dirty="0"/>
          </a:p>
          <a:p>
            <a:r>
              <a:rPr lang="en-GB" sz="2000" dirty="0"/>
              <a:t>Growth achieved may be dependent on the growth of the overall market</a:t>
            </a:r>
          </a:p>
          <a:p>
            <a:r>
              <a:rPr lang="en-GB" sz="2000" dirty="0"/>
              <a:t>Hard to build market share if business is already a leader</a:t>
            </a:r>
          </a:p>
          <a:p>
            <a:r>
              <a:rPr lang="en-GB" sz="2000" dirty="0"/>
              <a:t>Slow growth – shareholders may prefer more rapid growth</a:t>
            </a:r>
          </a:p>
          <a:p>
            <a:r>
              <a:rPr lang="en-GB" sz="2000" dirty="0"/>
              <a:t>Franchises (if used) can be hard to manage effectively</a:t>
            </a:r>
          </a:p>
          <a:p>
            <a:r>
              <a:rPr lang="en-GB" sz="2000" dirty="0"/>
              <a:t>Lack of scale economies can be a disadvantage</a:t>
            </a:r>
          </a:p>
          <a:p>
            <a:r>
              <a:rPr lang="en-GB" sz="2000" dirty="0"/>
              <a:t>Products with short product life cycles – organic growth may mean that a business is too slow to seize the opportunity before it reaches the mature phase.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63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2F0D-62D1-4726-8E3A-18B9E4C47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E2A82-00E2-49B4-B0E2-6981D6F03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B885C-0656-431A-A67A-AAEC798DE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696" y="1000846"/>
            <a:ext cx="3942341" cy="546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5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85E1-D7DB-4D2C-8C1A-90449689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AE89B-7E23-4AB0-A419-73F2C8C68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7266D-4040-49D9-BDFE-39504DD2C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23" y="1090879"/>
            <a:ext cx="6975331" cy="487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41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CE_TITLE" val="4a.4.1: Nature of Company Growth"/>
  <p:tag name="ISPRING_ULTRA_SCORM_LESSON_TITLE" val="4a.4.1: Nature of Company Growth"/>
  <p:tag name="ISPRING_ULTRA_SCORM_SLIDE_COUNT" val="5"/>
  <p:tag name="ISPRING_ULTRA_SCORM_DURATION" val="3600"/>
  <p:tag name="ISPRING_ULTRA_SCORM_QUIZ_NUMBER" val="0"/>
  <p:tag name="GENSWF_OUTPUT_FILE_NAME" val="4a_4_1"/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/>
      <a:lstStyle>
        <a:defPPr marL="742950" indent="-285750" eaLnBrk="1" hangingPunct="1">
          <a:lnSpc>
            <a:spcPct val="90000"/>
          </a:lnSpc>
          <a:spcBef>
            <a:spcPct val="20000"/>
          </a:spcBef>
          <a:buFont typeface="Wingdings 3" pitchFamily="18" charset="2"/>
          <a:buBlip>
            <a:blip xmlns:r="http://schemas.openxmlformats.org/officeDocument/2006/relationships" r:embed="rId1"/>
          </a:buBlip>
          <a:defRPr sz="1600" dirty="0"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17188</TotalTime>
  <Words>332</Words>
  <Application>Microsoft Office PowerPoint</Application>
  <PresentationFormat>On-screen Show (4:3)</PresentationFormat>
  <Paragraphs>32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Comic Sans MS</vt:lpstr>
      <vt:lpstr>Tempus Sans ITC</vt:lpstr>
      <vt:lpstr>Times New Roman</vt:lpstr>
      <vt:lpstr>Wingdings 3</vt:lpstr>
      <vt:lpstr>1_Blank Presentation</vt:lpstr>
      <vt:lpstr>PowerPoint Presentation</vt:lpstr>
      <vt:lpstr>Definition</vt:lpstr>
      <vt:lpstr>PowerPoint Presentation</vt:lpstr>
      <vt:lpstr>Examples of successful organic growth</vt:lpstr>
      <vt:lpstr>PowerPoint Presentation</vt:lpstr>
      <vt:lpstr>PowerPoint Presentation</vt:lpstr>
      <vt:lpstr>Benefits and Drawbacks of Organic Growth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Business Studies Online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4a.4.1: Nature of Company Growth</dc:title>
  <dc:creator>A Murray</dc:creator>
  <cp:lastModifiedBy>Stephen Gouldthorpe</cp:lastModifiedBy>
  <cp:revision>316</cp:revision>
  <cp:lastPrinted>2002-06-12T08:09:25Z</cp:lastPrinted>
  <dcterms:created xsi:type="dcterms:W3CDTF">2001-07-04T09:21:15Z</dcterms:created>
  <dcterms:modified xsi:type="dcterms:W3CDTF">2020-02-06T00:09:26Z</dcterms:modified>
</cp:coreProperties>
</file>