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353" r:id="rId2"/>
    <p:sldId id="354" r:id="rId3"/>
    <p:sldId id="288" r:id="rId4"/>
    <p:sldId id="330" r:id="rId5"/>
    <p:sldId id="331" r:id="rId6"/>
    <p:sldId id="332" r:id="rId7"/>
    <p:sldId id="335" r:id="rId8"/>
    <p:sldId id="336" r:id="rId9"/>
    <p:sldId id="301" r:id="rId10"/>
    <p:sldId id="333" r:id="rId11"/>
    <p:sldId id="350" r:id="rId12"/>
    <p:sldId id="355" r:id="rId13"/>
    <p:sldId id="334" r:id="rId14"/>
    <p:sldId id="356" r:id="rId15"/>
    <p:sldId id="347" r:id="rId16"/>
    <p:sldId id="349" r:id="rId17"/>
    <p:sldId id="351" r:id="rId18"/>
    <p:sldId id="352" r:id="rId19"/>
    <p:sldId id="348" r:id="rId20"/>
    <p:sldId id="357" r:id="rId21"/>
    <p:sldId id="358" r:id="rId22"/>
    <p:sldId id="359" r:id="rId2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FFCC"/>
    <a:srgbClr val="FFFF66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3638" autoAdjust="0"/>
  </p:normalViewPr>
  <p:slideViewPr>
    <p:cSldViewPr>
      <p:cViewPr varScale="1">
        <p:scale>
          <a:sx n="100" d="100"/>
          <a:sy n="100" d="100"/>
        </p:scale>
        <p:origin x="2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E167B997-ADAC-46BB-A5FF-0895A40524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93" cy="49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defTabSz="956250">
              <a:defRPr sz="1300"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E06CA3E6-6219-4AEC-80F7-C2A33AD120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15" y="0"/>
            <a:ext cx="2945293" cy="49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algn="r" defTabSz="956250">
              <a:defRPr sz="1300"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45089964-D1C7-4488-91F9-863C54C2E27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05"/>
            <a:ext cx="2945293" cy="49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defTabSz="956250">
              <a:defRPr sz="1300"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43422142-C651-4044-9788-52C34867A2B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15" y="9428105"/>
            <a:ext cx="2945293" cy="49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algn="r" defTabSz="956250">
              <a:defRPr sz="1300">
                <a:latin typeface="Times New Roman" panose="02020603050405020304" pitchFamily="18" charset="0"/>
              </a:defRPr>
            </a:lvl1pPr>
          </a:lstStyle>
          <a:p>
            <a:fld id="{47F1E946-D3A6-43C4-B2C1-45128952484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DE6E2C4-5C36-4ED7-BE6C-460F6AAC79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93" cy="49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defTabSz="956250">
              <a:defRPr sz="13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BFAA79-F237-42ED-A085-A1BB9474E5C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2382" y="0"/>
            <a:ext cx="2945293" cy="49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algn="r" defTabSz="956250">
              <a:defRPr sz="13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40D0B26-10FC-41B4-8789-186FB63A444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D30687C-49EA-4F99-BE14-B6E56B38910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88" y="4714839"/>
            <a:ext cx="4983499" cy="446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C8AB1CA-1249-408C-9836-966C9124824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7"/>
            <a:ext cx="2945293" cy="49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defTabSz="956250">
              <a:defRPr sz="13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3F9FA62E-A073-4F96-8A93-47CBB412CE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82" y="9429677"/>
            <a:ext cx="2945293" cy="49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algn="r" defTabSz="956250">
              <a:defRPr sz="1300">
                <a:latin typeface="Times New Roman" panose="02020603050405020304" pitchFamily="18" charset="0"/>
              </a:defRPr>
            </a:lvl1pPr>
          </a:lstStyle>
          <a:p>
            <a:fld id="{FC7556B2-4163-4228-A401-77C2A21A6C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829A-A2B0-4619-BAB6-0B03FC9AA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FC6E59-AE0F-4991-9DE0-599D4BDE2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2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9B01-03E1-40D9-AC2B-920D538A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D949B7-CB84-4135-A4EE-F8630CE6A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33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4C5A-93E7-493E-BEFD-66B482EE6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286500" y="260350"/>
            <a:ext cx="2095500" cy="5530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AAB90-8AE5-4BE1-B2A7-8E709A78A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260350"/>
            <a:ext cx="6134100" cy="55308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926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BCC2D-9C6F-4E3A-B17F-E2835070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1CC4A-F98C-4305-85D6-907D25E6D2C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7A674-F0CB-40A7-92C4-2A68C5A8E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73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44527-CFC5-4474-A544-7C638E16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A295E-F694-4DBB-A264-BC0334DEF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15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D0BF6-BE80-45EC-94DF-90595174B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3218-8A8C-49A2-BEC4-8763F3CEB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27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028D-9156-4695-A55F-D3D6C9ADB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95485-C0E3-4192-AB47-71D0D2223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D556F-95B3-4BA1-9289-FED322374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1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1F568-876B-4532-A4AA-9D1EBCF6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AC72A-55F4-428B-A044-BE2509CFF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1CD1C-55E6-42E6-938D-3A806DBCC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62F0D-9C1C-4E1D-A575-864025365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ABE5D8-55DF-45C2-9026-9D4B05B4A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70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8A4E7-95B1-4C96-A448-FF3C7294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99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80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F6DB9-F2E9-4CEC-B227-DC5087EDA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4FB24-D14A-4098-A928-8A42FD161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8D688-E399-4CBC-816D-F662B2107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75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3A0AD-887D-4FD9-BE87-CB41716D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CC6358-9689-4F29-9D7C-7D0805946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B0309-D1BE-478E-81F8-9D9379407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62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nth_theme_business_classic_shades_of_blue_bg">
            <a:extLst>
              <a:ext uri="{FF2B5EF4-FFF2-40B4-BE49-F238E27FC236}">
                <a16:creationId xmlns:a16="http://schemas.microsoft.com/office/drawing/2014/main" id="{62CC8D88-3F63-40A6-BCFE-033D89FB2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Rectangle 3">
            <a:extLst>
              <a:ext uri="{FF2B5EF4-FFF2-40B4-BE49-F238E27FC236}">
                <a16:creationId xmlns:a16="http://schemas.microsoft.com/office/drawing/2014/main" id="{4F989470-FE86-46CD-9740-ECC2139F8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164" name="Text Box 4">
            <a:extLst>
              <a:ext uri="{FF2B5EF4-FFF2-40B4-BE49-F238E27FC236}">
                <a16:creationId xmlns:a16="http://schemas.microsoft.com/office/drawing/2014/main" id="{DF6550C9-E02C-487E-890F-B80A1FBB3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610350"/>
            <a:ext cx="30591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200">
                <a:latin typeface="Times New Roman" panose="02020603050405020304" pitchFamily="18" charset="0"/>
              </a:rPr>
              <a:t> © Business Studies Online: Slide </a:t>
            </a:r>
            <a:fld id="{3FFD1AFF-9341-4FBF-8DEE-DA2341161D30}" type="slidenum">
              <a:rPr lang="en-US" altLang="en-US" sz="1200">
                <a:latin typeface="Times New Roman" panose="02020603050405020304" pitchFamily="18" charset="0"/>
              </a:rPr>
              <a:pPr algn="r"/>
              <a:t>‹#›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pic>
        <p:nvPicPr>
          <p:cNvPr id="92165" name="Picture 5" descr="penny_guy_walking_md_transparent_30133">
            <a:extLst>
              <a:ext uri="{FF2B5EF4-FFF2-40B4-BE49-F238E27FC236}">
                <a16:creationId xmlns:a16="http://schemas.microsoft.com/office/drawing/2014/main" id="{B06CFFFD-DFEC-487C-ACCA-2BA2358141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6" name="Rectangle 6">
            <a:extLst>
              <a:ext uri="{FF2B5EF4-FFF2-40B4-BE49-F238E27FC236}">
                <a16:creationId xmlns:a16="http://schemas.microsoft.com/office/drawing/2014/main" id="{910A2107-E999-40AB-85E5-6119EC367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26035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 3" panose="05040102010807070707" pitchFamily="18" charset="2"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10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0.xml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9.xml"/><Relationship Id="rId5" Type="http://schemas.openxmlformats.org/officeDocument/2006/relationships/image" Target="../media/image5.png"/><Relationship Id="rId10" Type="http://schemas.openxmlformats.org/officeDocument/2006/relationships/slide" Target="slide6.xml"/><Relationship Id="rId4" Type="http://schemas.openxmlformats.org/officeDocument/2006/relationships/image" Target="../media/image4.png"/><Relationship Id="rId9" Type="http://schemas.openxmlformats.org/officeDocument/2006/relationships/image" Target="../media/image9.gif"/><Relationship Id="rId1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BAEEBD-7F3B-49E1-A80B-22200C4F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8604448" cy="914400"/>
          </a:xfrm>
        </p:spPr>
        <p:txBody>
          <a:bodyPr/>
          <a:lstStyle/>
          <a:p>
            <a:r>
              <a:rPr lang="en-GB" dirty="0"/>
              <a:t>1.4.2 Recruitment, selection and training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B61F10-65C7-4649-8ABB-5D177B8FC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a) Recruitment and selection process: o internal versus external recruitment </a:t>
            </a:r>
          </a:p>
          <a:p>
            <a:r>
              <a:rPr lang="en-GB" dirty="0"/>
              <a:t>b) Costs of recruitment, selection and training </a:t>
            </a:r>
          </a:p>
          <a:p>
            <a:r>
              <a:rPr lang="en-GB" dirty="0"/>
              <a:t>c) Types of training: </a:t>
            </a:r>
          </a:p>
          <a:p>
            <a:pPr lvl="1"/>
            <a:r>
              <a:rPr lang="en-GB" dirty="0"/>
              <a:t>o induction </a:t>
            </a:r>
          </a:p>
          <a:p>
            <a:pPr lvl="1"/>
            <a:r>
              <a:rPr lang="en-GB" dirty="0"/>
              <a:t>o on-the-job </a:t>
            </a:r>
          </a:p>
          <a:p>
            <a:pPr lvl="1"/>
            <a:r>
              <a:rPr lang="en-GB" dirty="0"/>
              <a:t>o off-the-job </a:t>
            </a:r>
          </a:p>
        </p:txBody>
      </p:sp>
    </p:spTree>
    <p:extLst>
      <p:ext uri="{BB962C8B-B14F-4D97-AF65-F5344CB8AC3E}">
        <p14:creationId xmlns:p14="http://schemas.microsoft.com/office/powerpoint/2010/main" val="3473307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82" name="Picture 94" descr="Light Blue">
            <a:extLst>
              <a:ext uri="{FF2B5EF4-FFF2-40B4-BE49-F238E27FC236}">
                <a16:creationId xmlns:a16="http://schemas.microsoft.com/office/drawing/2014/main" id="{83B1BD78-4A42-403F-AB09-5BE26E625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2341">
            <a:off x="6156325" y="1700213"/>
            <a:ext cx="2663825" cy="24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81" name="Picture 93" descr="Creased Green Post It">
            <a:extLst>
              <a:ext uri="{FF2B5EF4-FFF2-40B4-BE49-F238E27FC236}">
                <a16:creationId xmlns:a16="http://schemas.microsoft.com/office/drawing/2014/main" id="{23B0CCA4-F456-4208-9B6C-4F2A521C8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73238"/>
            <a:ext cx="2663825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80" name="Picture 92" descr="Orange Post It">
            <a:extLst>
              <a:ext uri="{FF2B5EF4-FFF2-40B4-BE49-F238E27FC236}">
                <a16:creationId xmlns:a16="http://schemas.microsoft.com/office/drawing/2014/main" id="{C65A1255-1584-4562-BD5A-46B756048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2303463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0" name="Rectangle 2">
            <a:extLst>
              <a:ext uri="{FF2B5EF4-FFF2-40B4-BE49-F238E27FC236}">
                <a16:creationId xmlns:a16="http://schemas.microsoft.com/office/drawing/2014/main" id="{038E9DA9-934C-4D33-B42E-1534536A91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Interviews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10093D33-A584-444D-8C29-52586DE896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123950"/>
            <a:ext cx="8964612" cy="792163"/>
          </a:xfrm>
        </p:spPr>
        <p:txBody>
          <a:bodyPr/>
          <a:lstStyle/>
          <a:p>
            <a:r>
              <a:rPr lang="en-GB" altLang="en-US"/>
              <a:t>These are normally conducted by one of these three methods:</a:t>
            </a:r>
          </a:p>
        </p:txBody>
      </p:sp>
      <p:grpSp>
        <p:nvGrpSpPr>
          <p:cNvPr id="114795" name="Group 107">
            <a:extLst>
              <a:ext uri="{FF2B5EF4-FFF2-40B4-BE49-F238E27FC236}">
                <a16:creationId xmlns:a16="http://schemas.microsoft.com/office/drawing/2014/main" id="{DF974533-84BA-42AC-B7D4-D827958D0889}"/>
              </a:ext>
            </a:extLst>
          </p:cNvPr>
          <p:cNvGrpSpPr>
            <a:grpSpLocks/>
          </p:cNvGrpSpPr>
          <p:nvPr/>
        </p:nvGrpSpPr>
        <p:grpSpPr bwMode="auto">
          <a:xfrm>
            <a:off x="6297613" y="4652963"/>
            <a:ext cx="2698750" cy="1944687"/>
            <a:chOff x="3967" y="2931"/>
            <a:chExt cx="1700" cy="1225"/>
          </a:xfrm>
        </p:grpSpPr>
        <p:sp>
          <p:nvSpPr>
            <p:cNvPr id="114766" name="Rectangle 78">
              <a:extLst>
                <a:ext uri="{FF2B5EF4-FFF2-40B4-BE49-F238E27FC236}">
                  <a16:creationId xmlns:a16="http://schemas.microsoft.com/office/drawing/2014/main" id="{CD862443-B7A1-4488-9510-CD95B8FAB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2931"/>
              <a:ext cx="1700" cy="31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20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Group Activities</a:t>
              </a:r>
            </a:p>
          </p:txBody>
        </p:sp>
        <p:sp>
          <p:nvSpPr>
            <p:cNvPr id="114767" name="Rectangle 79">
              <a:extLst>
                <a:ext uri="{FF2B5EF4-FFF2-40B4-BE49-F238E27FC236}">
                  <a16:creationId xmlns:a16="http://schemas.microsoft.com/office/drawing/2014/main" id="{B9E51869-9334-460D-A908-844CF4CD5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3249"/>
              <a:ext cx="1700" cy="907"/>
            </a:xfrm>
            <a:prstGeom prst="rect">
              <a:avLst/>
            </a:prstGeom>
            <a:solidFill>
              <a:schemeClr val="hlink">
                <a:alpha val="7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268288" indent="-268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12788" indent="-2555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Blip>
                  <a:blip r:embed="rId5"/>
                </a:buBlip>
              </a:pPr>
              <a:r>
                <a:rPr lang="en-GB" altLang="en-US" sz="1600">
                  <a:latin typeface="Comic Sans MS" panose="030F0702030302020204" pitchFamily="66" charset="0"/>
                </a:rPr>
                <a:t>Used to assess</a:t>
              </a:r>
            </a:p>
            <a:p>
              <a:pPr lvl="1">
                <a:buFontTx/>
                <a:buBlip>
                  <a:blip r:embed="rId6"/>
                </a:buBlip>
              </a:pPr>
              <a:r>
                <a:rPr lang="en-GB" altLang="en-US" sz="1600">
                  <a:latin typeface="Comic Sans MS" panose="030F0702030302020204" pitchFamily="66" charset="0"/>
                </a:rPr>
                <a:t>Teamwork skills</a:t>
              </a:r>
            </a:p>
            <a:p>
              <a:pPr lvl="1">
                <a:buFontTx/>
                <a:buBlip>
                  <a:blip r:embed="rId6"/>
                </a:buBlip>
              </a:pPr>
              <a:r>
                <a:rPr lang="en-GB" altLang="en-US" sz="1600">
                  <a:latin typeface="Comic Sans MS" panose="030F0702030302020204" pitchFamily="66" charset="0"/>
                </a:rPr>
                <a:t>Listening skills</a:t>
              </a:r>
            </a:p>
            <a:p>
              <a:pPr lvl="1">
                <a:buFontTx/>
                <a:buBlip>
                  <a:blip r:embed="rId6"/>
                </a:buBlip>
              </a:pPr>
              <a:r>
                <a:rPr lang="en-GB" altLang="en-US" sz="1600">
                  <a:latin typeface="Comic Sans MS" panose="030F0702030302020204" pitchFamily="66" charset="0"/>
                </a:rPr>
                <a:t>Reactions when under pressure </a:t>
              </a:r>
            </a:p>
          </p:txBody>
        </p:sp>
      </p:grpSp>
      <p:sp>
        <p:nvSpPr>
          <p:cNvPr id="114773" name="Rectangle 85">
            <a:extLst>
              <a:ext uri="{FF2B5EF4-FFF2-40B4-BE49-F238E27FC236}">
                <a16:creationId xmlns:a16="http://schemas.microsoft.com/office/drawing/2014/main" id="{1B72607A-9C50-47DE-8D2C-80777F444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149725"/>
            <a:ext cx="896461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8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10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/>
              <a:t>When on interview you may be required to complete:</a:t>
            </a:r>
          </a:p>
        </p:txBody>
      </p:sp>
      <p:sp>
        <p:nvSpPr>
          <p:cNvPr id="114783" name="Text Box 95">
            <a:extLst>
              <a:ext uri="{FF2B5EF4-FFF2-40B4-BE49-F238E27FC236}">
                <a16:creationId xmlns:a16="http://schemas.microsoft.com/office/drawing/2014/main" id="{1F8E6606-BDEB-4E7F-9EDA-C4BCE4AF97E4}"/>
              </a:ext>
            </a:extLst>
          </p:cNvPr>
          <p:cNvSpPr txBox="1">
            <a:spLocks noChangeArrowheads="1"/>
          </p:cNvSpPr>
          <p:nvPr/>
        </p:nvSpPr>
        <p:spPr bwMode="auto">
          <a:xfrm rot="21348162">
            <a:off x="395288" y="2670175"/>
            <a:ext cx="24241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588" indent="-1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Comic Sans MS" panose="030F0702030302020204" pitchFamily="66" charset="0"/>
              </a:rPr>
              <a:t>This involves candidates being interviewed individually</a:t>
            </a:r>
            <a:endParaRPr lang="en-US" altLang="en-US" sz="18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14785" name="Text Box 97">
            <a:extLst>
              <a:ext uri="{FF2B5EF4-FFF2-40B4-BE49-F238E27FC236}">
                <a16:creationId xmlns:a16="http://schemas.microsoft.com/office/drawing/2014/main" id="{60564CE8-FC12-4A9E-8D87-05573DB4AE11}"/>
              </a:ext>
            </a:extLst>
          </p:cNvPr>
          <p:cNvSpPr txBox="1">
            <a:spLocks noChangeArrowheads="1"/>
          </p:cNvSpPr>
          <p:nvPr/>
        </p:nvSpPr>
        <p:spPr bwMode="auto">
          <a:xfrm rot="21360000">
            <a:off x="539750" y="2060575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 u="sng">
                <a:latin typeface="Comic Sans MS" panose="030F0702030302020204" pitchFamily="66" charset="0"/>
              </a:rPr>
              <a:t>One Person Interview</a:t>
            </a:r>
            <a:endParaRPr lang="en-US" altLang="en-US" sz="1800" u="sng">
              <a:latin typeface="Comic Sans MS" panose="030F0702030302020204" pitchFamily="66" charset="0"/>
            </a:endParaRPr>
          </a:p>
        </p:txBody>
      </p:sp>
      <p:sp>
        <p:nvSpPr>
          <p:cNvPr id="114786" name="Text Box 98">
            <a:extLst>
              <a:ext uri="{FF2B5EF4-FFF2-40B4-BE49-F238E27FC236}">
                <a16:creationId xmlns:a16="http://schemas.microsoft.com/office/drawing/2014/main" id="{BDECDAD2-162B-4D21-BF3F-995EA310DA49}"/>
              </a:ext>
            </a:extLst>
          </p:cNvPr>
          <p:cNvSpPr txBox="1">
            <a:spLocks noChangeArrowheads="1"/>
          </p:cNvSpPr>
          <p:nvPr/>
        </p:nvSpPr>
        <p:spPr bwMode="auto">
          <a:xfrm rot="20940000">
            <a:off x="3417888" y="2395538"/>
            <a:ext cx="209073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588" indent="-1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Comic Sans MS" panose="030F0702030302020204" pitchFamily="66" charset="0"/>
              </a:rPr>
              <a:t>Where candidates are interviewed by more than 1 person</a:t>
            </a:r>
            <a:endParaRPr lang="en-US" altLang="en-US" sz="18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14787" name="Text Box 99">
            <a:extLst>
              <a:ext uri="{FF2B5EF4-FFF2-40B4-BE49-F238E27FC236}">
                <a16:creationId xmlns:a16="http://schemas.microsoft.com/office/drawing/2014/main" id="{54B4FD55-FAEA-489E-83B2-4B6DBB54499D}"/>
              </a:ext>
            </a:extLst>
          </p:cNvPr>
          <p:cNvSpPr txBox="1">
            <a:spLocks noChangeArrowheads="1"/>
          </p:cNvSpPr>
          <p:nvPr/>
        </p:nvSpPr>
        <p:spPr bwMode="auto">
          <a:xfrm rot="20940000">
            <a:off x="3243263" y="206375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 u="sng">
                <a:latin typeface="Comic Sans MS" panose="030F0702030302020204" pitchFamily="66" charset="0"/>
              </a:rPr>
              <a:t>Group Interview</a:t>
            </a:r>
            <a:endParaRPr lang="en-US" altLang="en-US" sz="1800" u="sng">
              <a:latin typeface="Comic Sans MS" panose="030F0702030302020204" pitchFamily="66" charset="0"/>
            </a:endParaRPr>
          </a:p>
        </p:txBody>
      </p:sp>
      <p:sp>
        <p:nvSpPr>
          <p:cNvPr id="114788" name="Text Box 100">
            <a:extLst>
              <a:ext uri="{FF2B5EF4-FFF2-40B4-BE49-F238E27FC236}">
                <a16:creationId xmlns:a16="http://schemas.microsoft.com/office/drawing/2014/main" id="{F31D503A-C855-4E95-B9A4-F8F9DC6B7CFF}"/>
              </a:ext>
            </a:extLst>
          </p:cNvPr>
          <p:cNvSpPr txBox="1">
            <a:spLocks noChangeArrowheads="1"/>
          </p:cNvSpPr>
          <p:nvPr/>
        </p:nvSpPr>
        <p:spPr bwMode="auto">
          <a:xfrm rot="975612">
            <a:off x="6380163" y="2486025"/>
            <a:ext cx="2079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588" indent="-1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Comic Sans MS" panose="030F0702030302020204" pitchFamily="66" charset="0"/>
              </a:rPr>
              <a:t>Senior roles may involve interviews lasting more than a day</a:t>
            </a:r>
            <a:endParaRPr lang="en-US" altLang="en-US" sz="18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14789" name="Text Box 101">
            <a:extLst>
              <a:ext uri="{FF2B5EF4-FFF2-40B4-BE49-F238E27FC236}">
                <a16:creationId xmlns:a16="http://schemas.microsoft.com/office/drawing/2014/main" id="{CAFE35FD-9522-43E5-B55A-C0E4530BFBE5}"/>
              </a:ext>
            </a:extLst>
          </p:cNvPr>
          <p:cNvSpPr txBox="1">
            <a:spLocks noChangeArrowheads="1"/>
          </p:cNvSpPr>
          <p:nvPr/>
        </p:nvSpPr>
        <p:spPr bwMode="auto">
          <a:xfrm rot="966078">
            <a:off x="6659563" y="1924050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 u="sng">
                <a:latin typeface="Comic Sans MS" panose="030F0702030302020204" pitchFamily="66" charset="0"/>
              </a:rPr>
              <a:t>Two Day Interview</a:t>
            </a:r>
            <a:endParaRPr lang="en-US" altLang="en-US" sz="1800" u="sng">
              <a:latin typeface="Comic Sans MS" panose="030F0702030302020204" pitchFamily="66" charset="0"/>
            </a:endParaRPr>
          </a:p>
        </p:txBody>
      </p:sp>
      <p:grpSp>
        <p:nvGrpSpPr>
          <p:cNvPr id="114794" name="Group 106">
            <a:extLst>
              <a:ext uri="{FF2B5EF4-FFF2-40B4-BE49-F238E27FC236}">
                <a16:creationId xmlns:a16="http://schemas.microsoft.com/office/drawing/2014/main" id="{A4453A65-CC8D-448A-A06D-43A81B898003}"/>
              </a:ext>
            </a:extLst>
          </p:cNvPr>
          <p:cNvGrpSpPr>
            <a:grpSpLocks/>
          </p:cNvGrpSpPr>
          <p:nvPr/>
        </p:nvGrpSpPr>
        <p:grpSpPr bwMode="auto">
          <a:xfrm>
            <a:off x="3275013" y="4652963"/>
            <a:ext cx="2698750" cy="1944687"/>
            <a:chOff x="2063" y="2931"/>
            <a:chExt cx="1700" cy="1225"/>
          </a:xfrm>
        </p:grpSpPr>
        <p:sp>
          <p:nvSpPr>
            <p:cNvPr id="114762" name="Rectangle 74">
              <a:extLst>
                <a:ext uri="{FF2B5EF4-FFF2-40B4-BE49-F238E27FC236}">
                  <a16:creationId xmlns:a16="http://schemas.microsoft.com/office/drawing/2014/main" id="{72D5D1E3-DC3F-4DFF-AC4D-35CA6B9C6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" y="2931"/>
              <a:ext cx="1700" cy="31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20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Role Play</a:t>
              </a:r>
            </a:p>
          </p:txBody>
        </p:sp>
        <p:sp>
          <p:nvSpPr>
            <p:cNvPr id="114790" name="Rectangle 102">
              <a:extLst>
                <a:ext uri="{FF2B5EF4-FFF2-40B4-BE49-F238E27FC236}">
                  <a16:creationId xmlns:a16="http://schemas.microsoft.com/office/drawing/2014/main" id="{AD5D1B2A-13FF-4B74-91D8-7A2280675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" y="3249"/>
              <a:ext cx="1700" cy="907"/>
            </a:xfrm>
            <a:prstGeom prst="rect">
              <a:avLst/>
            </a:prstGeom>
            <a:solidFill>
              <a:schemeClr val="hlink">
                <a:alpha val="7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268288" indent="-268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12788" indent="-2555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Blip>
                  <a:blip r:embed="rId5"/>
                </a:buBlip>
              </a:pPr>
              <a:r>
                <a:rPr lang="en-GB" altLang="en-US" sz="1600">
                  <a:latin typeface="Comic Sans MS" panose="030F0702030302020204" pitchFamily="66" charset="0"/>
                </a:rPr>
                <a:t>Often used to find out how people react in certain situations</a:t>
              </a:r>
            </a:p>
            <a:p>
              <a:pPr>
                <a:buFontTx/>
                <a:buBlip>
                  <a:blip r:embed="rId5"/>
                </a:buBlip>
              </a:pPr>
              <a:r>
                <a:rPr lang="en-GB" altLang="en-US" sz="1600">
                  <a:latin typeface="Comic Sans MS" panose="030F0702030302020204" pitchFamily="66" charset="0"/>
                </a:rPr>
                <a:t>Useful when staff need to work with customers </a:t>
              </a:r>
            </a:p>
          </p:txBody>
        </p:sp>
      </p:grpSp>
      <p:grpSp>
        <p:nvGrpSpPr>
          <p:cNvPr id="114793" name="Group 105">
            <a:extLst>
              <a:ext uri="{FF2B5EF4-FFF2-40B4-BE49-F238E27FC236}">
                <a16:creationId xmlns:a16="http://schemas.microsoft.com/office/drawing/2014/main" id="{74F628C1-1AD3-4758-82DF-4B5FDB0D6BE5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4652963"/>
            <a:ext cx="2698750" cy="1944687"/>
            <a:chOff x="158" y="2931"/>
            <a:chExt cx="1700" cy="1225"/>
          </a:xfrm>
        </p:grpSpPr>
        <p:sp>
          <p:nvSpPr>
            <p:cNvPr id="114791" name="Rectangle 103">
              <a:extLst>
                <a:ext uri="{FF2B5EF4-FFF2-40B4-BE49-F238E27FC236}">
                  <a16:creationId xmlns:a16="http://schemas.microsoft.com/office/drawing/2014/main" id="{A5603C08-7700-445E-9B2D-0A28A9342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2931"/>
              <a:ext cx="1700" cy="31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20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Tests</a:t>
              </a:r>
            </a:p>
          </p:txBody>
        </p:sp>
        <p:sp>
          <p:nvSpPr>
            <p:cNvPr id="114792" name="Rectangle 104">
              <a:extLst>
                <a:ext uri="{FF2B5EF4-FFF2-40B4-BE49-F238E27FC236}">
                  <a16:creationId xmlns:a16="http://schemas.microsoft.com/office/drawing/2014/main" id="{89550979-9480-47F2-ABAF-77D62C585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3249"/>
              <a:ext cx="1700" cy="907"/>
            </a:xfrm>
            <a:prstGeom prst="rect">
              <a:avLst/>
            </a:prstGeom>
            <a:solidFill>
              <a:schemeClr val="hlink">
                <a:alpha val="7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268288" indent="-2682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12788" indent="-2555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Blip>
                  <a:blip r:embed="rId5"/>
                </a:buBlip>
              </a:pPr>
              <a:r>
                <a:rPr lang="en-GB" altLang="en-US" sz="1600">
                  <a:latin typeface="Comic Sans MS" panose="030F0702030302020204" pitchFamily="66" charset="0"/>
                </a:rPr>
                <a:t>Used to assess</a:t>
              </a:r>
            </a:p>
            <a:p>
              <a:pPr lvl="1">
                <a:buFontTx/>
                <a:buBlip>
                  <a:blip r:embed="rId6"/>
                </a:buBlip>
              </a:pPr>
              <a:r>
                <a:rPr lang="en-GB" altLang="en-US" sz="1600">
                  <a:latin typeface="Comic Sans MS" panose="030F0702030302020204" pitchFamily="66" charset="0"/>
                </a:rPr>
                <a:t>Aptitude</a:t>
              </a:r>
            </a:p>
            <a:p>
              <a:pPr lvl="1">
                <a:buFontTx/>
                <a:buBlip>
                  <a:blip r:embed="rId6"/>
                </a:buBlip>
              </a:pPr>
              <a:r>
                <a:rPr lang="en-GB" altLang="en-US" sz="1600">
                  <a:latin typeface="Comic Sans MS" panose="030F0702030302020204" pitchFamily="66" charset="0"/>
                </a:rPr>
                <a:t>IQ Tests</a:t>
              </a:r>
            </a:p>
            <a:p>
              <a:pPr lvl="1">
                <a:buFontTx/>
                <a:buBlip>
                  <a:blip r:embed="rId6"/>
                </a:buBlip>
              </a:pPr>
              <a:r>
                <a:rPr lang="en-GB" altLang="en-US" sz="1600">
                  <a:latin typeface="Comic Sans MS" panose="030F0702030302020204" pitchFamily="66" charset="0"/>
                </a:rPr>
                <a:t>Psychometrics 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B5860A7-D8BD-4120-A6C7-2A1935A324A0}"/>
              </a:ext>
            </a:extLst>
          </p:cNvPr>
          <p:cNvSpPr/>
          <p:nvPr/>
        </p:nvSpPr>
        <p:spPr bwMode="auto">
          <a:xfrm>
            <a:off x="3275856" y="82438"/>
            <a:ext cx="5760640" cy="171530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What does a typical job interview look like in a secondary school?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kumimoji="0" lang="en-GB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might it differ for different levels of seniority?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  <p:bldP spid="114783" grpId="0"/>
      <p:bldP spid="114785" grpId="0"/>
      <p:bldP spid="114786" grpId="0"/>
      <p:bldP spid="114787" grpId="0"/>
      <p:bldP spid="114788" grpId="0"/>
      <p:bldP spid="114789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5DC04-7FA6-4FDB-AA34-D097C76A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and profiling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2FBD7-1C82-481A-8122-52C01CB31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Aptitude tests measures the level of ability of a candidate such as, for example, ICT skills.</a:t>
            </a:r>
          </a:p>
          <a:p>
            <a:r>
              <a:rPr lang="en-GB" dirty="0"/>
              <a:t>Psychometric profiling examines personality and attitudes – for example, whether the candidate works well under pressure or is an effective team player</a:t>
            </a:r>
          </a:p>
          <a:p>
            <a:r>
              <a:rPr lang="en-GB" dirty="0"/>
              <a:t>Firm’s may wan to employ a balanced mix of different personality types</a:t>
            </a:r>
          </a:p>
        </p:txBody>
      </p:sp>
    </p:spTree>
    <p:extLst>
      <p:ext uri="{BB962C8B-B14F-4D97-AF65-F5344CB8AC3E}">
        <p14:creationId xmlns:p14="http://schemas.microsoft.com/office/powerpoint/2010/main" val="1295300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06F07-7138-4BF1-BF20-50E0F6CA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centres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AE9597-C0D6-4E46-8D3A-B25F6059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74751"/>
            <a:ext cx="7914456" cy="4616450"/>
          </a:xfrm>
        </p:spPr>
        <p:txBody>
          <a:bodyPr/>
          <a:lstStyle/>
          <a:p>
            <a:r>
              <a:rPr lang="en-GB" dirty="0"/>
              <a:t>Allow for in depth assessment of a candidate’s suitability by subjecting them to role plays and simulations over a number of days.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158225-091C-4D3C-A051-518692F90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22" y="2348880"/>
            <a:ext cx="43053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2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7A41DB72-08B4-48B1-AE52-7C4CDE2AC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Make Job Offer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A6FDC627-BE8E-458C-8225-A6D0FF33B2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497888" cy="5329238"/>
          </a:xfrm>
        </p:spPr>
        <p:txBody>
          <a:bodyPr/>
          <a:lstStyle/>
          <a:p>
            <a:r>
              <a:rPr lang="en-GB" altLang="en-US"/>
              <a:t>A candidate may be appointed on condition of</a:t>
            </a:r>
          </a:p>
          <a:p>
            <a:pPr lvl="2"/>
            <a:r>
              <a:rPr lang="en-GB" altLang="en-US" b="1">
                <a:solidFill>
                  <a:schemeClr val="accent2"/>
                </a:solidFill>
              </a:rPr>
              <a:t>Suitable references being obtained</a:t>
            </a:r>
          </a:p>
          <a:p>
            <a:pPr lvl="2"/>
            <a:r>
              <a:rPr lang="en-GB" altLang="en-US" b="1">
                <a:solidFill>
                  <a:schemeClr val="accent2"/>
                </a:solidFill>
              </a:rPr>
              <a:t>A medical examination</a:t>
            </a:r>
          </a:p>
          <a:p>
            <a:pPr lvl="2"/>
            <a:r>
              <a:rPr lang="en-GB" altLang="en-US" b="1">
                <a:solidFill>
                  <a:schemeClr val="accent2"/>
                </a:solidFill>
              </a:rPr>
              <a:t>Completion of a probationary period</a:t>
            </a:r>
          </a:p>
          <a:p>
            <a:endParaRPr lang="en-GB" altLang="en-US" sz="1800" b="1">
              <a:solidFill>
                <a:schemeClr val="accent2"/>
              </a:solidFill>
            </a:endParaRPr>
          </a:p>
          <a:p>
            <a:r>
              <a:rPr lang="en-GB" altLang="en-US"/>
              <a:t>A </a:t>
            </a:r>
            <a:r>
              <a:rPr lang="en-GB" altLang="en-US">
                <a:solidFill>
                  <a:schemeClr val="accent2"/>
                </a:solidFill>
              </a:rPr>
              <a:t>Contract of Employment</a:t>
            </a:r>
            <a:r>
              <a:rPr lang="en-GB" altLang="en-US"/>
              <a:t> should be issued </a:t>
            </a:r>
          </a:p>
          <a:p>
            <a:pPr lvl="1"/>
            <a:r>
              <a:rPr lang="en-GB" altLang="en-US"/>
              <a:t>This is a legal document which contains</a:t>
            </a:r>
          </a:p>
          <a:p>
            <a:pPr lvl="2"/>
            <a:r>
              <a:rPr lang="en-GB" altLang="en-US" b="1">
                <a:solidFill>
                  <a:schemeClr val="accent2"/>
                </a:solidFill>
              </a:rPr>
              <a:t>Legal name of Employer</a:t>
            </a:r>
          </a:p>
          <a:p>
            <a:pPr lvl="2"/>
            <a:r>
              <a:rPr lang="en-GB" altLang="en-US" b="1">
                <a:solidFill>
                  <a:schemeClr val="accent2"/>
                </a:solidFill>
              </a:rPr>
              <a:t>Address of Employment</a:t>
            </a:r>
          </a:p>
          <a:p>
            <a:pPr lvl="2"/>
            <a:r>
              <a:rPr lang="en-GB" altLang="en-US" b="1">
                <a:solidFill>
                  <a:schemeClr val="accent2"/>
                </a:solidFill>
              </a:rPr>
              <a:t>Legal name of Employee</a:t>
            </a:r>
          </a:p>
          <a:p>
            <a:pPr lvl="2"/>
            <a:r>
              <a:rPr lang="en-GB" altLang="en-US" b="1">
                <a:solidFill>
                  <a:schemeClr val="accent2"/>
                </a:solidFill>
              </a:rPr>
              <a:t>Date Employment began</a:t>
            </a:r>
          </a:p>
          <a:p>
            <a:pPr lvl="2"/>
            <a:r>
              <a:rPr lang="en-GB" altLang="en-US" b="1">
                <a:solidFill>
                  <a:schemeClr val="accent2"/>
                </a:solidFill>
              </a:rPr>
              <a:t>Employees Pay</a:t>
            </a:r>
          </a:p>
          <a:p>
            <a:pPr lvl="2"/>
            <a:r>
              <a:rPr lang="en-GB" altLang="en-US" b="1">
                <a:solidFill>
                  <a:schemeClr val="accent2"/>
                </a:solidFill>
              </a:rPr>
              <a:t>Hours of Work</a:t>
            </a:r>
          </a:p>
          <a:p>
            <a:pPr lvl="2"/>
            <a:r>
              <a:rPr lang="en-GB" altLang="en-US" b="1">
                <a:solidFill>
                  <a:schemeClr val="accent2"/>
                </a:solidFill>
              </a:rPr>
              <a:t>Holiday Entitlement</a:t>
            </a:r>
          </a:p>
          <a:p>
            <a:pPr lvl="2"/>
            <a:r>
              <a:rPr lang="en-GB" altLang="en-US" b="1">
                <a:solidFill>
                  <a:schemeClr val="accent2"/>
                </a:solidFill>
              </a:rPr>
              <a:t>Job Title</a:t>
            </a:r>
            <a:br>
              <a:rPr lang="en-GB" altLang="en-US" b="1">
                <a:solidFill>
                  <a:schemeClr val="accent2"/>
                </a:solidFill>
              </a:rPr>
            </a:br>
            <a:endParaRPr lang="en-GB" altLang="en-US" b="1">
              <a:solidFill>
                <a:schemeClr val="accent2"/>
              </a:solidFill>
            </a:endParaRPr>
          </a:p>
        </p:txBody>
      </p:sp>
      <p:pic>
        <p:nvPicPr>
          <p:cNvPr id="115719" name="Picture 7" descr="contract_hr_transparent">
            <a:extLst>
              <a:ext uri="{FF2B5EF4-FFF2-40B4-BE49-F238E27FC236}">
                <a16:creationId xmlns:a16="http://schemas.microsoft.com/office/drawing/2014/main" id="{433F45C5-7175-43D9-BA30-111CABDAE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2924175"/>
            <a:ext cx="1816100" cy="36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97A4D-5686-4F68-8B24-1BC832AEC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B05EF-E8DE-4834-A362-ADC4733B1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001A7-BC1B-43B0-9EC6-6A55B8305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58887"/>
            <a:ext cx="5830416" cy="484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57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93" name="Picture 21" descr="Lecture">
            <a:extLst>
              <a:ext uri="{FF2B5EF4-FFF2-40B4-BE49-F238E27FC236}">
                <a16:creationId xmlns:a16="http://schemas.microsoft.com/office/drawing/2014/main" id="{0A1F4873-CADD-4620-98B9-BBCE8674A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6"/>
          <a:stretch>
            <a:fillRect/>
          </a:stretch>
        </p:blipFill>
        <p:spPr bwMode="auto">
          <a:xfrm>
            <a:off x="5580063" y="4346575"/>
            <a:ext cx="2900362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5" name="Rectangle 3">
            <a:extLst>
              <a:ext uri="{FF2B5EF4-FFF2-40B4-BE49-F238E27FC236}">
                <a16:creationId xmlns:a16="http://schemas.microsoft.com/office/drawing/2014/main" id="{AA83D340-CA88-4ADB-801A-9FA9A6E9E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96975"/>
            <a:ext cx="87852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/>
              <a:t>Once recruited staff may need to be trained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Training should be an ongoing process for </a:t>
            </a:r>
            <a:r>
              <a:rPr lang="en-GB" altLang="en-US">
                <a:solidFill>
                  <a:srgbClr val="FF0000"/>
                </a:solidFill>
              </a:rPr>
              <a:t>ALL</a:t>
            </a:r>
            <a:r>
              <a:rPr lang="en-GB" altLang="en-US"/>
              <a:t> workers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/>
          </a:p>
          <a:p>
            <a:pPr eaLnBrk="1" hangingPunct="1">
              <a:lnSpc>
                <a:spcPct val="90000"/>
              </a:lnSpc>
            </a:pPr>
            <a:endParaRPr lang="en-GB" altLang="en-US"/>
          </a:p>
          <a:p>
            <a:pPr eaLnBrk="1" hangingPunct="1">
              <a:lnSpc>
                <a:spcPct val="90000"/>
              </a:lnSpc>
            </a:pPr>
            <a:endParaRPr lang="en-GB" altLang="en-US"/>
          </a:p>
          <a:p>
            <a:pPr eaLnBrk="1" hangingPunct="1">
              <a:lnSpc>
                <a:spcPct val="90000"/>
              </a:lnSpc>
            </a:pPr>
            <a:endParaRPr lang="en-GB" altLang="en-US"/>
          </a:p>
          <a:p>
            <a:pPr eaLnBrk="1" hangingPunct="1">
              <a:lnSpc>
                <a:spcPct val="90000"/>
              </a:lnSpc>
            </a:pPr>
            <a:endParaRPr lang="en-GB" altLang="en-US"/>
          </a:p>
          <a:p>
            <a:pPr eaLnBrk="1" hangingPunct="1">
              <a:lnSpc>
                <a:spcPct val="90000"/>
              </a:lnSpc>
            </a:pPr>
            <a:endParaRPr lang="en-GB" altLang="en-US"/>
          </a:p>
          <a:p>
            <a:pPr eaLnBrk="1" hangingPunct="1">
              <a:lnSpc>
                <a:spcPct val="90000"/>
              </a:lnSpc>
            </a:pPr>
            <a:r>
              <a:rPr lang="en-GB" altLang="en-US"/>
              <a:t>Training is expensive, so it is important that it is: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>
                <a:solidFill>
                  <a:schemeClr val="accent2"/>
                </a:solidFill>
              </a:rPr>
              <a:t>Planned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/>
              <a:t>To meet the needs of the workers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>
                <a:solidFill>
                  <a:schemeClr val="accent2"/>
                </a:solidFill>
              </a:rPr>
              <a:t>Interesting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/>
              <a:t>Otherwise staff will switch off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>
                <a:solidFill>
                  <a:schemeClr val="accent2"/>
                </a:solidFill>
              </a:rPr>
              <a:t>Reviewed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/>
              <a:t>To improve for the future</a:t>
            </a:r>
          </a:p>
          <a:p>
            <a:pPr lvl="1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GB" altLang="en-US"/>
          </a:p>
        </p:txBody>
      </p:sp>
      <p:sp>
        <p:nvSpPr>
          <p:cNvPr id="131077" name="Rectangle 5">
            <a:extLst>
              <a:ext uri="{FF2B5EF4-FFF2-40B4-BE49-F238E27FC236}">
                <a16:creationId xmlns:a16="http://schemas.microsoft.com/office/drawing/2014/main" id="{566AD248-5F22-4156-9716-892F627EF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1989138"/>
            <a:ext cx="1944687" cy="2159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1078" name="Rectangle 6">
            <a:extLst>
              <a:ext uri="{FF2B5EF4-FFF2-40B4-BE49-F238E27FC236}">
                <a16:creationId xmlns:a16="http://schemas.microsoft.com/office/drawing/2014/main" id="{7F7C18E1-6879-475C-B98C-4D379201D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2708275"/>
            <a:ext cx="18732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350" indent="-63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42963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0950" indent="-228600"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38" indent="-228600">
              <a:spcBef>
                <a:spcPct val="20000"/>
              </a:spcBef>
              <a:buBlip>
                <a:blip r:embed="rId6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indent="-228600">
              <a:spcBef>
                <a:spcPct val="20000"/>
              </a:spcBef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Necessary where new techniques or machinery are used</a:t>
            </a:r>
          </a:p>
        </p:txBody>
      </p:sp>
      <p:sp>
        <p:nvSpPr>
          <p:cNvPr id="131079" name="Rectangle 7">
            <a:extLst>
              <a:ext uri="{FF2B5EF4-FFF2-40B4-BE49-F238E27FC236}">
                <a16:creationId xmlns:a16="http://schemas.microsoft.com/office/drawing/2014/main" id="{5FDE2DA1-E3F1-446F-9817-3A6193A4D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1989138"/>
            <a:ext cx="1944688" cy="2159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1080" name="Rectangle 8">
            <a:extLst>
              <a:ext uri="{FF2B5EF4-FFF2-40B4-BE49-F238E27FC236}">
                <a16:creationId xmlns:a16="http://schemas.microsoft.com/office/drawing/2014/main" id="{54462161-37B0-4FED-AA23-7181D73B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3" y="2708275"/>
            <a:ext cx="19843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350" indent="-63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675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28600"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28600">
              <a:spcBef>
                <a:spcPct val="20000"/>
              </a:spcBef>
              <a:buBlip>
                <a:blip r:embed="rId6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To provide a more flexible workforce who can do more than one job</a:t>
            </a:r>
          </a:p>
        </p:txBody>
      </p:sp>
      <p:sp>
        <p:nvSpPr>
          <p:cNvPr id="131081" name="Rectangle 9">
            <a:extLst>
              <a:ext uri="{FF2B5EF4-FFF2-40B4-BE49-F238E27FC236}">
                <a16:creationId xmlns:a16="http://schemas.microsoft.com/office/drawing/2014/main" id="{B8EFA4FC-5572-4505-BADD-9443A70CC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989138"/>
            <a:ext cx="1944687" cy="2159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1082" name="Rectangle 10">
            <a:extLst>
              <a:ext uri="{FF2B5EF4-FFF2-40B4-BE49-F238E27FC236}">
                <a16:creationId xmlns:a16="http://schemas.microsoft.com/office/drawing/2014/main" id="{3F847A29-0992-4367-8E14-F72F3436E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708275"/>
            <a:ext cx="194468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350" indent="-63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23925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1913" indent="-228600"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9900" indent="-228600">
              <a:spcBef>
                <a:spcPct val="20000"/>
              </a:spcBef>
              <a:buBlip>
                <a:blip r:embed="rId6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7888" indent="-228600">
              <a:spcBef>
                <a:spcPct val="20000"/>
              </a:spcBef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5088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2288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9488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6688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Training helps employees feel valued which should motivate them</a:t>
            </a:r>
          </a:p>
        </p:txBody>
      </p:sp>
      <p:sp>
        <p:nvSpPr>
          <p:cNvPr id="131083" name="Rectangle 11">
            <a:extLst>
              <a:ext uri="{FF2B5EF4-FFF2-40B4-BE49-F238E27FC236}">
                <a16:creationId xmlns:a16="http://schemas.microsoft.com/office/drawing/2014/main" id="{411E812F-545F-471A-AB72-3D781E0F8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1989138"/>
            <a:ext cx="1944687" cy="2159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1084" name="Rectangle 12">
            <a:extLst>
              <a:ext uri="{FF2B5EF4-FFF2-40B4-BE49-F238E27FC236}">
                <a16:creationId xmlns:a16="http://schemas.microsoft.com/office/drawing/2014/main" id="{AACD840F-7360-4250-BA65-0C328EDE7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2708275"/>
            <a:ext cx="18732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350" indent="-63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42963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0950" indent="-228600"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38" indent="-228600">
              <a:spcBef>
                <a:spcPct val="20000"/>
              </a:spcBef>
              <a:buBlip>
                <a:blip r:embed="rId6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indent="-228600">
              <a:spcBef>
                <a:spcPct val="20000"/>
              </a:spcBef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Staff may be trained to  develop their skills – e.g for future promotion </a:t>
            </a:r>
          </a:p>
        </p:txBody>
      </p:sp>
      <p:sp>
        <p:nvSpPr>
          <p:cNvPr id="131085" name="Text Box 13">
            <a:extLst>
              <a:ext uri="{FF2B5EF4-FFF2-40B4-BE49-F238E27FC236}">
                <a16:creationId xmlns:a16="http://schemas.microsoft.com/office/drawing/2014/main" id="{6BFD6E2E-72E3-4383-9D2C-FD53DE7BA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2014538"/>
            <a:ext cx="1943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  <a:latin typeface="Arial Black" panose="020B0A04020102020204" pitchFamily="34" charset="0"/>
              </a:rPr>
              <a:t>Updating Skills</a:t>
            </a:r>
            <a:endParaRPr lang="en-US" altLang="en-US" sz="200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131086" name="Text Box 14">
            <a:extLst>
              <a:ext uri="{FF2B5EF4-FFF2-40B4-BE49-F238E27FC236}">
                <a16:creationId xmlns:a16="http://schemas.microsoft.com/office/drawing/2014/main" id="{CCE67CCC-C217-468B-80B7-B778A030A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3" y="2014538"/>
            <a:ext cx="1944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  <a:latin typeface="Arial Black" panose="020B0A04020102020204" pitchFamily="34" charset="0"/>
              </a:rPr>
              <a:t>Multi-Skilling</a:t>
            </a:r>
            <a:endParaRPr lang="en-US" altLang="en-US" sz="200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131087" name="Text Box 15">
            <a:extLst>
              <a:ext uri="{FF2B5EF4-FFF2-40B4-BE49-F238E27FC236}">
                <a16:creationId xmlns:a16="http://schemas.microsoft.com/office/drawing/2014/main" id="{89DB3329-21F2-48E9-89DD-AD0E7B3E7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0" y="2014538"/>
            <a:ext cx="1946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  <a:latin typeface="Arial Black" panose="020B0A04020102020204" pitchFamily="34" charset="0"/>
              </a:rPr>
              <a:t>Motivation</a:t>
            </a:r>
            <a:endParaRPr lang="en-US" altLang="en-US" sz="200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131088" name="Text Box 16">
            <a:extLst>
              <a:ext uri="{FF2B5EF4-FFF2-40B4-BE49-F238E27FC236}">
                <a16:creationId xmlns:a16="http://schemas.microsoft.com/office/drawing/2014/main" id="{E657220C-5AC8-47E7-89B6-999B59720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438" y="2014538"/>
            <a:ext cx="1946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  <a:latin typeface="Arial Black" panose="020B0A04020102020204" pitchFamily="34" charset="0"/>
              </a:rPr>
              <a:t>Upgrading Skills</a:t>
            </a:r>
            <a:endParaRPr lang="en-US" altLang="en-US" sz="200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131092" name="Rectangle 20">
            <a:extLst>
              <a:ext uri="{FF2B5EF4-FFF2-40B4-BE49-F238E27FC236}">
                <a16:creationId xmlns:a16="http://schemas.microsoft.com/office/drawing/2014/main" id="{BFD7AB6D-3E40-4698-BBC7-51A1CD3160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/>
              <a:t>Training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1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1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uiExpand="1" build="p" bldLvl="4" autoUpdateAnimBg="0"/>
      <p:bldP spid="131085" grpId="0"/>
      <p:bldP spid="131086" grpId="0"/>
      <p:bldP spid="131087" grpId="0"/>
      <p:bldP spid="1310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E31D8-4806-4D6E-8168-171A909B9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856F2-8FAE-41B8-B3B6-FCABB93E1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Training aimed at introducing new employees to a business and its procedures.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AC8604-F68B-4F44-B3BF-BD19353B9502}"/>
              </a:ext>
            </a:extLst>
          </p:cNvPr>
          <p:cNvSpPr/>
          <p:nvPr/>
        </p:nvSpPr>
        <p:spPr bwMode="auto">
          <a:xfrm>
            <a:off x="762000" y="2420889"/>
            <a:ext cx="7010400" cy="93610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Describe why induction training is provided and what problems can it help to overcome?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F1755-BE43-4403-84B9-198D6440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the job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3F3C5-392C-4BC5-AD79-021D5FFD8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Employees are not required to leave the workplace and receive instruction while carrying out the job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2EB852-0FD6-4387-ABB0-61D14A0C2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276872"/>
            <a:ext cx="4296842" cy="405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81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A7611-6D53-4771-852F-BC970055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 the job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7C917-3DC8-4C22-8228-85E41F0CB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Employees leave the workplace in order to receive instruction.</a:t>
            </a:r>
          </a:p>
          <a:p>
            <a:r>
              <a:rPr lang="en-GB" dirty="0"/>
              <a:t>It could be provided by an external training provider or at a company owned training facility.</a:t>
            </a:r>
          </a:p>
        </p:txBody>
      </p:sp>
    </p:spTree>
    <p:extLst>
      <p:ext uri="{BB962C8B-B14F-4D97-AF65-F5344CB8AC3E}">
        <p14:creationId xmlns:p14="http://schemas.microsoft.com/office/powerpoint/2010/main" val="482150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21" name="Picture 25">
            <a:extLst>
              <a:ext uri="{FF2B5EF4-FFF2-40B4-BE49-F238E27FC236}">
                <a16:creationId xmlns:a16="http://schemas.microsoft.com/office/drawing/2014/main" id="{7187AD47-EB48-43E0-8F34-99A8220422D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lum bright="5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2655888"/>
            <a:ext cx="34448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115" name="Rectangle 19">
            <a:extLst>
              <a:ext uri="{FF2B5EF4-FFF2-40B4-BE49-F238E27FC236}">
                <a16:creationId xmlns:a16="http://schemas.microsoft.com/office/drawing/2014/main" id="{4D5824EF-F2B5-40BE-9E5A-0BE0CA47A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0" y="2655888"/>
            <a:ext cx="3443288" cy="3581400"/>
          </a:xfrm>
          <a:prstGeom prst="rect">
            <a:avLst/>
          </a:prstGeom>
          <a:solidFill>
            <a:srgbClr val="FFFFCC">
              <a:alpha val="25000"/>
            </a:srgbClr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5113" indent="-265113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>
              <a:spcBef>
                <a:spcPct val="20000"/>
              </a:spcBef>
              <a:buBlip>
                <a:blip r:embed="rId6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8"/>
              </a:buBlip>
            </a:pPr>
            <a:r>
              <a:rPr lang="en-GB" altLang="en-US" sz="1800"/>
              <a:t>Where the worker is not doing their usual job</a:t>
            </a:r>
          </a:p>
          <a:p>
            <a:pPr eaLnBrk="1" hangingPunct="1">
              <a:buFontTx/>
              <a:buBlip>
                <a:blip r:embed="rId8"/>
              </a:buBlip>
            </a:pPr>
            <a:endParaRPr lang="en-GB" altLang="en-US" sz="1800"/>
          </a:p>
          <a:p>
            <a:pPr eaLnBrk="1" hangingPunct="1">
              <a:buFontTx/>
              <a:buBlip>
                <a:blip r:embed="rId8"/>
              </a:buBlip>
            </a:pPr>
            <a:r>
              <a:rPr lang="en-GB" altLang="en-US" sz="1800"/>
              <a:t>It can be delivered:</a:t>
            </a:r>
          </a:p>
          <a:p>
            <a:pPr lvl="1" eaLnBrk="1" hangingPunct="1"/>
            <a:r>
              <a:rPr lang="en-GB" altLang="en-US" sz="1600"/>
              <a:t>Internally using the firm’s own staff</a:t>
            </a:r>
          </a:p>
          <a:p>
            <a:pPr lvl="2" eaLnBrk="1" hangingPunct="1"/>
            <a:r>
              <a:rPr lang="en-GB" altLang="en-US" sz="1400"/>
              <a:t>Often at training centres</a:t>
            </a:r>
          </a:p>
          <a:p>
            <a:pPr lvl="1" eaLnBrk="1" hangingPunct="1"/>
            <a:r>
              <a:rPr lang="en-GB" altLang="en-US" sz="1600"/>
              <a:t>Externally by specialists</a:t>
            </a:r>
          </a:p>
          <a:p>
            <a:pPr lvl="2" eaLnBrk="1" hangingPunct="1"/>
            <a:r>
              <a:rPr lang="en-GB" altLang="en-US" sz="1400"/>
              <a:t>Often at a college</a:t>
            </a:r>
          </a:p>
        </p:txBody>
      </p:sp>
      <p:pic>
        <p:nvPicPr>
          <p:cNvPr id="132120" name="Picture 24">
            <a:extLst>
              <a:ext uri="{FF2B5EF4-FFF2-40B4-BE49-F238E27FC236}">
                <a16:creationId xmlns:a16="http://schemas.microsoft.com/office/drawing/2014/main" id="{175208B9-5AAB-4568-8DEE-421703DCDD86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lum bright="5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655888"/>
            <a:ext cx="34448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113" name="Rectangle 17">
            <a:extLst>
              <a:ext uri="{FF2B5EF4-FFF2-40B4-BE49-F238E27FC236}">
                <a16:creationId xmlns:a16="http://schemas.microsoft.com/office/drawing/2014/main" id="{7E23B919-8E8E-4CA0-85A4-1B51D83BD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2655888"/>
            <a:ext cx="3444875" cy="3581400"/>
          </a:xfrm>
          <a:prstGeom prst="rect">
            <a:avLst/>
          </a:prstGeom>
          <a:solidFill>
            <a:srgbClr val="FFFFCC">
              <a:alpha val="25000"/>
            </a:srgbClr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5113" indent="-265113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>
              <a:spcBef>
                <a:spcPct val="20000"/>
              </a:spcBef>
              <a:buBlip>
                <a:blip r:embed="rId6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8"/>
              </a:buBlip>
            </a:pPr>
            <a:r>
              <a:rPr lang="en-GB" altLang="en-US" sz="1800"/>
              <a:t>Where training takes place at the usual place of work </a:t>
            </a:r>
          </a:p>
          <a:p>
            <a:pPr eaLnBrk="1" hangingPunct="1">
              <a:buFontTx/>
              <a:buBlip>
                <a:blip r:embed="rId8"/>
              </a:buBlip>
            </a:pPr>
            <a:endParaRPr lang="en-GB" altLang="en-US" sz="1800"/>
          </a:p>
          <a:p>
            <a:pPr eaLnBrk="1" hangingPunct="1">
              <a:buFontTx/>
              <a:buBlip>
                <a:blip r:embed="rId8"/>
              </a:buBlip>
            </a:pPr>
            <a:r>
              <a:rPr lang="en-GB" altLang="en-US" sz="1800"/>
              <a:t>Training may use:</a:t>
            </a:r>
          </a:p>
          <a:p>
            <a:pPr lvl="1" eaLnBrk="1" hangingPunct="1"/>
            <a:r>
              <a:rPr lang="en-GB" altLang="en-US" sz="1600" b="1">
                <a:solidFill>
                  <a:schemeClr val="accent2"/>
                </a:solidFill>
              </a:rPr>
              <a:t>Observation</a:t>
            </a:r>
          </a:p>
          <a:p>
            <a:pPr lvl="2" eaLnBrk="1" hangingPunct="1"/>
            <a:r>
              <a:rPr lang="en-GB" altLang="en-US" sz="1400"/>
              <a:t>Watching someone else</a:t>
            </a:r>
          </a:p>
          <a:p>
            <a:pPr lvl="1" eaLnBrk="1" hangingPunct="1"/>
            <a:r>
              <a:rPr lang="en-GB" altLang="en-US" sz="1600" b="1">
                <a:solidFill>
                  <a:schemeClr val="accent2"/>
                </a:solidFill>
              </a:rPr>
              <a:t>Mentoring</a:t>
            </a:r>
          </a:p>
          <a:p>
            <a:pPr lvl="2" eaLnBrk="1" hangingPunct="1"/>
            <a:r>
              <a:rPr lang="en-GB" altLang="en-US" sz="1400"/>
              <a:t>Working alongside experienced staff</a:t>
            </a:r>
          </a:p>
          <a:p>
            <a:pPr lvl="1" eaLnBrk="1" hangingPunct="1"/>
            <a:r>
              <a:rPr lang="en-GB" altLang="en-US" sz="1600" b="1">
                <a:solidFill>
                  <a:schemeClr val="accent2"/>
                </a:solidFill>
              </a:rPr>
              <a:t>Coaching</a:t>
            </a:r>
          </a:p>
          <a:p>
            <a:pPr lvl="2" eaLnBrk="1" hangingPunct="1"/>
            <a:r>
              <a:rPr lang="en-GB" altLang="en-US" sz="1400"/>
              <a:t>Setting objectives and then providing assistance to meet them</a:t>
            </a:r>
          </a:p>
          <a:p>
            <a:pPr eaLnBrk="1" hangingPunct="1"/>
            <a:endParaRPr lang="en-GB" altLang="en-US" sz="1800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7017D210-D957-4A54-8EA9-A97E2ECE2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96975"/>
            <a:ext cx="87852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/>
              <a:t>There are two ways in which training can be carried out:</a:t>
            </a:r>
          </a:p>
          <a:p>
            <a:pPr lvl="1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GB" altLang="en-US"/>
          </a:p>
        </p:txBody>
      </p:sp>
      <p:sp>
        <p:nvSpPr>
          <p:cNvPr id="132111" name="Rectangle 15">
            <a:extLst>
              <a:ext uri="{FF2B5EF4-FFF2-40B4-BE49-F238E27FC236}">
                <a16:creationId xmlns:a16="http://schemas.microsoft.com/office/drawing/2014/main" id="{D534BBF2-DFE7-4BA8-8AD7-37C9A288BE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/>
              <a:t>Types Of Training</a:t>
            </a:r>
            <a:endParaRPr lang="en-US" altLang="en-US"/>
          </a:p>
        </p:txBody>
      </p:sp>
      <p:sp>
        <p:nvSpPr>
          <p:cNvPr id="132116" name="Rectangle 20">
            <a:extLst>
              <a:ext uri="{FF2B5EF4-FFF2-40B4-BE49-F238E27FC236}">
                <a16:creationId xmlns:a16="http://schemas.microsoft.com/office/drawing/2014/main" id="{E8D3580B-DD8A-4BFA-BBEC-AC26F4863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1898650"/>
            <a:ext cx="3444875" cy="6477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2117" name="WordArt 21">
            <a:extLst>
              <a:ext uri="{FF2B5EF4-FFF2-40B4-BE49-F238E27FC236}">
                <a16:creationId xmlns:a16="http://schemas.microsoft.com/office/drawing/2014/main" id="{272EC009-3758-4B95-82F1-0B12F45D98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2078038"/>
            <a:ext cx="2808287" cy="323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solidFill>
                  <a:schemeClr val="accent2"/>
                </a:solidFill>
                <a:latin typeface="Arial Black" panose="020B0A04020102020204" pitchFamily="34" charset="0"/>
              </a:rPr>
              <a:t>On-The-Job</a:t>
            </a:r>
          </a:p>
        </p:txBody>
      </p:sp>
      <p:sp>
        <p:nvSpPr>
          <p:cNvPr id="132118" name="Rectangle 22">
            <a:extLst>
              <a:ext uri="{FF2B5EF4-FFF2-40B4-BE49-F238E27FC236}">
                <a16:creationId xmlns:a16="http://schemas.microsoft.com/office/drawing/2014/main" id="{A32D2D12-FBFD-4C61-8AF0-07034EB40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663" y="1898650"/>
            <a:ext cx="3444875" cy="6477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2119" name="WordArt 23">
            <a:extLst>
              <a:ext uri="{FF2B5EF4-FFF2-40B4-BE49-F238E27FC236}">
                <a16:creationId xmlns:a16="http://schemas.microsoft.com/office/drawing/2014/main" id="{E69989B1-AAA3-4069-BD5A-B49FE717EC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76825" y="2078038"/>
            <a:ext cx="2808288" cy="323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solidFill>
                  <a:schemeClr val="accent2"/>
                </a:solidFill>
                <a:latin typeface="Arial Black" panose="020B0A04020102020204" pitchFamily="34" charset="0"/>
              </a:rPr>
              <a:t>Off-The-Job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F4A88E-0F0A-4DF5-9BAD-D9032DF5D3C3}"/>
              </a:ext>
            </a:extLst>
          </p:cNvPr>
          <p:cNvSpPr/>
          <p:nvPr/>
        </p:nvSpPr>
        <p:spPr bwMode="auto">
          <a:xfrm>
            <a:off x="4793035" y="0"/>
            <a:ext cx="4254722" cy="120781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How would a new till operator be trained?  Explain your selection.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Outline the arguments for and against initial teacher training being conducted in schools or via university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15" grpId="0" animBg="1"/>
      <p:bldP spid="132113" grpId="0" animBg="1"/>
      <p:bldP spid="132098" grpId="0" build="p" bldLvl="4" autoUpdateAnimBg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97614-1154-4C9D-B45A-11F3572E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62256-0FA1-4C40-AD5A-E4B9B3001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Recruitment (and selection) means filling job vacancies by defining the job, attracting suitable candidates and selecting those best suited to fill it.  Training means work-related education, where employees learn new skills or develop the skills they already possess.</a:t>
            </a:r>
          </a:p>
        </p:txBody>
      </p:sp>
    </p:spTree>
    <p:extLst>
      <p:ext uri="{BB962C8B-B14F-4D97-AF65-F5344CB8AC3E}">
        <p14:creationId xmlns:p14="http://schemas.microsoft.com/office/powerpoint/2010/main" val="1387236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C3B413-894B-42FB-9499-0495DBA7D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332657"/>
            <a:ext cx="3888432" cy="66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25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11696E-DA6B-4EA7-ABC5-E9053B1A3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59" y="-12923"/>
            <a:ext cx="9144000" cy="20945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1423DC-9155-487E-8488-4B2F16954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3899"/>
            <a:ext cx="4613824" cy="3433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DAF867-9AB8-4DC3-A30D-B66360E2A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613" y="1988840"/>
            <a:ext cx="461639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47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A417AB-B619-49C2-A865-ADFA1D68B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11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76EC64-DEE9-4852-856E-8D2EB0087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" y="3861048"/>
            <a:ext cx="9144000" cy="177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7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26" name="Picture 94">
            <a:extLst>
              <a:ext uri="{FF2B5EF4-FFF2-40B4-BE49-F238E27FC236}">
                <a16:creationId xmlns:a16="http://schemas.microsoft.com/office/drawing/2014/main" id="{58410426-875A-4249-8FFD-B7BB1A3BCAC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13737" cy="42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5" name="Rectangle 3">
            <a:extLst>
              <a:ext uri="{FF2B5EF4-FFF2-40B4-BE49-F238E27FC236}">
                <a16:creationId xmlns:a16="http://schemas.microsoft.com/office/drawing/2014/main" id="{3F32ED21-C0AD-4E1B-8EEA-CC49F06C8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25538"/>
            <a:ext cx="864235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/>
              <a:t>There are a number of stages involved in recruiting staff:</a:t>
            </a:r>
          </a:p>
        </p:txBody>
      </p:sp>
      <p:sp>
        <p:nvSpPr>
          <p:cNvPr id="44040" name="Text Box 8">
            <a:extLst>
              <a:ext uri="{FF2B5EF4-FFF2-40B4-BE49-F238E27FC236}">
                <a16:creationId xmlns:a16="http://schemas.microsoft.com/office/drawing/2014/main" id="{380C034A-E4D6-4949-BDD8-9C4EBE479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060575"/>
            <a:ext cx="3887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/>
          </a:p>
        </p:txBody>
      </p:sp>
      <p:sp>
        <p:nvSpPr>
          <p:cNvPr id="44085" name="Rectangle 53">
            <a:extLst>
              <a:ext uri="{FF2B5EF4-FFF2-40B4-BE49-F238E27FC236}">
                <a16:creationId xmlns:a16="http://schemas.microsoft.com/office/drawing/2014/main" id="{67070C59-7737-4605-A4EA-85C3A0551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628775"/>
            <a:ext cx="8313737" cy="4248150"/>
          </a:xfrm>
          <a:prstGeom prst="rect">
            <a:avLst/>
          </a:prstGeom>
          <a:solidFill>
            <a:srgbClr val="FFFFCC">
              <a:alpha val="70000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86" name="Rectangle 54">
            <a:extLst>
              <a:ext uri="{FF2B5EF4-FFF2-40B4-BE49-F238E27FC236}">
                <a16:creationId xmlns:a16="http://schemas.microsoft.com/office/drawing/2014/main" id="{CB24DA25-0546-4AA2-B89D-26F8B6C4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213100"/>
            <a:ext cx="6335712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GB" altLang="en-US"/>
          </a:p>
        </p:txBody>
      </p:sp>
      <p:sp>
        <p:nvSpPr>
          <p:cNvPr id="44088" name="Text Box 56">
            <a:extLst>
              <a:ext uri="{FF2B5EF4-FFF2-40B4-BE49-F238E27FC236}">
                <a16:creationId xmlns:a16="http://schemas.microsoft.com/office/drawing/2014/main" id="{A2543BA2-1EE2-4A34-A833-D84C2FBC0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844675"/>
            <a:ext cx="3887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/>
          </a:p>
        </p:txBody>
      </p:sp>
      <p:sp>
        <p:nvSpPr>
          <p:cNvPr id="44089" name="Text Box 57">
            <a:extLst>
              <a:ext uri="{FF2B5EF4-FFF2-40B4-BE49-F238E27FC236}">
                <a16:creationId xmlns:a16="http://schemas.microsoft.com/office/drawing/2014/main" id="{8A8FEEE0-70ED-4911-98C0-8B1D1980C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00213"/>
            <a:ext cx="3960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Identify Vacancy</a:t>
            </a:r>
          </a:p>
        </p:txBody>
      </p:sp>
      <p:sp>
        <p:nvSpPr>
          <p:cNvPr id="44090" name="Text Box 58">
            <a:extLst>
              <a:ext uri="{FF2B5EF4-FFF2-40B4-BE49-F238E27FC236}">
                <a16:creationId xmlns:a16="http://schemas.microsoft.com/office/drawing/2014/main" id="{E3A54A8F-D842-4714-8C39-6FCB21200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636838"/>
            <a:ext cx="3960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Write Job Description</a:t>
            </a:r>
          </a:p>
        </p:txBody>
      </p:sp>
      <p:sp>
        <p:nvSpPr>
          <p:cNvPr id="44091" name="AutoShape 59">
            <a:extLst>
              <a:ext uri="{FF2B5EF4-FFF2-40B4-BE49-F238E27FC236}">
                <a16:creationId xmlns:a16="http://schemas.microsoft.com/office/drawing/2014/main" id="{63064FA1-429A-4751-A06F-22B86366D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068638"/>
            <a:ext cx="287337" cy="504825"/>
          </a:xfrm>
          <a:prstGeom prst="downArrow">
            <a:avLst>
              <a:gd name="adj1" fmla="val 50278"/>
              <a:gd name="adj2" fmla="val 75694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44092" name="AutoShape 60">
            <a:extLst>
              <a:ext uri="{FF2B5EF4-FFF2-40B4-BE49-F238E27FC236}">
                <a16:creationId xmlns:a16="http://schemas.microsoft.com/office/drawing/2014/main" id="{6DF22A84-C462-46E9-AD44-C7AA80C74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132013"/>
            <a:ext cx="287337" cy="504825"/>
          </a:xfrm>
          <a:prstGeom prst="downArrow">
            <a:avLst>
              <a:gd name="adj1" fmla="val 40333"/>
              <a:gd name="adj2" fmla="val 80663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44093" name="Text Box 61">
            <a:extLst>
              <a:ext uri="{FF2B5EF4-FFF2-40B4-BE49-F238E27FC236}">
                <a16:creationId xmlns:a16="http://schemas.microsoft.com/office/drawing/2014/main" id="{F1135EF0-632B-4367-8A3F-72F261984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437063"/>
            <a:ext cx="3960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Advertise The Job</a:t>
            </a:r>
          </a:p>
        </p:txBody>
      </p:sp>
      <p:sp>
        <p:nvSpPr>
          <p:cNvPr id="44094" name="AutoShape 62">
            <a:extLst>
              <a:ext uri="{FF2B5EF4-FFF2-40B4-BE49-F238E27FC236}">
                <a16:creationId xmlns:a16="http://schemas.microsoft.com/office/drawing/2014/main" id="{DE9BF60A-C13E-4033-9D51-96902AA37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005263"/>
            <a:ext cx="287337" cy="504825"/>
          </a:xfrm>
          <a:prstGeom prst="downArrow">
            <a:avLst>
              <a:gd name="adj1" fmla="val 50000"/>
              <a:gd name="adj2" fmla="val 43923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44095" name="Text Box 63">
            <a:extLst>
              <a:ext uri="{FF2B5EF4-FFF2-40B4-BE49-F238E27FC236}">
                <a16:creationId xmlns:a16="http://schemas.microsoft.com/office/drawing/2014/main" id="{B2C44CF1-893B-4AAD-B751-F7E46A6DA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373688"/>
            <a:ext cx="3960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Send Out Application Forms</a:t>
            </a:r>
          </a:p>
        </p:txBody>
      </p:sp>
      <p:sp>
        <p:nvSpPr>
          <p:cNvPr id="44096" name="AutoShape 64">
            <a:extLst>
              <a:ext uri="{FF2B5EF4-FFF2-40B4-BE49-F238E27FC236}">
                <a16:creationId xmlns:a16="http://schemas.microsoft.com/office/drawing/2014/main" id="{68B9D74A-4764-4ECA-9037-A841A37B2D7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80744" y="5337969"/>
            <a:ext cx="287337" cy="504825"/>
          </a:xfrm>
          <a:prstGeom prst="downArrow">
            <a:avLst>
              <a:gd name="adj1" fmla="val 40333"/>
              <a:gd name="adj2" fmla="val 80663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44097" name="AutoShape 65">
            <a:extLst>
              <a:ext uri="{FF2B5EF4-FFF2-40B4-BE49-F238E27FC236}">
                <a16:creationId xmlns:a16="http://schemas.microsoft.com/office/drawing/2014/main" id="{5C7B80CF-3690-484E-8C01-20E34DC1772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584950" y="4005263"/>
            <a:ext cx="287338" cy="504825"/>
          </a:xfrm>
          <a:prstGeom prst="downArrow">
            <a:avLst>
              <a:gd name="adj1" fmla="val 40333"/>
              <a:gd name="adj2" fmla="val 75693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44098" name="Text Box 66">
            <a:extLst>
              <a:ext uri="{FF2B5EF4-FFF2-40B4-BE49-F238E27FC236}">
                <a16:creationId xmlns:a16="http://schemas.microsoft.com/office/drawing/2014/main" id="{90C7FA70-1671-4288-8B18-A17B7B981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573463"/>
            <a:ext cx="3529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Interview</a:t>
            </a:r>
          </a:p>
        </p:txBody>
      </p:sp>
      <p:sp>
        <p:nvSpPr>
          <p:cNvPr id="44099" name="AutoShape 67">
            <a:extLst>
              <a:ext uri="{FF2B5EF4-FFF2-40B4-BE49-F238E27FC236}">
                <a16:creationId xmlns:a16="http://schemas.microsoft.com/office/drawing/2014/main" id="{C549CAB1-F810-4F3D-ADDC-F95539E9EFD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584950" y="3068638"/>
            <a:ext cx="287338" cy="504825"/>
          </a:xfrm>
          <a:prstGeom prst="downArrow">
            <a:avLst>
              <a:gd name="adj1" fmla="val 40333"/>
              <a:gd name="adj2" fmla="val 80663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44100" name="Text Box 68">
            <a:extLst>
              <a:ext uri="{FF2B5EF4-FFF2-40B4-BE49-F238E27FC236}">
                <a16:creationId xmlns:a16="http://schemas.microsoft.com/office/drawing/2014/main" id="{315BDEFF-ACDD-469D-8134-FEE434B3C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2636838"/>
            <a:ext cx="309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Select Best Candidate</a:t>
            </a:r>
          </a:p>
        </p:txBody>
      </p:sp>
      <p:sp>
        <p:nvSpPr>
          <p:cNvPr id="44101" name="AutoShape 69">
            <a:extLst>
              <a:ext uri="{FF2B5EF4-FFF2-40B4-BE49-F238E27FC236}">
                <a16:creationId xmlns:a16="http://schemas.microsoft.com/office/drawing/2014/main" id="{C07FDB3C-020D-43F5-9B19-E6E1CF6BCEE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584950" y="2132013"/>
            <a:ext cx="287338" cy="504825"/>
          </a:xfrm>
          <a:prstGeom prst="downArrow">
            <a:avLst>
              <a:gd name="adj1" fmla="val 40333"/>
              <a:gd name="adj2" fmla="val 80663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44102" name="Text Box 70">
            <a:extLst>
              <a:ext uri="{FF2B5EF4-FFF2-40B4-BE49-F238E27FC236}">
                <a16:creationId xmlns:a16="http://schemas.microsoft.com/office/drawing/2014/main" id="{6735DBCA-C7B0-4446-8A8C-68BFE9968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1736725"/>
            <a:ext cx="309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Make Job Offer</a:t>
            </a:r>
          </a:p>
        </p:txBody>
      </p:sp>
      <p:sp>
        <p:nvSpPr>
          <p:cNvPr id="44103" name="AutoShape 71">
            <a:extLst>
              <a:ext uri="{FF2B5EF4-FFF2-40B4-BE49-F238E27FC236}">
                <a16:creationId xmlns:a16="http://schemas.microsoft.com/office/drawing/2014/main" id="{842B6109-757D-49AA-BEAC-23A90C453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868863"/>
            <a:ext cx="287337" cy="504825"/>
          </a:xfrm>
          <a:prstGeom prst="downArrow">
            <a:avLst>
              <a:gd name="adj1" fmla="val 50278"/>
              <a:gd name="adj2" fmla="val 59117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44104" name="Text Box 72">
            <a:extLst>
              <a:ext uri="{FF2B5EF4-FFF2-40B4-BE49-F238E27FC236}">
                <a16:creationId xmlns:a16="http://schemas.microsoft.com/office/drawing/2014/main" id="{036FF3D1-A916-4555-A1C0-0F32897A0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573463"/>
            <a:ext cx="360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Write Person Specification</a:t>
            </a:r>
          </a:p>
        </p:txBody>
      </p:sp>
      <p:sp>
        <p:nvSpPr>
          <p:cNvPr id="44105" name="AutoShape 73">
            <a:extLst>
              <a:ext uri="{FF2B5EF4-FFF2-40B4-BE49-F238E27FC236}">
                <a16:creationId xmlns:a16="http://schemas.microsoft.com/office/drawing/2014/main" id="{81FB92DE-FDAC-41AD-B790-274695CBC14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584950" y="4940300"/>
            <a:ext cx="287338" cy="504825"/>
          </a:xfrm>
          <a:prstGeom prst="downArrow">
            <a:avLst>
              <a:gd name="adj1" fmla="val 43648"/>
              <a:gd name="adj2" fmla="val 91164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44106" name="Text Box 74">
            <a:extLst>
              <a:ext uri="{FF2B5EF4-FFF2-40B4-BE49-F238E27FC236}">
                <a16:creationId xmlns:a16="http://schemas.microsoft.com/office/drawing/2014/main" id="{87760D09-B252-49F9-83EC-DEC9B49C1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581525"/>
            <a:ext cx="3960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Shortlist Candidates</a:t>
            </a:r>
          </a:p>
        </p:txBody>
      </p:sp>
      <p:sp>
        <p:nvSpPr>
          <p:cNvPr id="44107" name="Text Box 75">
            <a:extLst>
              <a:ext uri="{FF2B5EF4-FFF2-40B4-BE49-F238E27FC236}">
                <a16:creationId xmlns:a16="http://schemas.microsoft.com/office/drawing/2014/main" id="{782AB00A-DD8A-40B9-9173-13D4D7D9A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5373688"/>
            <a:ext cx="3960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Receive Applications</a:t>
            </a:r>
          </a:p>
        </p:txBody>
      </p:sp>
      <p:pic>
        <p:nvPicPr>
          <p:cNvPr id="44114" name="Picture 82" descr="button_push_blue_md_clr">
            <a:hlinkClick r:id="rId8" action="ppaction://hlinksldjump"/>
            <a:extLst>
              <a:ext uri="{FF2B5EF4-FFF2-40B4-BE49-F238E27FC236}">
                <a16:creationId xmlns:a16="http://schemas.microsoft.com/office/drawing/2014/main" id="{8BD89CD3-6B90-4451-9C6E-80D6EE5E8A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180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15" name="Picture 83" descr="button_push_blue_md_clr">
            <a:extLst>
              <a:ext uri="{FF2B5EF4-FFF2-40B4-BE49-F238E27FC236}">
                <a16:creationId xmlns:a16="http://schemas.microsoft.com/office/drawing/2014/main" id="{E7592FD7-69C3-4637-B2DE-E6FC76FC4D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09863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16" name="Picture 84" descr="button_push_blue_md_clr">
            <a:hlinkClick r:id="rId10" action="ppaction://hlinksldjump"/>
            <a:extLst>
              <a:ext uri="{FF2B5EF4-FFF2-40B4-BE49-F238E27FC236}">
                <a16:creationId xmlns:a16="http://schemas.microsoft.com/office/drawing/2014/main" id="{778E796A-14CD-407F-B67D-87CF0CB348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4648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17" name="Picture 85" descr="button_push_blue_md_clr">
            <a:hlinkClick r:id="rId11" action="ppaction://hlinksldjump"/>
            <a:extLst>
              <a:ext uri="{FF2B5EF4-FFF2-40B4-BE49-F238E27FC236}">
                <a16:creationId xmlns:a16="http://schemas.microsoft.com/office/drawing/2014/main" id="{3A2D6095-26DC-404D-9503-5CE969F676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1008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19" name="Picture 87" descr="button_push_blue_md_clr">
            <a:hlinkClick r:id="rId12" action="ppaction://hlinksldjump"/>
            <a:extLst>
              <a:ext uri="{FF2B5EF4-FFF2-40B4-BE49-F238E27FC236}">
                <a16:creationId xmlns:a16="http://schemas.microsoft.com/office/drawing/2014/main" id="{42FF5FA3-D99C-49C0-BE4D-C746212BD2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446713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20" name="Picture 88" descr="button_push_blue_md_clr">
            <a:hlinkClick r:id="rId13" action="ppaction://hlinksldjump"/>
            <a:extLst>
              <a:ext uri="{FF2B5EF4-FFF2-40B4-BE49-F238E27FC236}">
                <a16:creationId xmlns:a16="http://schemas.microsoft.com/office/drawing/2014/main" id="{40CA78C1-EF82-4028-97A3-7614415559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65455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21" name="Picture 89" descr="button_push_blue_md_clr">
            <a:hlinkClick r:id="rId13" action="ppaction://hlinksldjump"/>
            <a:extLst>
              <a:ext uri="{FF2B5EF4-FFF2-40B4-BE49-F238E27FC236}">
                <a16:creationId xmlns:a16="http://schemas.microsoft.com/office/drawing/2014/main" id="{0CFFDDFE-0FD0-494A-BA39-8A68B42A12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646488"/>
            <a:ext cx="287338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23" name="Picture 91" descr="button_push_blue_md_clr">
            <a:hlinkClick r:id="rId14" action="ppaction://hlinksldjump"/>
            <a:extLst>
              <a:ext uri="{FF2B5EF4-FFF2-40B4-BE49-F238E27FC236}">
                <a16:creationId xmlns:a16="http://schemas.microsoft.com/office/drawing/2014/main" id="{C98214BF-23C7-421A-868A-FAC3159AB9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773238"/>
            <a:ext cx="287338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24" name="Rectangle 92">
            <a:extLst>
              <a:ext uri="{FF2B5EF4-FFF2-40B4-BE49-F238E27FC236}">
                <a16:creationId xmlns:a16="http://schemas.microsoft.com/office/drawing/2014/main" id="{83104F5E-2903-4EDE-A78C-32117C1BC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949950"/>
            <a:ext cx="864235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GB" altLang="en-US"/>
              <a:t>At some point references will be taken – but the timing of this can vary</a:t>
            </a:r>
          </a:p>
        </p:txBody>
      </p:sp>
      <p:sp>
        <p:nvSpPr>
          <p:cNvPr id="44125" name="Rectangle 93">
            <a:extLst>
              <a:ext uri="{FF2B5EF4-FFF2-40B4-BE49-F238E27FC236}">
                <a16:creationId xmlns:a16="http://schemas.microsoft.com/office/drawing/2014/main" id="{5EF5331A-A685-4270-BBB7-DA6FFC1238E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/>
              <a:t>The Recruitment Process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 bldLvl="4" autoUpdateAnimBg="0"/>
      <p:bldP spid="44089" grpId="0"/>
      <p:bldP spid="44090" grpId="0"/>
      <p:bldP spid="44093" grpId="0"/>
      <p:bldP spid="44095" grpId="0"/>
      <p:bldP spid="44098" grpId="0"/>
      <p:bldP spid="44100" grpId="0"/>
      <p:bldP spid="44102" grpId="0"/>
      <p:bldP spid="44104" grpId="0"/>
      <p:bldP spid="44106" grpId="0"/>
      <p:bldP spid="44107" grpId="0"/>
      <p:bldP spid="44124" grpId="0" build="p" bldLvl="4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9664CC32-E476-471B-8C76-BBC69F2AF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Identifying a Vacancy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B1368EF-AFD4-4386-B1C7-E5799C09DA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569325" cy="1295400"/>
          </a:xfrm>
        </p:spPr>
        <p:txBody>
          <a:bodyPr/>
          <a:lstStyle/>
          <a:p>
            <a:r>
              <a:rPr lang="en-GB" altLang="en-US"/>
              <a:t>Businesses should know how many staff are required to operate efficiently</a:t>
            </a:r>
          </a:p>
          <a:p>
            <a:pPr lvl="1"/>
            <a:r>
              <a:rPr lang="en-GB" altLang="en-US"/>
              <a:t>They may need to recruit new workers for a number of reasons:</a:t>
            </a:r>
          </a:p>
        </p:txBody>
      </p:sp>
      <p:grpSp>
        <p:nvGrpSpPr>
          <p:cNvPr id="95268" name="Group 36">
            <a:extLst>
              <a:ext uri="{FF2B5EF4-FFF2-40B4-BE49-F238E27FC236}">
                <a16:creationId xmlns:a16="http://schemas.microsoft.com/office/drawing/2014/main" id="{A2697794-2C28-46F9-A0DD-0E0B0538B4CF}"/>
              </a:ext>
            </a:extLst>
          </p:cNvPr>
          <p:cNvGrpSpPr>
            <a:grpSpLocks/>
          </p:cNvGrpSpPr>
          <p:nvPr/>
        </p:nvGrpSpPr>
        <p:grpSpPr bwMode="auto">
          <a:xfrm>
            <a:off x="4641850" y="2924175"/>
            <a:ext cx="1801813" cy="3025775"/>
            <a:chOff x="2924" y="1842"/>
            <a:chExt cx="1135" cy="1906"/>
          </a:xfrm>
        </p:grpSpPr>
        <p:sp>
          <p:nvSpPr>
            <p:cNvPr id="95243" name="Rectangle 11">
              <a:extLst>
                <a:ext uri="{FF2B5EF4-FFF2-40B4-BE49-F238E27FC236}">
                  <a16:creationId xmlns:a16="http://schemas.microsoft.com/office/drawing/2014/main" id="{EF6F7B77-F86B-49C6-A843-C816750AE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" y="1842"/>
              <a:ext cx="1134" cy="58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5244" name="WordArt 12">
              <a:extLst>
                <a:ext uri="{FF2B5EF4-FFF2-40B4-BE49-F238E27FC236}">
                  <a16:creationId xmlns:a16="http://schemas.microsoft.com/office/drawing/2014/main" id="{C3BAE11E-C79E-46DF-9B24-25FC4C46F1D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02" y="1978"/>
              <a:ext cx="630" cy="3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000" kern="10">
                  <a:solidFill>
                    <a:schemeClr val="accent2"/>
                  </a:solidFill>
                  <a:latin typeface="Arial Black" panose="020B0A04020102020204" pitchFamily="34" charset="0"/>
                </a:rPr>
                <a:t>Staff get</a:t>
              </a:r>
            </a:p>
            <a:p>
              <a:pPr algn="ctr"/>
              <a:r>
                <a:rPr lang="en-GB" sz="2000" kern="10">
                  <a:solidFill>
                    <a:schemeClr val="accent2"/>
                  </a:solidFill>
                  <a:latin typeface="Arial Black" panose="020B0A04020102020204" pitchFamily="34" charset="0"/>
                </a:rPr>
                <a:t>promoted</a:t>
              </a:r>
            </a:p>
          </p:txBody>
        </p:sp>
        <p:sp>
          <p:nvSpPr>
            <p:cNvPr id="95258" name="Rectangle 26">
              <a:extLst>
                <a:ext uri="{FF2B5EF4-FFF2-40B4-BE49-F238E27FC236}">
                  <a16:creationId xmlns:a16="http://schemas.microsoft.com/office/drawing/2014/main" id="{E8C07641-33D5-4F52-B72A-F7B57016C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433"/>
              <a:ext cx="1134" cy="131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5260" name="Picture 28" descr="climbing_ladder_arrow_1_22_09_pc_pro">
              <a:extLst>
                <a:ext uri="{FF2B5EF4-FFF2-40B4-BE49-F238E27FC236}">
                  <a16:creationId xmlns:a16="http://schemas.microsoft.com/office/drawing/2014/main" id="{21DB6AA6-1AF6-47EE-B52A-E059EC82CC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39"/>
            <a:stretch>
              <a:fillRect/>
            </a:stretch>
          </p:blipFill>
          <p:spPr bwMode="auto">
            <a:xfrm>
              <a:off x="3151" y="2478"/>
              <a:ext cx="772" cy="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265" name="Group 33">
            <a:extLst>
              <a:ext uri="{FF2B5EF4-FFF2-40B4-BE49-F238E27FC236}">
                <a16:creationId xmlns:a16="http://schemas.microsoft.com/office/drawing/2014/main" id="{8C5EDB07-BEE5-4E85-8AE8-85DB8EA21090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925763"/>
            <a:ext cx="2051050" cy="3022600"/>
            <a:chOff x="295" y="1843"/>
            <a:chExt cx="1292" cy="1904"/>
          </a:xfrm>
        </p:grpSpPr>
        <p:sp>
          <p:nvSpPr>
            <p:cNvPr id="95237" name="Rectangle 5">
              <a:extLst>
                <a:ext uri="{FF2B5EF4-FFF2-40B4-BE49-F238E27FC236}">
                  <a16:creationId xmlns:a16="http://schemas.microsoft.com/office/drawing/2014/main" id="{2386EAA8-42DE-42B9-86C0-82627C467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1843"/>
              <a:ext cx="1134" cy="58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5238" name="WordArt 6">
              <a:extLst>
                <a:ext uri="{FF2B5EF4-FFF2-40B4-BE49-F238E27FC236}">
                  <a16:creationId xmlns:a16="http://schemas.microsoft.com/office/drawing/2014/main" id="{65CD4B0B-5DB2-4521-9BBE-90AA7954DB8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67" y="1933"/>
              <a:ext cx="635" cy="3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000" kern="10">
                  <a:solidFill>
                    <a:schemeClr val="accent2"/>
                  </a:solidFill>
                  <a:latin typeface="Arial Black" panose="020B0A04020102020204" pitchFamily="34" charset="0"/>
                </a:rPr>
                <a:t>Increased</a:t>
              </a:r>
            </a:p>
            <a:p>
              <a:pPr algn="ctr"/>
              <a:r>
                <a:rPr lang="en-GB" sz="2000" kern="10">
                  <a:solidFill>
                    <a:schemeClr val="accent2"/>
                  </a:solidFill>
                  <a:latin typeface="Arial Black" panose="020B0A04020102020204" pitchFamily="34" charset="0"/>
                </a:rPr>
                <a:t>Sales</a:t>
              </a:r>
            </a:p>
          </p:txBody>
        </p:sp>
        <p:sp>
          <p:nvSpPr>
            <p:cNvPr id="95249" name="Rectangle 17">
              <a:extLst>
                <a:ext uri="{FF2B5EF4-FFF2-40B4-BE49-F238E27FC236}">
                  <a16:creationId xmlns:a16="http://schemas.microsoft.com/office/drawing/2014/main" id="{DF4169BE-40BC-4732-ACCA-194262D2E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2432"/>
              <a:ext cx="1134" cy="131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5261" name="Picture 29" descr="raise_the_graph_10_08_08_pc_pro">
              <a:extLst>
                <a:ext uri="{FF2B5EF4-FFF2-40B4-BE49-F238E27FC236}">
                  <a16:creationId xmlns:a16="http://schemas.microsoft.com/office/drawing/2014/main" id="{CDE38A9E-62B0-4441-8DC7-1B4FFE62DB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681"/>
              <a:ext cx="1292" cy="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266" name="Group 34">
            <a:extLst>
              <a:ext uri="{FF2B5EF4-FFF2-40B4-BE49-F238E27FC236}">
                <a16:creationId xmlns:a16="http://schemas.microsoft.com/office/drawing/2014/main" id="{66B83A42-8E8B-4357-8FD9-0E28414C0CC0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924175"/>
            <a:ext cx="1800225" cy="3201988"/>
            <a:chOff x="1610" y="1842"/>
            <a:chExt cx="1134" cy="2017"/>
          </a:xfrm>
        </p:grpSpPr>
        <p:sp>
          <p:nvSpPr>
            <p:cNvPr id="95240" name="Rectangle 8">
              <a:extLst>
                <a:ext uri="{FF2B5EF4-FFF2-40B4-BE49-F238E27FC236}">
                  <a16:creationId xmlns:a16="http://schemas.microsoft.com/office/drawing/2014/main" id="{BC887B60-FC60-401A-ACA6-2A3B4E58F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1842"/>
              <a:ext cx="1134" cy="58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5241" name="WordArt 9">
              <a:extLst>
                <a:ext uri="{FF2B5EF4-FFF2-40B4-BE49-F238E27FC236}">
                  <a16:creationId xmlns:a16="http://schemas.microsoft.com/office/drawing/2014/main" id="{DA37D63D-5E78-4546-AE61-6772BD5670D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873" y="1933"/>
              <a:ext cx="644" cy="3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000" kern="10">
                  <a:solidFill>
                    <a:schemeClr val="accent2"/>
                  </a:solidFill>
                  <a:latin typeface="Arial Black" panose="020B0A04020102020204" pitchFamily="34" charset="0"/>
                </a:rPr>
                <a:t>Some Staff</a:t>
              </a:r>
            </a:p>
            <a:p>
              <a:pPr algn="ctr"/>
              <a:r>
                <a:rPr lang="en-GB" sz="2000" kern="10">
                  <a:solidFill>
                    <a:schemeClr val="accent2"/>
                  </a:solidFill>
                  <a:latin typeface="Arial Black" panose="020B0A04020102020204" pitchFamily="34" charset="0"/>
                </a:rPr>
                <a:t>Leave</a:t>
              </a:r>
            </a:p>
          </p:txBody>
        </p:sp>
        <p:sp>
          <p:nvSpPr>
            <p:cNvPr id="95252" name="Rectangle 20">
              <a:extLst>
                <a:ext uri="{FF2B5EF4-FFF2-40B4-BE49-F238E27FC236}">
                  <a16:creationId xmlns:a16="http://schemas.microsoft.com/office/drawing/2014/main" id="{1956D437-1CB2-4B18-90E5-A6AE85C1D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2432"/>
              <a:ext cx="1134" cy="131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5263" name="Picture 31" descr="old_man">
              <a:extLst>
                <a:ext uri="{FF2B5EF4-FFF2-40B4-BE49-F238E27FC236}">
                  <a16:creationId xmlns:a16="http://schemas.microsoft.com/office/drawing/2014/main" id="{E1D1861D-B00E-41E9-9A23-A3C96C196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387"/>
              <a:ext cx="893" cy="1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269" name="Group 37">
            <a:extLst>
              <a:ext uri="{FF2B5EF4-FFF2-40B4-BE49-F238E27FC236}">
                <a16:creationId xmlns:a16="http://schemas.microsoft.com/office/drawing/2014/main" id="{E9EFF8CA-E949-43E0-AAB6-71DE888FFCCF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2924175"/>
            <a:ext cx="1800225" cy="3105150"/>
            <a:chOff x="4241" y="1842"/>
            <a:chExt cx="1134" cy="1956"/>
          </a:xfrm>
        </p:grpSpPr>
        <p:sp>
          <p:nvSpPr>
            <p:cNvPr id="95246" name="Rectangle 14">
              <a:extLst>
                <a:ext uri="{FF2B5EF4-FFF2-40B4-BE49-F238E27FC236}">
                  <a16:creationId xmlns:a16="http://schemas.microsoft.com/office/drawing/2014/main" id="{F11B9E22-F953-4778-95A8-8552FEB91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1842"/>
              <a:ext cx="1134" cy="58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5247" name="WordArt 15">
              <a:extLst>
                <a:ext uri="{FF2B5EF4-FFF2-40B4-BE49-F238E27FC236}">
                  <a16:creationId xmlns:a16="http://schemas.microsoft.com/office/drawing/2014/main" id="{88B9689B-401A-4E8A-B362-4F5FF2A143D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22" y="1933"/>
              <a:ext cx="726" cy="4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000" kern="10">
                  <a:solidFill>
                    <a:schemeClr val="accent2"/>
                  </a:solidFill>
                  <a:latin typeface="Arial Black" panose="020B0A04020102020204" pitchFamily="34" charset="0"/>
                </a:rPr>
                <a:t>Staff have</a:t>
              </a:r>
            </a:p>
            <a:p>
              <a:pPr algn="ctr"/>
              <a:r>
                <a:rPr lang="en-GB" sz="2000" kern="10">
                  <a:solidFill>
                    <a:schemeClr val="accent2"/>
                  </a:solidFill>
                  <a:latin typeface="Arial Black" panose="020B0A04020102020204" pitchFamily="34" charset="0"/>
                </a:rPr>
                <a:t>temporary</a:t>
              </a:r>
            </a:p>
            <a:p>
              <a:pPr algn="ctr"/>
              <a:r>
                <a:rPr lang="en-GB" sz="2000" kern="10">
                  <a:solidFill>
                    <a:schemeClr val="accent2"/>
                  </a:solidFill>
                  <a:latin typeface="Arial Black" panose="020B0A04020102020204" pitchFamily="34" charset="0"/>
                </a:rPr>
                <a:t>absence</a:t>
              </a:r>
            </a:p>
          </p:txBody>
        </p:sp>
        <p:sp>
          <p:nvSpPr>
            <p:cNvPr id="95255" name="Rectangle 23">
              <a:extLst>
                <a:ext uri="{FF2B5EF4-FFF2-40B4-BE49-F238E27FC236}">
                  <a16:creationId xmlns:a16="http://schemas.microsoft.com/office/drawing/2014/main" id="{60A47314-BFA4-4D8A-8AF2-6D5F39B77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2431"/>
              <a:ext cx="1134" cy="131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5264" name="Picture 32" descr="pregnant_woman">
              <a:extLst>
                <a:ext uri="{FF2B5EF4-FFF2-40B4-BE49-F238E27FC236}">
                  <a16:creationId xmlns:a16="http://schemas.microsoft.com/office/drawing/2014/main" id="{09F9A66B-8C08-4A1F-A649-560BD202B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923"/>
            <a:stretch>
              <a:fillRect/>
            </a:stretch>
          </p:blipFill>
          <p:spPr bwMode="auto">
            <a:xfrm>
              <a:off x="4480" y="2387"/>
              <a:ext cx="532" cy="1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08F4AF00-A616-46F6-8013-9A35ADD89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5113"/>
            <a:ext cx="7777163" cy="863600"/>
          </a:xfrm>
        </p:spPr>
        <p:txBody>
          <a:bodyPr/>
          <a:lstStyle/>
          <a:p>
            <a:r>
              <a:rPr lang="en-GB" altLang="en-US"/>
              <a:t>Job Description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295C0D85-66D7-4B21-9CF4-B51209EF75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206875" cy="5329237"/>
          </a:xfrm>
        </p:spPr>
        <p:txBody>
          <a:bodyPr/>
          <a:lstStyle/>
          <a:p>
            <a:r>
              <a:rPr lang="en-GB" altLang="en-US" sz="2000"/>
              <a:t>This document is written by the employer</a:t>
            </a:r>
          </a:p>
          <a:p>
            <a:endParaRPr lang="en-GB" altLang="en-US" sz="2000"/>
          </a:p>
          <a:p>
            <a:r>
              <a:rPr lang="en-GB" altLang="en-US" sz="2000"/>
              <a:t>It should contain:</a:t>
            </a:r>
          </a:p>
          <a:p>
            <a:pPr lvl="1"/>
            <a:r>
              <a:rPr lang="en-GB" altLang="en-US" sz="1800" b="1">
                <a:solidFill>
                  <a:schemeClr val="accent2"/>
                </a:solidFill>
              </a:rPr>
              <a:t>Title of job</a:t>
            </a:r>
          </a:p>
          <a:p>
            <a:pPr lvl="1"/>
            <a:r>
              <a:rPr lang="en-GB" altLang="en-US" sz="1800" b="1">
                <a:solidFill>
                  <a:schemeClr val="accent2"/>
                </a:solidFill>
              </a:rPr>
              <a:t>Responsibilities</a:t>
            </a:r>
          </a:p>
          <a:p>
            <a:pPr lvl="1"/>
            <a:r>
              <a:rPr lang="en-GB" altLang="en-US" sz="1800" b="1">
                <a:solidFill>
                  <a:schemeClr val="accent2"/>
                </a:solidFill>
              </a:rPr>
              <a:t>Place in the hierarchy</a:t>
            </a:r>
            <a:r>
              <a:rPr lang="en-GB" altLang="en-US" sz="1800"/>
              <a:t> </a:t>
            </a:r>
          </a:p>
          <a:p>
            <a:pPr lvl="2"/>
            <a:r>
              <a:rPr lang="en-GB" altLang="en-US" sz="1600"/>
              <a:t>Who you report to</a:t>
            </a:r>
          </a:p>
          <a:p>
            <a:pPr lvl="2"/>
            <a:r>
              <a:rPr lang="en-GB" altLang="en-US" sz="1600"/>
              <a:t>Who you are responsible for</a:t>
            </a:r>
          </a:p>
          <a:p>
            <a:pPr lvl="1"/>
            <a:r>
              <a:rPr lang="en-GB" altLang="en-US" sz="1800" b="1">
                <a:solidFill>
                  <a:schemeClr val="accent2"/>
                </a:solidFill>
              </a:rPr>
              <a:t>Working conditions</a:t>
            </a:r>
          </a:p>
          <a:p>
            <a:pPr lvl="2"/>
            <a:r>
              <a:rPr lang="en-GB" altLang="en-US" sz="1600"/>
              <a:t>Pay</a:t>
            </a:r>
          </a:p>
          <a:p>
            <a:pPr lvl="2"/>
            <a:r>
              <a:rPr lang="en-GB" altLang="en-US" sz="1600"/>
              <a:t>Hours</a:t>
            </a:r>
          </a:p>
          <a:p>
            <a:pPr lvl="2"/>
            <a:r>
              <a:rPr lang="en-GB" altLang="en-US" sz="1600"/>
              <a:t>Location</a:t>
            </a:r>
          </a:p>
          <a:p>
            <a:pPr lvl="1"/>
            <a:endParaRPr lang="en-GB" altLang="en-US" sz="1800"/>
          </a:p>
          <a:p>
            <a:r>
              <a:rPr lang="en-GB" altLang="en-US" sz="2000"/>
              <a:t>Will be used to </a:t>
            </a:r>
            <a:r>
              <a:rPr lang="en-GB" altLang="en-US" sz="2000">
                <a:solidFill>
                  <a:schemeClr val="accent2"/>
                </a:solidFill>
              </a:rPr>
              <a:t>appraise</a:t>
            </a:r>
            <a:r>
              <a:rPr lang="en-GB" altLang="en-US" sz="2000"/>
              <a:t> </a:t>
            </a:r>
            <a:br>
              <a:rPr lang="en-GB" altLang="en-US" sz="2000"/>
            </a:br>
            <a:r>
              <a:rPr lang="en-GB" altLang="en-US" sz="2000"/>
              <a:t>performance</a:t>
            </a:r>
          </a:p>
          <a:p>
            <a:endParaRPr lang="en-GB" altLang="en-US" sz="2000"/>
          </a:p>
        </p:txBody>
      </p:sp>
      <p:graphicFrame>
        <p:nvGraphicFramePr>
          <p:cNvPr id="110759" name="Group 167">
            <a:extLst>
              <a:ext uri="{FF2B5EF4-FFF2-40B4-BE49-F238E27FC236}">
                <a16:creationId xmlns:a16="http://schemas.microsoft.com/office/drawing/2014/main" id="{0AF373B5-B674-4B2E-951A-123F9A08655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716463" y="1474788"/>
          <a:ext cx="4060825" cy="4669536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288290727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3615211186"/>
                    </a:ext>
                  </a:extLst>
                </a:gridCol>
              </a:tblGrid>
              <a:tr h="2159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Sample Job Description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194362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Job Title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Credit Control Clerk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998925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Accountable to: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Accounts Manager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132253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Accounts Department at Head Office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454097"/>
                  </a:ext>
                </a:extLst>
              </a:tr>
              <a:tr h="162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Duties and Responsibilities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00100" indent="-342900"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19200" indent="-304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38300" indent="-2667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9300" indent="-1905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6500" indent="-190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3700" indent="-190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90900" indent="-190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8100" indent="-190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Maintain and Monitor 150 Credit Accounts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Liaison with the debt collection agency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Attendance at County Court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4639"/>
                  </a:ext>
                </a:extLst>
              </a:tr>
              <a:tr h="568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Hours of Work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37.5 hours per week (Overtime as required)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725498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Rates of Pay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£19,500 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17883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79F0B67E-280D-4A22-8B38-421A89DFB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Person Specification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3B0563DB-B6CD-449D-B8E8-7B1428922D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4206875" cy="5256212"/>
          </a:xfrm>
        </p:spPr>
        <p:txBody>
          <a:bodyPr/>
          <a:lstStyle/>
          <a:p>
            <a:r>
              <a:rPr lang="en-GB" altLang="en-US" sz="2000"/>
              <a:t>This document is written by the employer</a:t>
            </a:r>
          </a:p>
          <a:p>
            <a:endParaRPr lang="en-GB" altLang="en-US" sz="2000">
              <a:solidFill>
                <a:schemeClr val="accent2"/>
              </a:solidFill>
            </a:endParaRPr>
          </a:p>
          <a:p>
            <a:r>
              <a:rPr lang="en-GB" altLang="en-US" sz="2000"/>
              <a:t>It should contain a profile of the personal qualities required including:</a:t>
            </a:r>
          </a:p>
          <a:p>
            <a:pPr lvl="1"/>
            <a:r>
              <a:rPr lang="en-GB" altLang="en-US" sz="1800" b="1">
                <a:solidFill>
                  <a:schemeClr val="accent2"/>
                </a:solidFill>
              </a:rPr>
              <a:t>Educational Qualifications</a:t>
            </a:r>
          </a:p>
          <a:p>
            <a:pPr lvl="1"/>
            <a:r>
              <a:rPr lang="en-GB" altLang="en-US" sz="1800" b="1">
                <a:solidFill>
                  <a:schemeClr val="accent2"/>
                </a:solidFill>
              </a:rPr>
              <a:t>Professional Qualifications</a:t>
            </a:r>
          </a:p>
          <a:p>
            <a:pPr lvl="1"/>
            <a:r>
              <a:rPr lang="en-GB" altLang="en-US" sz="1800" b="1">
                <a:solidFill>
                  <a:schemeClr val="accent2"/>
                </a:solidFill>
              </a:rPr>
              <a:t>Previous Experience</a:t>
            </a:r>
          </a:p>
          <a:p>
            <a:pPr lvl="1"/>
            <a:r>
              <a:rPr lang="en-GB" altLang="en-US" sz="1800" b="1">
                <a:solidFill>
                  <a:schemeClr val="accent2"/>
                </a:solidFill>
              </a:rPr>
              <a:t>General skills </a:t>
            </a:r>
          </a:p>
          <a:p>
            <a:pPr lvl="2"/>
            <a:r>
              <a:rPr lang="en-GB" altLang="en-US" sz="1600"/>
              <a:t>IT skills</a:t>
            </a:r>
          </a:p>
          <a:p>
            <a:pPr lvl="2"/>
            <a:r>
              <a:rPr lang="en-GB" altLang="en-US" sz="1600"/>
              <a:t>Driving Licence</a:t>
            </a:r>
          </a:p>
          <a:p>
            <a:pPr lvl="2"/>
            <a:endParaRPr lang="en-GB" altLang="en-US" sz="1600"/>
          </a:p>
          <a:p>
            <a:r>
              <a:rPr lang="en-GB" altLang="en-US" sz="2000"/>
              <a:t>When writing these it is important that they do not </a:t>
            </a:r>
            <a:r>
              <a:rPr lang="en-GB" altLang="en-US" sz="2000">
                <a:solidFill>
                  <a:schemeClr val="accent2"/>
                </a:solidFill>
              </a:rPr>
              <a:t>DISCRIMINATE</a:t>
            </a:r>
            <a:r>
              <a:rPr lang="en-GB" altLang="en-US" sz="2000"/>
              <a:t> against certain people</a:t>
            </a:r>
          </a:p>
          <a:p>
            <a:endParaRPr lang="en-GB" altLang="en-US" sz="2000"/>
          </a:p>
        </p:txBody>
      </p:sp>
      <p:graphicFrame>
        <p:nvGraphicFramePr>
          <p:cNvPr id="112794" name="Group 154">
            <a:extLst>
              <a:ext uri="{FF2B5EF4-FFF2-40B4-BE49-F238E27FC236}">
                <a16:creationId xmlns:a16="http://schemas.microsoft.com/office/drawing/2014/main" id="{A96DCBA1-F06C-456E-A0DB-2F98DDC3828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3438" y="1116013"/>
          <a:ext cx="4283075" cy="5547360"/>
        </p:xfrm>
        <a:graphic>
          <a:graphicData uri="http://schemas.openxmlformats.org/drawingml/2006/table">
            <a:tbl>
              <a:tblPr/>
              <a:tblGrid>
                <a:gridCol w="1546225">
                  <a:extLst>
                    <a:ext uri="{9D8B030D-6E8A-4147-A177-3AD203B41FA5}">
                      <a16:colId xmlns:a16="http://schemas.microsoft.com/office/drawing/2014/main" val="2954300670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25552654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366501403"/>
                    </a:ext>
                  </a:extLst>
                </a:gridCol>
              </a:tblGrid>
              <a:tr h="18097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Sample Person Specification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16522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Criteria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Essential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Desirable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786536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Skills and Abilities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Keyboard Skills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Working knowledge of fax machines and photocopiers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607322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Knowledge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Knowledge of MS Windows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Knowledge of MS Office Packages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76337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Qualification, Education and Training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Four GCSEs at C or above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GCSE to include English and Maths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565992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Experience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Familiar with office environment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One years office experience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843626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Other Requirements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Punctual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Well motivated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785819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90458A41-1782-43AE-A5D1-E69351D2E6E5}"/>
              </a:ext>
            </a:extLst>
          </p:cNvPr>
          <p:cNvSpPr/>
          <p:nvPr/>
        </p:nvSpPr>
        <p:spPr bwMode="auto">
          <a:xfrm>
            <a:off x="3275856" y="82438"/>
            <a:ext cx="5760640" cy="78762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Explain why the Job description is produced before the person specification.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92" name="Picture 56" descr="pinned_sticky_notes_11_30_08_pc_pro_me">
            <a:extLst>
              <a:ext uri="{FF2B5EF4-FFF2-40B4-BE49-F238E27FC236}">
                <a16:creationId xmlns:a16="http://schemas.microsoft.com/office/drawing/2014/main" id="{659D82F6-B50C-4628-8692-172559E57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294">
            <a:off x="4471988" y="1844675"/>
            <a:ext cx="5146675" cy="51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91" name="Picture 55" descr="pinned_sticky_notes_11_30_08_pc_pro_me">
            <a:extLst>
              <a:ext uri="{FF2B5EF4-FFF2-40B4-BE49-F238E27FC236}">
                <a16:creationId xmlns:a16="http://schemas.microsoft.com/office/drawing/2014/main" id="{22334C13-9255-4E6C-9DAC-393B1FAEB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8961">
            <a:off x="-325438" y="1773238"/>
            <a:ext cx="5184776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8" name="Rectangle 2">
            <a:extLst>
              <a:ext uri="{FF2B5EF4-FFF2-40B4-BE49-F238E27FC236}">
                <a16:creationId xmlns:a16="http://schemas.microsoft.com/office/drawing/2014/main" id="{19C9B16B-8DE3-48AA-BCA2-B4751D715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Recruiting Internally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0FD06FF1-E0AF-4678-B4FA-67DB1C5A7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569325" cy="1152525"/>
          </a:xfrm>
        </p:spPr>
        <p:txBody>
          <a:bodyPr/>
          <a:lstStyle/>
          <a:p>
            <a:r>
              <a:rPr lang="en-GB" altLang="en-US"/>
              <a:t>By Law </a:t>
            </a:r>
            <a:r>
              <a:rPr lang="en-GB" altLang="en-US">
                <a:solidFill>
                  <a:schemeClr val="accent2"/>
                </a:solidFill>
              </a:rPr>
              <a:t>ALL</a:t>
            </a:r>
            <a:r>
              <a:rPr lang="en-GB" altLang="en-US"/>
              <a:t> jobs must be advertised</a:t>
            </a:r>
          </a:p>
          <a:p>
            <a:r>
              <a:rPr lang="en-GB" altLang="en-US"/>
              <a:t>However, this can be done within the business</a:t>
            </a:r>
          </a:p>
        </p:txBody>
      </p:sp>
      <p:sp>
        <p:nvSpPr>
          <p:cNvPr id="116779" name="Text Box 43">
            <a:extLst>
              <a:ext uri="{FF2B5EF4-FFF2-40B4-BE49-F238E27FC236}">
                <a16:creationId xmlns:a16="http://schemas.microsoft.com/office/drawing/2014/main" id="{D8EEE082-08A0-45F9-8E94-E385F6C1CC08}"/>
              </a:ext>
            </a:extLst>
          </p:cNvPr>
          <p:cNvSpPr txBox="1">
            <a:spLocks noChangeArrowheads="1"/>
          </p:cNvSpPr>
          <p:nvPr/>
        </p:nvSpPr>
        <p:spPr bwMode="auto">
          <a:xfrm rot="21000000">
            <a:off x="569913" y="3065463"/>
            <a:ext cx="3065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b="1" u="sng">
                <a:solidFill>
                  <a:srgbClr val="FF0000"/>
                </a:solidFill>
                <a:latin typeface="Bradley Hand ITC" panose="03070402050302030203" pitchFamily="66" charset="0"/>
              </a:rPr>
              <a:t>Advantages</a:t>
            </a:r>
            <a:endParaRPr lang="en-US" altLang="en-US" sz="3200" b="1" u="sng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16780" name="Text Box 44">
            <a:extLst>
              <a:ext uri="{FF2B5EF4-FFF2-40B4-BE49-F238E27FC236}">
                <a16:creationId xmlns:a16="http://schemas.microsoft.com/office/drawing/2014/main" id="{01076430-1D76-43A6-AC55-57AFFB59769C}"/>
              </a:ext>
            </a:extLst>
          </p:cNvPr>
          <p:cNvSpPr txBox="1">
            <a:spLocks noChangeArrowheads="1"/>
          </p:cNvSpPr>
          <p:nvPr/>
        </p:nvSpPr>
        <p:spPr bwMode="auto">
          <a:xfrm rot="21000000">
            <a:off x="261938" y="3579813"/>
            <a:ext cx="3805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en-GB" altLang="en-US" sz="1800">
                <a:solidFill>
                  <a:schemeClr val="accent2"/>
                </a:solidFill>
                <a:latin typeface="Comic Sans MS" panose="030F0702030302020204" pitchFamily="66" charset="0"/>
              </a:rPr>
              <a:t>Cheaper than External Methods</a:t>
            </a:r>
            <a:endParaRPr lang="en-US" altLang="en-US" sz="18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16781" name="Text Box 45">
            <a:extLst>
              <a:ext uri="{FF2B5EF4-FFF2-40B4-BE49-F238E27FC236}">
                <a16:creationId xmlns:a16="http://schemas.microsoft.com/office/drawing/2014/main" id="{D3A8546D-C0B8-4A1F-8FED-CD7FF235306D}"/>
              </a:ext>
            </a:extLst>
          </p:cNvPr>
          <p:cNvSpPr txBox="1">
            <a:spLocks noChangeArrowheads="1"/>
          </p:cNvSpPr>
          <p:nvPr/>
        </p:nvSpPr>
        <p:spPr bwMode="auto">
          <a:xfrm rot="21000000">
            <a:off x="384175" y="4313238"/>
            <a:ext cx="39719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8288" indent="-2682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GB" altLang="en-US" sz="1800">
                <a:solidFill>
                  <a:schemeClr val="accent2"/>
                </a:solidFill>
                <a:latin typeface="Comic Sans MS" panose="030F0702030302020204" pitchFamily="66" charset="0"/>
              </a:rPr>
              <a:t>The candidate knows the Business and how it operates, so does not need induction training</a:t>
            </a:r>
            <a:endParaRPr lang="en-US" altLang="en-US" sz="18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16782" name="Text Box 46">
            <a:extLst>
              <a:ext uri="{FF2B5EF4-FFF2-40B4-BE49-F238E27FC236}">
                <a16:creationId xmlns:a16="http://schemas.microsoft.com/office/drawing/2014/main" id="{63B5F599-1E39-4570-828A-930139958C59}"/>
              </a:ext>
            </a:extLst>
          </p:cNvPr>
          <p:cNvSpPr txBox="1">
            <a:spLocks noChangeArrowheads="1"/>
          </p:cNvSpPr>
          <p:nvPr/>
        </p:nvSpPr>
        <p:spPr bwMode="auto">
          <a:xfrm rot="21000000">
            <a:off x="550863" y="5300663"/>
            <a:ext cx="42370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3"/>
            </a:pPr>
            <a:r>
              <a:rPr lang="en-GB" altLang="en-US" sz="1800">
                <a:solidFill>
                  <a:schemeClr val="accent2"/>
                </a:solidFill>
                <a:latin typeface="Comic Sans MS" panose="030F0702030302020204" pitchFamily="66" charset="0"/>
              </a:rPr>
              <a:t>It motivates employees as they can see opportunities for job progression</a:t>
            </a:r>
            <a:endParaRPr lang="en-US" altLang="en-US" sz="18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6783" name="Picture 47" descr="hand_thumbs_up_hg_clr_st">
            <a:extLst>
              <a:ext uri="{FF2B5EF4-FFF2-40B4-BE49-F238E27FC236}">
                <a16:creationId xmlns:a16="http://schemas.microsoft.com/office/drawing/2014/main" id="{17165593-AD22-4210-BB27-608159F64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2205038"/>
            <a:ext cx="62071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86" name="Text Box 50">
            <a:extLst>
              <a:ext uri="{FF2B5EF4-FFF2-40B4-BE49-F238E27FC236}">
                <a16:creationId xmlns:a16="http://schemas.microsoft.com/office/drawing/2014/main" id="{9D892245-631E-452B-9606-472854FF833E}"/>
              </a:ext>
            </a:extLst>
          </p:cNvPr>
          <p:cNvSpPr txBox="1">
            <a:spLocks noChangeArrowheads="1"/>
          </p:cNvSpPr>
          <p:nvPr/>
        </p:nvSpPr>
        <p:spPr bwMode="auto">
          <a:xfrm rot="21941272">
            <a:off x="5508625" y="3281363"/>
            <a:ext cx="3065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b="1" u="sng">
                <a:solidFill>
                  <a:srgbClr val="FF0000"/>
                </a:solidFill>
                <a:latin typeface="Bradley Hand ITC" panose="03070402050302030203" pitchFamily="66" charset="0"/>
              </a:rPr>
              <a:t>Disadvantages</a:t>
            </a:r>
            <a:endParaRPr lang="en-US" altLang="en-US" sz="3200" b="1" u="sng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16787" name="Text Box 51">
            <a:extLst>
              <a:ext uri="{FF2B5EF4-FFF2-40B4-BE49-F238E27FC236}">
                <a16:creationId xmlns:a16="http://schemas.microsoft.com/office/drawing/2014/main" id="{C3DB7BE0-71ED-4DD8-8F5B-3A34BBA550AB}"/>
              </a:ext>
            </a:extLst>
          </p:cNvPr>
          <p:cNvSpPr txBox="1">
            <a:spLocks noChangeArrowheads="1"/>
          </p:cNvSpPr>
          <p:nvPr/>
        </p:nvSpPr>
        <p:spPr bwMode="auto">
          <a:xfrm rot="21928279">
            <a:off x="5151438" y="3860800"/>
            <a:ext cx="3884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en-GB" altLang="en-US" sz="1800">
                <a:solidFill>
                  <a:schemeClr val="accent2"/>
                </a:solidFill>
                <a:latin typeface="Comic Sans MS" panose="030F0702030302020204" pitchFamily="66" charset="0"/>
              </a:rPr>
              <a:t>Fresh ideas are not brought into the company</a:t>
            </a:r>
            <a:endParaRPr lang="en-US" altLang="en-US" sz="18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16788" name="Text Box 52">
            <a:extLst>
              <a:ext uri="{FF2B5EF4-FFF2-40B4-BE49-F238E27FC236}">
                <a16:creationId xmlns:a16="http://schemas.microsoft.com/office/drawing/2014/main" id="{7240DE4E-E363-46C5-9315-285E2A225780}"/>
              </a:ext>
            </a:extLst>
          </p:cNvPr>
          <p:cNvSpPr txBox="1">
            <a:spLocks noChangeArrowheads="1"/>
          </p:cNvSpPr>
          <p:nvPr/>
        </p:nvSpPr>
        <p:spPr bwMode="auto">
          <a:xfrm rot="21945736">
            <a:off x="5056188" y="4548188"/>
            <a:ext cx="397986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GB" altLang="en-US" sz="1800">
                <a:solidFill>
                  <a:schemeClr val="accent2"/>
                </a:solidFill>
                <a:latin typeface="Comic Sans MS" panose="030F0702030302020204" pitchFamily="66" charset="0"/>
              </a:rPr>
              <a:t>Other employees may feel resentful, which could create problems – especially when a former colleague becomes a boss!</a:t>
            </a:r>
            <a:endParaRPr lang="en-US" altLang="en-US" sz="18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6790" name="Picture 54" descr="hand_thumbs_down_hg_clr_st">
            <a:extLst>
              <a:ext uri="{FF2B5EF4-FFF2-40B4-BE49-F238E27FC236}">
                <a16:creationId xmlns:a16="http://schemas.microsoft.com/office/drawing/2014/main" id="{DA16765E-2D1F-4EC4-B3A4-5D3BECAF2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201">
            <a:off x="7978775" y="2500313"/>
            <a:ext cx="669925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6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6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6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6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6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6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6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6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79" grpId="0"/>
      <p:bldP spid="116780" grpId="0"/>
      <p:bldP spid="116781" grpId="0"/>
      <p:bldP spid="116782" grpId="0"/>
      <p:bldP spid="116786" grpId="0"/>
      <p:bldP spid="116787" grpId="0"/>
      <p:bldP spid="1167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78" name="Picture 18" descr="pinned_sticky_notes_11_30_08_pc_pro_me">
            <a:extLst>
              <a:ext uri="{FF2B5EF4-FFF2-40B4-BE49-F238E27FC236}">
                <a16:creationId xmlns:a16="http://schemas.microsoft.com/office/drawing/2014/main" id="{ED095D9D-2623-447F-92F6-F25B4554A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294">
            <a:off x="4211638" y="1449388"/>
            <a:ext cx="5435600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77" name="Picture 17" descr="pinned_sticky_notes_11_30_08_pc_pro_me">
            <a:extLst>
              <a:ext uri="{FF2B5EF4-FFF2-40B4-BE49-F238E27FC236}">
                <a16:creationId xmlns:a16="http://schemas.microsoft.com/office/drawing/2014/main" id="{23BD12F8-D589-48B6-8BF6-984326CE7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8961">
            <a:off x="-323850" y="1377950"/>
            <a:ext cx="5435600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2" name="Rectangle 2">
            <a:extLst>
              <a:ext uri="{FF2B5EF4-FFF2-40B4-BE49-F238E27FC236}">
                <a16:creationId xmlns:a16="http://schemas.microsoft.com/office/drawing/2014/main" id="{63F30202-6265-4F89-BC41-7F3BDD7C2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Recruiting Externally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946A509A-8F58-4E77-BED4-1A2AF1BFE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424863" cy="43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/>
              <a:t>Jobs are often advertised outside the business</a:t>
            </a:r>
          </a:p>
        </p:txBody>
      </p:sp>
      <p:sp>
        <p:nvSpPr>
          <p:cNvPr id="117766" name="Text Box 6">
            <a:extLst>
              <a:ext uri="{FF2B5EF4-FFF2-40B4-BE49-F238E27FC236}">
                <a16:creationId xmlns:a16="http://schemas.microsoft.com/office/drawing/2014/main" id="{F41094C2-9357-4925-8ABE-F08C5330BBBC}"/>
              </a:ext>
            </a:extLst>
          </p:cNvPr>
          <p:cNvSpPr txBox="1">
            <a:spLocks noChangeArrowheads="1"/>
          </p:cNvSpPr>
          <p:nvPr/>
        </p:nvSpPr>
        <p:spPr bwMode="auto">
          <a:xfrm rot="21000000">
            <a:off x="714375" y="2849563"/>
            <a:ext cx="3065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b="1" u="sng">
                <a:solidFill>
                  <a:srgbClr val="FF0000"/>
                </a:solidFill>
                <a:latin typeface="Bradley Hand ITC" panose="03070402050302030203" pitchFamily="66" charset="0"/>
              </a:rPr>
              <a:t>Advantages</a:t>
            </a:r>
            <a:endParaRPr lang="en-US" altLang="en-US" sz="3200" b="1" u="sng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17767" name="Text Box 7">
            <a:extLst>
              <a:ext uri="{FF2B5EF4-FFF2-40B4-BE49-F238E27FC236}">
                <a16:creationId xmlns:a16="http://schemas.microsoft.com/office/drawing/2014/main" id="{AF69DC94-FB13-43C2-AF58-555957D286FA}"/>
              </a:ext>
            </a:extLst>
          </p:cNvPr>
          <p:cNvSpPr txBox="1">
            <a:spLocks noChangeArrowheads="1"/>
          </p:cNvSpPr>
          <p:nvPr/>
        </p:nvSpPr>
        <p:spPr bwMode="auto">
          <a:xfrm rot="21000000">
            <a:off x="406400" y="3390900"/>
            <a:ext cx="38052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en-GB" altLang="en-US" sz="1800">
                <a:solidFill>
                  <a:schemeClr val="accent2"/>
                </a:solidFill>
                <a:latin typeface="Comic Sans MS" panose="030F0702030302020204" pitchFamily="66" charset="0"/>
              </a:rPr>
              <a:t>Brings in fresh and new ideas that may drive the company forward, or give it a greater competitive edge</a:t>
            </a:r>
            <a:endParaRPr lang="en-US" altLang="en-US" sz="18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17768" name="Text Box 8">
            <a:extLst>
              <a:ext uri="{FF2B5EF4-FFF2-40B4-BE49-F238E27FC236}">
                <a16:creationId xmlns:a16="http://schemas.microsoft.com/office/drawing/2014/main" id="{65FC8F37-840A-407B-81D8-7915EC6289DE}"/>
              </a:ext>
            </a:extLst>
          </p:cNvPr>
          <p:cNvSpPr txBox="1">
            <a:spLocks noChangeArrowheads="1"/>
          </p:cNvSpPr>
          <p:nvPr/>
        </p:nvSpPr>
        <p:spPr bwMode="auto">
          <a:xfrm rot="21000000">
            <a:off x="539750" y="4724400"/>
            <a:ext cx="39719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8288" indent="-2682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GB" altLang="en-US" sz="1800">
                <a:solidFill>
                  <a:schemeClr val="accent2"/>
                </a:solidFill>
                <a:latin typeface="Comic Sans MS" panose="030F0702030302020204" pitchFamily="66" charset="0"/>
              </a:rPr>
              <a:t>Attracts many more candidates than internal methods, thus may find a better person for the job</a:t>
            </a:r>
            <a:endParaRPr lang="en-US" altLang="en-US" sz="18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7770" name="Picture 10" descr="hand_thumbs_up_hg_clr_st">
            <a:extLst>
              <a:ext uri="{FF2B5EF4-FFF2-40B4-BE49-F238E27FC236}">
                <a16:creationId xmlns:a16="http://schemas.microsoft.com/office/drawing/2014/main" id="{FCAFADF0-CBA5-4E32-86C5-BEB64CDB0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1916113"/>
            <a:ext cx="62071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73" name="Text Box 13">
            <a:extLst>
              <a:ext uri="{FF2B5EF4-FFF2-40B4-BE49-F238E27FC236}">
                <a16:creationId xmlns:a16="http://schemas.microsoft.com/office/drawing/2014/main" id="{EBD5DBCA-3ABE-4318-BDE9-3C2069182709}"/>
              </a:ext>
            </a:extLst>
          </p:cNvPr>
          <p:cNvSpPr txBox="1">
            <a:spLocks noChangeArrowheads="1"/>
          </p:cNvSpPr>
          <p:nvPr/>
        </p:nvSpPr>
        <p:spPr bwMode="auto">
          <a:xfrm rot="21941272">
            <a:off x="5394325" y="2924175"/>
            <a:ext cx="3065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b="1" u="sng">
                <a:solidFill>
                  <a:srgbClr val="FF0000"/>
                </a:solidFill>
                <a:latin typeface="Bradley Hand ITC" panose="03070402050302030203" pitchFamily="66" charset="0"/>
              </a:rPr>
              <a:t>Disadvantages</a:t>
            </a:r>
            <a:endParaRPr lang="en-US" altLang="en-US" sz="3200" b="1" u="sng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17774" name="Text Box 14">
            <a:extLst>
              <a:ext uri="{FF2B5EF4-FFF2-40B4-BE49-F238E27FC236}">
                <a16:creationId xmlns:a16="http://schemas.microsoft.com/office/drawing/2014/main" id="{C026F7D7-7761-45D9-9815-A6B936D505E0}"/>
              </a:ext>
            </a:extLst>
          </p:cNvPr>
          <p:cNvSpPr txBox="1">
            <a:spLocks noChangeArrowheads="1"/>
          </p:cNvSpPr>
          <p:nvPr/>
        </p:nvSpPr>
        <p:spPr bwMode="auto">
          <a:xfrm rot="21928279">
            <a:off x="4946650" y="3573463"/>
            <a:ext cx="4162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en-GB" altLang="en-US" sz="1800">
                <a:solidFill>
                  <a:schemeClr val="accent2"/>
                </a:solidFill>
                <a:latin typeface="Comic Sans MS" panose="030F0702030302020204" pitchFamily="66" charset="0"/>
              </a:rPr>
              <a:t>It is an expensive process</a:t>
            </a:r>
            <a:endParaRPr lang="en-US" altLang="en-US" sz="18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17775" name="Text Box 15">
            <a:extLst>
              <a:ext uri="{FF2B5EF4-FFF2-40B4-BE49-F238E27FC236}">
                <a16:creationId xmlns:a16="http://schemas.microsoft.com/office/drawing/2014/main" id="{DBC037B6-44CE-4D20-B3E8-53E08DB973EC}"/>
              </a:ext>
            </a:extLst>
          </p:cNvPr>
          <p:cNvSpPr txBox="1">
            <a:spLocks noChangeArrowheads="1"/>
          </p:cNvSpPr>
          <p:nvPr/>
        </p:nvSpPr>
        <p:spPr bwMode="auto">
          <a:xfrm rot="21945736">
            <a:off x="4822825" y="4254500"/>
            <a:ext cx="39798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GB" altLang="en-US" sz="1800">
                <a:solidFill>
                  <a:schemeClr val="accent2"/>
                </a:solidFill>
                <a:latin typeface="Comic Sans MS" panose="030F0702030302020204" pitchFamily="66" charset="0"/>
              </a:rPr>
              <a:t>De-motivates workers as they feel there is lack of promotion opportunity within the organisation</a:t>
            </a:r>
            <a:endParaRPr lang="en-US" altLang="en-US" sz="18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7776" name="Picture 16" descr="hand_thumbs_down_hg_clr_st">
            <a:extLst>
              <a:ext uri="{FF2B5EF4-FFF2-40B4-BE49-F238E27FC236}">
                <a16:creationId xmlns:a16="http://schemas.microsoft.com/office/drawing/2014/main" id="{E922A72A-36DA-428C-B7A0-149B434AB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201">
            <a:off x="7885113" y="2098675"/>
            <a:ext cx="7397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  <p:bldP spid="117766" grpId="0"/>
      <p:bldP spid="117767" grpId="0"/>
      <p:bldP spid="117768" grpId="0"/>
      <p:bldP spid="117773" grpId="0"/>
      <p:bldP spid="117774" grpId="0"/>
      <p:bldP spid="1177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>
            <a:extLst>
              <a:ext uri="{FF2B5EF4-FFF2-40B4-BE49-F238E27FC236}">
                <a16:creationId xmlns:a16="http://schemas.microsoft.com/office/drawing/2014/main" id="{F64FEFC3-3AD1-4707-924E-BEEF782D8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25538"/>
            <a:ext cx="856932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dirty="0"/>
              <a:t>Vacancies can be advertised in a number of places: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dirty="0"/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The method chosen will depend on the candidate desired</a:t>
            </a:r>
          </a:p>
        </p:txBody>
      </p:sp>
      <p:sp>
        <p:nvSpPr>
          <p:cNvPr id="57350" name="Oval 6">
            <a:extLst>
              <a:ext uri="{FF2B5EF4-FFF2-40B4-BE49-F238E27FC236}">
                <a16:creationId xmlns:a16="http://schemas.microsoft.com/office/drawing/2014/main" id="{829631EA-7DC2-4018-ABE4-AC363D2D0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50" y="3259138"/>
            <a:ext cx="3671888" cy="1223962"/>
          </a:xfrm>
          <a:prstGeom prst="ellipse">
            <a:avLst/>
          </a:prstGeom>
          <a:solidFill>
            <a:schemeClr val="hlink"/>
          </a:solidFill>
          <a:ln w="12700" algn="in">
            <a:solidFill>
              <a:schemeClr val="accent2"/>
            </a:solidFill>
            <a:round/>
            <a:headEnd/>
            <a:tailEnd/>
          </a:ln>
          <a:effectLst>
            <a:outerShdw dist="71842" dir="2700000" algn="ctr" rotWithShape="0">
              <a:schemeClr val="accent2"/>
            </a:outerShdw>
          </a:effectLst>
        </p:spPr>
        <p:txBody>
          <a:bodyPr lIns="36576" tIns="36576" rIns="36576" bIns="36576"/>
          <a:lstStyle/>
          <a:p>
            <a:endParaRPr lang="en-GB" altLang="en-US">
              <a:solidFill>
                <a:schemeClr val="accent2"/>
              </a:solidFill>
            </a:endParaRPr>
          </a:p>
        </p:txBody>
      </p:sp>
      <p:sp>
        <p:nvSpPr>
          <p:cNvPr id="57351" name="WordArt 7">
            <a:extLst>
              <a:ext uri="{FF2B5EF4-FFF2-40B4-BE49-F238E27FC236}">
                <a16:creationId xmlns:a16="http://schemas.microsoft.com/office/drawing/2014/main" id="{FFE83324-8E22-4CCE-8072-6B336B5999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78163" y="3573463"/>
            <a:ext cx="2809875" cy="6492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1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 panose="030F0702030302020204" pitchFamily="66" charset="0"/>
              </a:rPr>
              <a:t>Advertising the Job</a:t>
            </a:r>
          </a:p>
        </p:txBody>
      </p:sp>
      <p:sp>
        <p:nvSpPr>
          <p:cNvPr id="57352" name="Text Box 8">
            <a:extLst>
              <a:ext uri="{FF2B5EF4-FFF2-40B4-BE49-F238E27FC236}">
                <a16:creationId xmlns:a16="http://schemas.microsoft.com/office/drawing/2014/main" id="{E3EB1CF3-EEE5-4059-8C19-CBBA57530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1817688"/>
            <a:ext cx="1223962" cy="603250"/>
          </a:xfrm>
          <a:prstGeom prst="rect">
            <a:avLst/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lIns="35560" tIns="35560" rIns="35560" bIns="35560"/>
          <a:lstStyle/>
          <a:p>
            <a:pPr algn="ctr"/>
            <a:r>
              <a:rPr lang="en-GB" altLang="en-US" sz="1600" b="1" noProof="1">
                <a:solidFill>
                  <a:schemeClr val="accent2"/>
                </a:solidFill>
                <a:latin typeface="Comic Sans MS" panose="030F0702030302020204" pitchFamily="66" charset="0"/>
              </a:rPr>
              <a:t>Job Centres</a:t>
            </a:r>
            <a:endParaRPr lang="en-GB" altLang="en-US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7353" name="Text Box 9">
            <a:extLst>
              <a:ext uri="{FF2B5EF4-FFF2-40B4-BE49-F238E27FC236}">
                <a16:creationId xmlns:a16="http://schemas.microsoft.com/office/drawing/2014/main" id="{DEA8AD41-5DB1-4C06-B198-6AA3B4FBE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773238"/>
            <a:ext cx="3743325" cy="576262"/>
          </a:xfrm>
          <a:prstGeom prst="rect">
            <a:avLst/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lIns="35560" tIns="35560" rIns="35560" bIns="35560"/>
          <a:lstStyle/>
          <a:p>
            <a:pPr algn="ctr"/>
            <a:r>
              <a:rPr lang="en-GB" altLang="en-US" sz="1600" b="1" noProof="1">
                <a:solidFill>
                  <a:schemeClr val="accent2"/>
                </a:solidFill>
                <a:latin typeface="Comic Sans MS" panose="030F0702030302020204" pitchFamily="66" charset="0"/>
              </a:rPr>
              <a:t>Internally </a:t>
            </a:r>
            <a:br>
              <a:rPr lang="en-GB" altLang="en-US" sz="1600" b="1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en-GB" altLang="en-US" sz="1600" b="1" noProof="1">
                <a:solidFill>
                  <a:schemeClr val="accent2"/>
                </a:solidFill>
                <a:latin typeface="Comic Sans MS" panose="030F0702030302020204" pitchFamily="66" charset="0"/>
              </a:rPr>
              <a:t>(Via notice Boards and Journals</a:t>
            </a:r>
            <a:r>
              <a:rPr lang="en-GB" altLang="en-US" sz="1600" b="1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en-GB" altLang="en-US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7354" name="Text Box 10">
            <a:extLst>
              <a:ext uri="{FF2B5EF4-FFF2-40B4-BE49-F238E27FC236}">
                <a16:creationId xmlns:a16="http://schemas.microsoft.com/office/drawing/2014/main" id="{A832893E-22AE-4BA0-A9BE-9E2E75B58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284538"/>
            <a:ext cx="1008062" cy="576262"/>
          </a:xfrm>
          <a:prstGeom prst="rect">
            <a:avLst/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lIns="35560" tIns="35560" rIns="35560" bIns="35560"/>
          <a:lstStyle/>
          <a:p>
            <a:pPr algn="ctr"/>
            <a:r>
              <a:rPr lang="en-GB" altLang="en-US" sz="1600" b="1">
                <a:solidFill>
                  <a:schemeClr val="accent2"/>
                </a:solidFill>
                <a:latin typeface="Comic Sans MS" panose="030F0702030302020204" pitchFamily="66" charset="0"/>
              </a:rPr>
              <a:t>The </a:t>
            </a:r>
            <a:r>
              <a:rPr lang="en-GB" altLang="en-US" sz="1600" b="1" noProof="1">
                <a:solidFill>
                  <a:schemeClr val="accent2"/>
                </a:solidFill>
                <a:latin typeface="Comic Sans MS" panose="030F0702030302020204" pitchFamily="66" charset="0"/>
              </a:rPr>
              <a:t>Internet</a:t>
            </a:r>
            <a:endParaRPr lang="en-GB" altLang="en-US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7355" name="Text Box 11">
            <a:extLst>
              <a:ext uri="{FF2B5EF4-FFF2-40B4-BE49-F238E27FC236}">
                <a16:creationId xmlns:a16="http://schemas.microsoft.com/office/drawing/2014/main" id="{E0150057-7752-47E5-A724-3FF150EAA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437063"/>
            <a:ext cx="2087562" cy="576262"/>
          </a:xfrm>
          <a:prstGeom prst="rect">
            <a:avLst/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lIns="35560" tIns="35560" rIns="35560" bIns="35560"/>
          <a:lstStyle/>
          <a:p>
            <a:pPr algn="ctr"/>
            <a:r>
              <a:rPr lang="en-GB" altLang="en-US" sz="1600" b="1" noProof="1">
                <a:solidFill>
                  <a:schemeClr val="accent2"/>
                </a:solidFill>
                <a:latin typeface="Comic Sans MS" panose="030F0702030302020204" pitchFamily="66" charset="0"/>
              </a:rPr>
              <a:t>National Newspapers</a:t>
            </a:r>
            <a:endParaRPr lang="en-GB" altLang="en-US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7356" name="Line 12">
            <a:extLst>
              <a:ext uri="{FF2B5EF4-FFF2-40B4-BE49-F238E27FC236}">
                <a16:creationId xmlns:a16="http://schemas.microsoft.com/office/drawing/2014/main" id="{6F52C34B-E98C-41D4-A775-249E83726B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12863" y="4049713"/>
            <a:ext cx="1368425" cy="936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GB"/>
          </a:p>
        </p:txBody>
      </p:sp>
      <p:sp>
        <p:nvSpPr>
          <p:cNvPr id="57357" name="Line 13">
            <a:extLst>
              <a:ext uri="{FF2B5EF4-FFF2-40B4-BE49-F238E27FC236}">
                <a16:creationId xmlns:a16="http://schemas.microsoft.com/office/drawing/2014/main" id="{77F74D94-0B09-4058-B508-AC34091843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2420938"/>
            <a:ext cx="1349375" cy="9096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GB"/>
          </a:p>
        </p:txBody>
      </p:sp>
      <p:sp>
        <p:nvSpPr>
          <p:cNvPr id="57358" name="Line 14">
            <a:extLst>
              <a:ext uri="{FF2B5EF4-FFF2-40B4-BE49-F238E27FC236}">
                <a16:creationId xmlns:a16="http://schemas.microsoft.com/office/drawing/2014/main" id="{0CEF9B8E-EEAF-48CC-B108-BCA114A553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81513" y="2349500"/>
            <a:ext cx="161925" cy="9096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GB"/>
          </a:p>
        </p:txBody>
      </p:sp>
      <p:sp>
        <p:nvSpPr>
          <p:cNvPr id="57359" name="Line 15">
            <a:extLst>
              <a:ext uri="{FF2B5EF4-FFF2-40B4-BE49-F238E27FC236}">
                <a16:creationId xmlns:a16="http://schemas.microsoft.com/office/drawing/2014/main" id="{3C13B4FA-94AC-4572-8E7B-9539882623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05475" y="2781300"/>
            <a:ext cx="1243013" cy="6207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GB"/>
          </a:p>
        </p:txBody>
      </p:sp>
      <p:sp>
        <p:nvSpPr>
          <p:cNvPr id="57360" name="Line 16">
            <a:extLst>
              <a:ext uri="{FF2B5EF4-FFF2-40B4-BE49-F238E27FC236}">
                <a16:creationId xmlns:a16="http://schemas.microsoft.com/office/drawing/2014/main" id="{F444BFFB-F061-4CF6-B4CC-51D8F0AEB9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9575" y="4410075"/>
            <a:ext cx="1169988" cy="387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GB"/>
          </a:p>
        </p:txBody>
      </p:sp>
      <p:sp>
        <p:nvSpPr>
          <p:cNvPr id="57361" name="Text Box 17">
            <a:extLst>
              <a:ext uri="{FF2B5EF4-FFF2-40B4-BE49-F238E27FC236}">
                <a16:creationId xmlns:a16="http://schemas.microsoft.com/office/drawing/2014/main" id="{3E9F9A77-BB8F-4940-A9E4-D78B0536C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565400"/>
            <a:ext cx="1873250" cy="576263"/>
          </a:xfrm>
          <a:prstGeom prst="rect">
            <a:avLst/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lIns="35560" tIns="35560" rIns="35560" bIns="35560"/>
          <a:lstStyle/>
          <a:p>
            <a:pPr algn="ctr"/>
            <a:r>
              <a:rPr lang="en-GB" altLang="en-US" sz="1600" b="1" noProof="1">
                <a:solidFill>
                  <a:schemeClr val="accent2"/>
                </a:solidFill>
                <a:latin typeface="Comic Sans MS" panose="030F0702030302020204" pitchFamily="66" charset="0"/>
              </a:rPr>
              <a:t>Local</a:t>
            </a:r>
            <a:br>
              <a:rPr lang="en-GB" altLang="en-US" sz="1600" b="1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en-GB" altLang="en-US" sz="1600" b="1" noProof="1">
                <a:solidFill>
                  <a:schemeClr val="accent2"/>
                </a:solidFill>
                <a:latin typeface="Comic Sans MS" panose="030F0702030302020204" pitchFamily="66" charset="0"/>
              </a:rPr>
              <a:t> Newspapers</a:t>
            </a:r>
            <a:endParaRPr lang="en-GB" altLang="en-US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7362" name="Line 18">
            <a:extLst>
              <a:ext uri="{FF2B5EF4-FFF2-40B4-BE49-F238E27FC236}">
                <a16:creationId xmlns:a16="http://schemas.microsoft.com/office/drawing/2014/main" id="{07B3C7C8-AFC8-49E0-9041-CAA503DC48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4663" y="4483100"/>
            <a:ext cx="127000" cy="8175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GB"/>
          </a:p>
        </p:txBody>
      </p:sp>
      <p:sp>
        <p:nvSpPr>
          <p:cNvPr id="57363" name="Text Box 19">
            <a:extLst>
              <a:ext uri="{FF2B5EF4-FFF2-40B4-BE49-F238E27FC236}">
                <a16:creationId xmlns:a16="http://schemas.microsoft.com/office/drawing/2014/main" id="{7BEEE865-06AF-42F8-9129-0BE974CF6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300663"/>
            <a:ext cx="2087562" cy="576263"/>
          </a:xfrm>
          <a:prstGeom prst="rect">
            <a:avLst/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lIns="35560" tIns="35560" rIns="35560" bIns="35560"/>
          <a:lstStyle/>
          <a:p>
            <a:pPr algn="ctr"/>
            <a:r>
              <a:rPr lang="en-GB" altLang="en-US" sz="1600" b="1" noProof="1">
                <a:solidFill>
                  <a:schemeClr val="accent2"/>
                </a:solidFill>
                <a:latin typeface="Comic Sans MS" panose="030F0702030302020204" pitchFamily="66" charset="0"/>
              </a:rPr>
              <a:t>Exexutive search consultants</a:t>
            </a:r>
            <a:endParaRPr lang="en-GB" altLang="en-US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7364" name="Line 20">
            <a:extLst>
              <a:ext uri="{FF2B5EF4-FFF2-40B4-BE49-F238E27FC236}">
                <a16:creationId xmlns:a16="http://schemas.microsoft.com/office/drawing/2014/main" id="{B485B0E2-815A-45B2-88EF-F06F9D4AB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8763" y="3475038"/>
            <a:ext cx="1081087" cy="2873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GB"/>
          </a:p>
        </p:txBody>
      </p:sp>
      <p:sp>
        <p:nvSpPr>
          <p:cNvPr id="57365" name="Text Box 21">
            <a:extLst>
              <a:ext uri="{FF2B5EF4-FFF2-40B4-BE49-F238E27FC236}">
                <a16:creationId xmlns:a16="http://schemas.microsoft.com/office/drawing/2014/main" id="{18298BA2-02CD-4A08-9C6E-8F11DA134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13325"/>
            <a:ext cx="2033588" cy="576263"/>
          </a:xfrm>
          <a:prstGeom prst="rect">
            <a:avLst/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lIns="35560" tIns="35560" rIns="35560" bIns="35560"/>
          <a:lstStyle/>
          <a:p>
            <a:pPr algn="ctr"/>
            <a:r>
              <a:rPr lang="en-GB" altLang="en-US" sz="1600" b="1" noProof="1">
                <a:solidFill>
                  <a:schemeClr val="accent2"/>
                </a:solidFill>
                <a:latin typeface="Comic Sans MS" panose="030F0702030302020204" pitchFamily="66" charset="0"/>
              </a:rPr>
              <a:t>Local Shop</a:t>
            </a:r>
            <a:r>
              <a:rPr lang="en-GB" altLang="en-US" sz="1600" b="1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br>
              <a:rPr lang="en-GB" altLang="en-US" sz="1600" b="1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en-GB" altLang="en-US" sz="1600" b="1" noProof="1">
                <a:solidFill>
                  <a:schemeClr val="accent2"/>
                </a:solidFill>
                <a:latin typeface="Comic Sans MS" panose="030F0702030302020204" pitchFamily="66" charset="0"/>
              </a:rPr>
              <a:t>Window</a:t>
            </a:r>
            <a:endParaRPr lang="en-GB" altLang="en-US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7366" name="Rectangle 22">
            <a:extLst>
              <a:ext uri="{FF2B5EF4-FFF2-40B4-BE49-F238E27FC236}">
                <a16:creationId xmlns:a16="http://schemas.microsoft.com/office/drawing/2014/main" id="{5CA7C569-C0DE-4BB5-8FF2-6363E93288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/>
              <a:t>Advertising the Job</a:t>
            </a:r>
            <a:endParaRPr lang="en-US" alt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12B08E-E393-42CC-AF59-D9BCADCBFE6D}"/>
              </a:ext>
            </a:extLst>
          </p:cNvPr>
          <p:cNvSpPr/>
          <p:nvPr/>
        </p:nvSpPr>
        <p:spPr bwMode="auto">
          <a:xfrm>
            <a:off x="3275856" y="82438"/>
            <a:ext cx="5760640" cy="118597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Outline a situation</a:t>
            </a:r>
            <a:r>
              <a:rPr kumimoji="0" lang="en-GB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which each of the following places would be used to advertise a vacancy.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id="{1E6EFBC4-7677-4178-91AE-8826986F0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537" y="3501231"/>
            <a:ext cx="2033588" cy="576263"/>
          </a:xfrm>
          <a:prstGeom prst="rect">
            <a:avLst/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lIns="35560" tIns="35560" rIns="35560" bIns="35560"/>
          <a:lstStyle/>
          <a:p>
            <a:pPr algn="ctr"/>
            <a:r>
              <a:rPr lang="en-GB" altLang="en-US" sz="1600" b="1" noProof="1">
                <a:solidFill>
                  <a:schemeClr val="accent2"/>
                </a:solidFill>
                <a:latin typeface="Comic Sans MS" panose="030F0702030302020204" pitchFamily="66" charset="0"/>
              </a:rPr>
              <a:t>Firm’s own website</a:t>
            </a:r>
            <a:endParaRPr lang="en-GB" altLang="en-US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Line 12">
            <a:extLst>
              <a:ext uri="{FF2B5EF4-FFF2-40B4-BE49-F238E27FC236}">
                <a16:creationId xmlns:a16="http://schemas.microsoft.com/office/drawing/2014/main" id="{B752134D-47F1-47F4-B90A-489E0362E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4424" y="3716339"/>
            <a:ext cx="484188" cy="45244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 bldLvl="4" autoUpdateAnimBg="0"/>
      <p:bldP spid="57350" grpId="0" animBg="1"/>
      <p:bldP spid="57352" grpId="0" animBg="1"/>
      <p:bldP spid="57353" grpId="0" animBg="1"/>
      <p:bldP spid="57354" grpId="0" animBg="1"/>
      <p:bldP spid="57355" grpId="0" animBg="1"/>
      <p:bldP spid="57361" grpId="0" animBg="1"/>
      <p:bldP spid="57363" grpId="0" animBg="1"/>
      <p:bldP spid="57365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anose="04020404030D07020202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anose="04020404030D07020202" pitchFamily="82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Master</Template>
  <TotalTime>51</TotalTime>
  <Words>1167</Words>
  <Application>Microsoft Office PowerPoint</Application>
  <PresentationFormat>On-screen Show (4:3)</PresentationFormat>
  <Paragraphs>239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Bradley Hand ITC</vt:lpstr>
      <vt:lpstr>Calibri</vt:lpstr>
      <vt:lpstr>Comic Sans MS</vt:lpstr>
      <vt:lpstr>Tempus Sans ITC</vt:lpstr>
      <vt:lpstr>Times New Roman</vt:lpstr>
      <vt:lpstr>Wingdings 3</vt:lpstr>
      <vt:lpstr>1_Blank Presentation</vt:lpstr>
      <vt:lpstr>1.4.2 Recruitment, selection and training </vt:lpstr>
      <vt:lpstr>Definition</vt:lpstr>
      <vt:lpstr>The Recruitment Process</vt:lpstr>
      <vt:lpstr>Identifying a Vacancy</vt:lpstr>
      <vt:lpstr>Job Description</vt:lpstr>
      <vt:lpstr>Person Specification</vt:lpstr>
      <vt:lpstr>Recruiting Internally</vt:lpstr>
      <vt:lpstr>Recruiting Externally</vt:lpstr>
      <vt:lpstr>Advertising the Job</vt:lpstr>
      <vt:lpstr>Interviews</vt:lpstr>
      <vt:lpstr>Testing and profiling</vt:lpstr>
      <vt:lpstr>Assessment centres</vt:lpstr>
      <vt:lpstr>Make Job Offer</vt:lpstr>
      <vt:lpstr>Training</vt:lpstr>
      <vt:lpstr>Training</vt:lpstr>
      <vt:lpstr>Induction</vt:lpstr>
      <vt:lpstr>On the job training</vt:lpstr>
      <vt:lpstr>Off the job training</vt:lpstr>
      <vt:lpstr>Types Of Training</vt:lpstr>
      <vt:lpstr>PowerPoint Presentation</vt:lpstr>
      <vt:lpstr>PowerPoint Presentation</vt:lpstr>
      <vt:lpstr>PowerPoint Presentation</vt:lpstr>
    </vt:vector>
  </TitlesOfParts>
  <Company>Business Studies Online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Recruitment &amp; Training</dc:title>
  <dc:creator>A Murray</dc:creator>
  <cp:lastModifiedBy>S Gouldthorpe</cp:lastModifiedBy>
  <cp:revision>376</cp:revision>
  <cp:lastPrinted>2020-02-05T12:21:34Z</cp:lastPrinted>
  <dcterms:created xsi:type="dcterms:W3CDTF">2001-07-04T09:21:15Z</dcterms:created>
  <dcterms:modified xsi:type="dcterms:W3CDTF">2020-02-05T12:22:30Z</dcterms:modified>
</cp:coreProperties>
</file>