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320" r:id="rId2"/>
    <p:sldId id="311" r:id="rId3"/>
    <p:sldId id="312" r:id="rId4"/>
    <p:sldId id="305" r:id="rId5"/>
    <p:sldId id="308" r:id="rId6"/>
    <p:sldId id="313" r:id="rId7"/>
    <p:sldId id="309" r:id="rId8"/>
    <p:sldId id="314" r:id="rId9"/>
    <p:sldId id="307" r:id="rId10"/>
    <p:sldId id="310" r:id="rId11"/>
    <p:sldId id="315" r:id="rId12"/>
    <p:sldId id="316" r:id="rId13"/>
    <p:sldId id="317" r:id="rId14"/>
    <p:sldId id="319" r:id="rId15"/>
    <p:sldId id="318" r:id="rId1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4617" autoAdjust="0"/>
  </p:normalViewPr>
  <p:slideViewPr>
    <p:cSldViewPr snapToGrid="0">
      <p:cViewPr varScale="1">
        <p:scale>
          <a:sx n="101" d="100"/>
          <a:sy n="101" d="100"/>
        </p:scale>
        <p:origin x="1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71C4C98B-A5C0-4CD1-912A-8A89B67788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A3F4039A-5266-45CA-B676-C9E66DEC95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17A81E28-C9F8-4CD8-B65E-5B28417D9B9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D358AF8B-42FA-418C-BAD1-8997B518C1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CE5B318-7F53-4FDB-A007-661708B962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2AF420F-A4D8-43D1-B3E9-6079922068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1F8B2B-EB28-47DB-A656-E2AC87561F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2A29360-4484-479B-87A0-38E9F20410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A194A49-F186-4B2A-B86F-E3ED8B8999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332F6A8-E31E-405D-972A-58D1B29887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274D3DA-D022-4DBA-B292-B107AFA8D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EF63E9E9-465C-4661-BCF8-90CF144E0F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7D43-B591-45AB-AB2B-288ABDF36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9ABDB-E112-467B-B419-D5A93A5F8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3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92E7-CF93-4BE6-BEB3-06249EE2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57F82-58E7-488D-8922-67E4C43CF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8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9D54A-5EBB-4BBB-A540-F136421BF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286500" y="255588"/>
            <a:ext cx="2095500" cy="5535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A8527-AD9E-452C-81B3-87FFEA1DE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255588"/>
            <a:ext cx="6134100" cy="5535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0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B9D9-3F01-430A-88ED-F6861D3F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B6628-D78F-4B02-AC08-8FE759F4C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3F4F-D0FF-47D8-A0BD-BD7E4932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4E31C-5226-4296-8182-ADA386020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60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95B5-569D-47BA-9D71-DF8BF06F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AA420-A82E-4441-BF6C-BDBBB7389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01581-A2B6-4ADA-B803-0F0CDC32E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0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2440-0C46-4082-ADA5-BE01FA12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59485-5CE8-451D-95D5-B56F1C839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7F847-170C-4235-8A14-2FCDC289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F6982-C240-4207-95B3-C05C7C2B7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58CA7-7C9F-4009-89C3-37252E361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03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EFD2-06AA-4B05-870D-CA20A912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41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12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9201-506D-47F4-8009-6876F7B4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B79B5-A863-4A18-A090-09FCB953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C8ACD-326F-46A9-8377-F932F7349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75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5BD3-BDB8-414B-871F-1BEF5069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64C93-2CC1-44FC-8AFA-98D9D1633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42C70-4452-41DD-AE8C-295829900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8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nth_theme_business_classic_shades_of_blue_bg">
            <a:extLst>
              <a:ext uri="{FF2B5EF4-FFF2-40B4-BE49-F238E27FC236}">
                <a16:creationId xmlns:a16="http://schemas.microsoft.com/office/drawing/2014/main" id="{D2345A55-96D6-449E-A915-59C19E58D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0AB7D2DA-6487-433C-ABA6-88FAEF544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AE5B6A0E-382C-4A62-ACA5-66EFC52E3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6602413"/>
            <a:ext cx="3895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200">
                <a:latin typeface="Times New Roman" panose="02020603050405020304" pitchFamily="18" charset="0"/>
              </a:rPr>
              <a:t> © Business Studies Online: Slide </a:t>
            </a:r>
            <a:fld id="{AC09FF3D-90F5-449E-8849-6CECF7FEC2B3}" type="slidenum">
              <a:rPr lang="en-US" altLang="en-US" sz="1200">
                <a:latin typeface="Times New Roman" panose="02020603050405020304" pitchFamily="18" charset="0"/>
              </a:rPr>
              <a:pPr algn="r"/>
              <a:t>‹#›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pic>
        <p:nvPicPr>
          <p:cNvPr id="59397" name="Picture 5" descr="penny_guy_walking_md_transparent_30133">
            <a:extLst>
              <a:ext uri="{FF2B5EF4-FFF2-40B4-BE49-F238E27FC236}">
                <a16:creationId xmlns:a16="http://schemas.microsoft.com/office/drawing/2014/main" id="{79FBC8FC-D303-4D0E-99F6-9808F4E574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Rectangle 6">
            <a:extLst>
              <a:ext uri="{FF2B5EF4-FFF2-40B4-BE49-F238E27FC236}">
                <a16:creationId xmlns:a16="http://schemas.microsoft.com/office/drawing/2014/main" id="{9485CC94-5366-43C8-8E32-DF0800F04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55588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anose="05040102010807070707" pitchFamily="18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22DA3-A972-477D-A7FC-05934C75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strategy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277E25-F844-485C-8FDC-8204C456D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Marketing strategies appropriate for different types of market: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mass markets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niche markets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business to business (B2B) and business to consumer (B2C) marketing </a:t>
            </a:r>
          </a:p>
          <a:p>
            <a:pPr marL="0" indent="0">
              <a:buNone/>
            </a:pPr>
            <a:r>
              <a:rPr lang="en-GB" b="1" dirty="0"/>
              <a:t>Consumer behaviour – </a:t>
            </a:r>
            <a:r>
              <a:rPr lang="en-GB" dirty="0"/>
              <a:t>how businesses develop customer loyalty </a:t>
            </a:r>
          </a:p>
        </p:txBody>
      </p:sp>
    </p:spTree>
    <p:extLst>
      <p:ext uri="{BB962C8B-B14F-4D97-AF65-F5344CB8AC3E}">
        <p14:creationId xmlns:p14="http://schemas.microsoft.com/office/powerpoint/2010/main" val="3522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BC82-11D5-4CF1-9451-9A7694F9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strategy for B2C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5D142-0147-45D2-9748-A26F620A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 element in the mix should be coordinated towards delivering a marketing strategy that fits with its marketing objectives</a:t>
            </a:r>
          </a:p>
          <a:p>
            <a:r>
              <a:rPr lang="en-GB" dirty="0"/>
              <a:t>Whether it is a product or service the consumer expects a reality that conforms to the image and therefore delivers value for money.  </a:t>
            </a:r>
          </a:p>
          <a:p>
            <a:r>
              <a:rPr lang="en-GB" dirty="0"/>
              <a:t>The image is often central to the proposition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58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B674-CD5A-4934-A537-443EB755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strategy for B2B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77EC1-11F6-4788-9FB8-FFF45FC37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B2B means selling to other businesses, be they retail distributors or businesses that have no direct connection with the public, such as a chemical refinery or a sawmill.</a:t>
            </a:r>
          </a:p>
          <a:p>
            <a:r>
              <a:rPr lang="en-GB" dirty="0"/>
              <a:t>Consumers often buy with a lot emotion.</a:t>
            </a:r>
          </a:p>
          <a:p>
            <a:r>
              <a:rPr lang="en-GB" dirty="0"/>
              <a:t>Businesses tend to buy the best product for the best price with the best and most reliable service.</a:t>
            </a:r>
          </a:p>
          <a:p>
            <a:r>
              <a:rPr lang="en-GB" dirty="0"/>
              <a:t>B2B order are often sold on credit (cash flow impact)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5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62A1D-BA58-47AE-9627-3076EDD2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B2B and the marketing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0AC31-B486-4843-813D-A6DE799F0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Goods sold are often perceived to be homogeneous – </a:t>
            </a:r>
            <a:r>
              <a:rPr lang="en-GB" b="1" dirty="0">
                <a:solidFill>
                  <a:srgbClr val="FF0000"/>
                </a:solidFill>
              </a:rPr>
              <a:t>price</a:t>
            </a:r>
            <a:r>
              <a:rPr lang="en-GB" dirty="0"/>
              <a:t> will be most important element in the mix.</a:t>
            </a:r>
          </a:p>
          <a:p>
            <a:r>
              <a:rPr lang="en-GB" dirty="0"/>
              <a:t>Manufacturers associated with quality will tend to prioritise </a:t>
            </a:r>
            <a:r>
              <a:rPr lang="en-GB" b="1" dirty="0">
                <a:solidFill>
                  <a:srgbClr val="FF0000"/>
                </a:solidFill>
              </a:rPr>
              <a:t>product</a:t>
            </a:r>
            <a:r>
              <a:rPr lang="en-GB" dirty="0"/>
              <a:t> quality in the mix.</a:t>
            </a:r>
          </a:p>
          <a:p>
            <a:r>
              <a:rPr lang="en-GB" dirty="0"/>
              <a:t> Nissan uses lean production methods and want suppliers to deliver on a JIT basis – </a:t>
            </a:r>
            <a:r>
              <a:rPr lang="en-GB" b="1" dirty="0">
                <a:solidFill>
                  <a:srgbClr val="FF0000"/>
                </a:solidFill>
              </a:rPr>
              <a:t>place</a:t>
            </a:r>
            <a:r>
              <a:rPr lang="en-GB" dirty="0"/>
              <a:t> will be most important element in the mix.</a:t>
            </a:r>
          </a:p>
          <a:p>
            <a:r>
              <a:rPr lang="en-GB" dirty="0"/>
              <a:t>Supermarkets often require producer/suppliers to fund regular price or `BOGOF` promotions.  </a:t>
            </a:r>
            <a:r>
              <a:rPr lang="en-GB" b="1" dirty="0">
                <a:solidFill>
                  <a:srgbClr val="FF0000"/>
                </a:solidFill>
              </a:rPr>
              <a:t>Promotion</a:t>
            </a:r>
            <a:r>
              <a:rPr lang="en-GB" dirty="0"/>
              <a:t> will be most important element in the mix.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73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FDF0-942D-411D-B184-484F4CBD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B2B and the marketing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F7A9B-F329-4091-9EB7-E1CDE3741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D068E-7C4B-400C-8347-B9375A22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69988"/>
            <a:ext cx="4724400" cy="53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9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D367-04CE-48F6-AD54-3C0316A5B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7D310-65A1-43AC-A4C4-8D7808452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Homogeneous goods </a:t>
            </a:r>
            <a:r>
              <a:rPr lang="en-GB" dirty="0"/>
              <a:t>- these have no points of differentiation and therefore each one is the same as every other (making competition focus on price).</a:t>
            </a:r>
          </a:p>
          <a:p>
            <a:r>
              <a:rPr lang="en-GB" b="1" dirty="0">
                <a:solidFill>
                  <a:srgbClr val="FF0000"/>
                </a:solidFill>
              </a:rPr>
              <a:t>Product differentiation </a:t>
            </a:r>
            <a:r>
              <a:rPr lang="en-GB" dirty="0"/>
              <a:t>– the extent to which consumers perceive your brand as being different </a:t>
            </a:r>
            <a:r>
              <a:rPr lang="en-GB"/>
              <a:t>from others.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59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6C99B-038C-43DD-BD6F-EEC846D0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CC8F5-DD68-4EB0-BF5A-13ABE5ABA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268413"/>
            <a:ext cx="8858250" cy="4522787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42EAC-51CC-49CB-8E3C-79930404F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084644"/>
            <a:ext cx="8858250" cy="43135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FFC41B-8309-4DCF-960A-CA023CC0ECFA}"/>
              </a:ext>
            </a:extLst>
          </p:cNvPr>
          <p:cNvSpPr/>
          <p:nvPr/>
        </p:nvSpPr>
        <p:spPr bwMode="auto">
          <a:xfrm>
            <a:off x="4572000" y="1933575"/>
            <a:ext cx="4124325" cy="5810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anose="04020404030D070202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C9C827-6F9F-4D95-B6A8-7CDA213F9CBB}"/>
              </a:ext>
            </a:extLst>
          </p:cNvPr>
          <p:cNvSpPr/>
          <p:nvPr/>
        </p:nvSpPr>
        <p:spPr bwMode="auto">
          <a:xfrm>
            <a:off x="4572000" y="2598737"/>
            <a:ext cx="4124325" cy="58102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anose="04020404030D07020202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1F045-9C53-4A87-A3F8-BCCD79BE8350}"/>
              </a:ext>
            </a:extLst>
          </p:cNvPr>
          <p:cNvSpPr/>
          <p:nvPr/>
        </p:nvSpPr>
        <p:spPr bwMode="auto">
          <a:xfrm>
            <a:off x="4572000" y="3239294"/>
            <a:ext cx="4124325" cy="43894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anose="04020404030D070202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E0A98D-80A0-4595-B094-BB7B57D2CF2B}"/>
              </a:ext>
            </a:extLst>
          </p:cNvPr>
          <p:cNvSpPr/>
          <p:nvPr/>
        </p:nvSpPr>
        <p:spPr bwMode="auto">
          <a:xfrm>
            <a:off x="4572000" y="3737772"/>
            <a:ext cx="4124325" cy="43894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anose="04020404030D07020202" pitchFamily="8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2602BA-6781-44A8-8ED8-570384B98A5E}"/>
              </a:ext>
            </a:extLst>
          </p:cNvPr>
          <p:cNvSpPr/>
          <p:nvPr/>
        </p:nvSpPr>
        <p:spPr bwMode="auto">
          <a:xfrm>
            <a:off x="4572000" y="4236252"/>
            <a:ext cx="4124325" cy="43894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anose="04020404030D07020202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B3C1A9-8E13-4E71-A03A-CFF242AD787C}"/>
              </a:ext>
            </a:extLst>
          </p:cNvPr>
          <p:cNvSpPr/>
          <p:nvPr/>
        </p:nvSpPr>
        <p:spPr bwMode="auto">
          <a:xfrm>
            <a:off x="4572000" y="4746162"/>
            <a:ext cx="4124325" cy="65198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6123DE-6191-4450-AB1B-108E7295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Marketing strategy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CC0DF-250D-4953-A1C9-D0EB2357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268413"/>
            <a:ext cx="8020050" cy="4522787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Definition</a:t>
            </a:r>
            <a:r>
              <a:rPr lang="en-GB" dirty="0"/>
              <a:t> – marketing strategy is a carefully evaluated plan for future marketing activity that balances company objectives, available resources and market opportunities.  It is implemented through the marketing mix.</a:t>
            </a:r>
          </a:p>
        </p:txBody>
      </p:sp>
    </p:spTree>
    <p:extLst>
      <p:ext uri="{BB962C8B-B14F-4D97-AF65-F5344CB8AC3E}">
        <p14:creationId xmlns:p14="http://schemas.microsoft.com/office/powerpoint/2010/main" val="312700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AB91-EB7A-4F12-AF25-D2DA8A67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D44598-DFD8-4BAD-9F82-29099F228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41" y="2459863"/>
            <a:ext cx="5598506" cy="3918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2D65F8-BC3E-4763-8233-BC132CE7F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372">
            <a:off x="147760" y="-31090"/>
            <a:ext cx="5575669" cy="25108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1D38E-6BB3-4C63-8082-5AC25388CCE1}"/>
              </a:ext>
            </a:extLst>
          </p:cNvPr>
          <p:cNvSpPr/>
          <p:nvPr/>
        </p:nvSpPr>
        <p:spPr bwMode="auto">
          <a:xfrm>
            <a:off x="5341257" y="3107764"/>
            <a:ext cx="3802743" cy="113149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 have Morrisons adopted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new marketing strategy?</a:t>
            </a:r>
          </a:p>
        </p:txBody>
      </p:sp>
    </p:spTree>
    <p:extLst>
      <p:ext uri="{BB962C8B-B14F-4D97-AF65-F5344CB8AC3E}">
        <p14:creationId xmlns:p14="http://schemas.microsoft.com/office/powerpoint/2010/main" val="405332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9" name="Rectangle 19">
            <a:extLst>
              <a:ext uri="{FF2B5EF4-FFF2-40B4-BE49-F238E27FC236}">
                <a16:creationId xmlns:a16="http://schemas.microsoft.com/office/drawing/2014/main" id="{4343D8DB-ED31-4860-883A-AFD2729E2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3036888"/>
            <a:ext cx="2551113" cy="32750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03" name="Rectangle 23">
            <a:extLst>
              <a:ext uri="{FF2B5EF4-FFF2-40B4-BE49-F238E27FC236}">
                <a16:creationId xmlns:a16="http://schemas.microsoft.com/office/drawing/2014/main" id="{394F6E66-B803-48BD-93AE-4F1D79CD7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3113088"/>
            <a:ext cx="256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58763" algn="l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buBlip>
                <a:blip r:embed="rId5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The Target Market</a:t>
            </a:r>
            <a:endParaRPr lang="en-US" altLang="en-US" b="1"/>
          </a:p>
        </p:txBody>
      </p:sp>
      <p:sp>
        <p:nvSpPr>
          <p:cNvPr id="71702" name="Rectangle 22">
            <a:extLst>
              <a:ext uri="{FF2B5EF4-FFF2-40B4-BE49-F238E27FC236}">
                <a16:creationId xmlns:a16="http://schemas.microsoft.com/office/drawing/2014/main" id="{55780B8B-CC36-4622-90C1-87148BCF0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036888"/>
            <a:ext cx="2551113" cy="32750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01" name="Rectangle 21">
            <a:extLst>
              <a:ext uri="{FF2B5EF4-FFF2-40B4-BE49-F238E27FC236}">
                <a16:creationId xmlns:a16="http://schemas.microsoft.com/office/drawing/2014/main" id="{FC63AEC4-2F88-49EF-8B94-0555EAE3B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75" y="3036888"/>
            <a:ext cx="2551113" cy="32750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CE3A367-6D96-4AD0-B411-F69E94168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8240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GB" altLang="en-US"/>
              <a:t>A marketing strategy designed to achieve the marketing objectives can now be developed</a:t>
            </a:r>
          </a:p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GB" altLang="en-US"/>
              <a:t>The marketing strategy should consider:</a:t>
            </a:r>
          </a:p>
        </p:txBody>
      </p:sp>
      <p:pic>
        <p:nvPicPr>
          <p:cNvPr id="71697" name="Picture 17" descr="the marketing mix">
            <a:extLst>
              <a:ext uri="{FF2B5EF4-FFF2-40B4-BE49-F238E27FC236}">
                <a16:creationId xmlns:a16="http://schemas.microsoft.com/office/drawing/2014/main" id="{D65726C3-6DEA-408A-AA95-58E24C50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4241800"/>
            <a:ext cx="2220912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8" name="Picture 18" descr="stick_man_flexing_strong_hg_clr">
            <a:extLst>
              <a:ext uri="{FF2B5EF4-FFF2-40B4-BE49-F238E27FC236}">
                <a16:creationId xmlns:a16="http://schemas.microsoft.com/office/drawing/2014/main" id="{E733E4F8-9ACD-47D4-8248-129E4C1442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994150"/>
            <a:ext cx="1714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7" name="Picture 27" descr="crowd">
            <a:extLst>
              <a:ext uri="{FF2B5EF4-FFF2-40B4-BE49-F238E27FC236}">
                <a16:creationId xmlns:a16="http://schemas.microsoft.com/office/drawing/2014/main" id="{75FE7AF9-F899-4B78-9F7C-63426767B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3"/>
          <a:stretch>
            <a:fillRect/>
          </a:stretch>
        </p:blipFill>
        <p:spPr bwMode="auto">
          <a:xfrm>
            <a:off x="558800" y="4319588"/>
            <a:ext cx="2335213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8" name="Rectangle 28">
            <a:extLst>
              <a:ext uri="{FF2B5EF4-FFF2-40B4-BE49-F238E27FC236}">
                <a16:creationId xmlns:a16="http://schemas.microsoft.com/office/drawing/2014/main" id="{1C4B43A3-7CED-44F9-85C2-A5DCD949B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3113088"/>
            <a:ext cx="25669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58763" algn="l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buBlip>
                <a:blip r:embed="rId5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The Marketing Mix</a:t>
            </a:r>
            <a:endParaRPr lang="en-US" altLang="en-US" b="1"/>
          </a:p>
        </p:txBody>
      </p:sp>
      <p:sp>
        <p:nvSpPr>
          <p:cNvPr id="71709" name="Rectangle 29">
            <a:extLst>
              <a:ext uri="{FF2B5EF4-FFF2-40B4-BE49-F238E27FC236}">
                <a16:creationId xmlns:a16="http://schemas.microsoft.com/office/drawing/2014/main" id="{B92F2CCC-A3C6-4BC2-A43E-7BB7ED967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13088"/>
            <a:ext cx="26066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58763" algn="l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200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20000"/>
              </a:spcBef>
              <a:buBlip>
                <a:blip r:embed="rId5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20000"/>
              </a:spcBef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b="1">
                <a:solidFill>
                  <a:schemeClr val="accent2"/>
                </a:solidFill>
              </a:rPr>
              <a:t>The Strengths Of The Business</a:t>
            </a:r>
            <a:endParaRPr lang="en-US" altLang="en-US" b="1"/>
          </a:p>
        </p:txBody>
      </p:sp>
      <p:sp>
        <p:nvSpPr>
          <p:cNvPr id="71710" name="Rectangle 30">
            <a:extLst>
              <a:ext uri="{FF2B5EF4-FFF2-40B4-BE49-F238E27FC236}">
                <a16:creationId xmlns:a16="http://schemas.microsoft.com/office/drawing/2014/main" id="{902B1461-89C1-4FCE-95FC-24F9C6C4EA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Forming A Marketing Strategy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build="p"/>
      <p:bldP spid="71683" grpId="0" build="p" bldLvl="4" autoUpdateAnimBg="0"/>
      <p:bldP spid="71708" grpId="0" build="p"/>
      <p:bldP spid="7170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87" name="Picture 35" descr="NicheMarketTransparent">
            <a:extLst>
              <a:ext uri="{FF2B5EF4-FFF2-40B4-BE49-F238E27FC236}">
                <a16:creationId xmlns:a16="http://schemas.microsoft.com/office/drawing/2014/main" id="{A1D04576-9E9C-4F88-B8D5-493E1078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1768475"/>
            <a:ext cx="4186237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88" name="AutoShape 36">
            <a:extLst>
              <a:ext uri="{FF2B5EF4-FFF2-40B4-BE49-F238E27FC236}">
                <a16:creationId xmlns:a16="http://schemas.microsoft.com/office/drawing/2014/main" id="{CEFB13C5-62F1-4F22-84AD-964B36D95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8" y="1246188"/>
            <a:ext cx="1987550" cy="1311275"/>
          </a:xfrm>
          <a:prstGeom prst="wedgeEllipseCallout">
            <a:avLst>
              <a:gd name="adj1" fmla="val 88259"/>
              <a:gd name="adj2" fmla="val 39468"/>
            </a:avLst>
          </a:prstGeom>
          <a:solidFill>
            <a:srgbClr val="FFFF99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74778" name="WordArt 26">
            <a:extLst>
              <a:ext uri="{FF2B5EF4-FFF2-40B4-BE49-F238E27FC236}">
                <a16:creationId xmlns:a16="http://schemas.microsoft.com/office/drawing/2014/main" id="{449090D9-9C58-44DC-A5F3-F073021B5B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4063" y="1758950"/>
            <a:ext cx="1163637" cy="604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>
                <a:solidFill>
                  <a:schemeClr val="accent2"/>
                </a:solidFill>
                <a:latin typeface="Arial Black" panose="020B0A04020102020204" pitchFamily="34" charset="0"/>
              </a:rPr>
              <a:t>Niche</a:t>
            </a:r>
          </a:p>
          <a:p>
            <a:r>
              <a:rPr lang="en-GB" sz="3600" kern="10">
                <a:solidFill>
                  <a:schemeClr val="accent2"/>
                </a:solidFill>
                <a:latin typeface="Arial Black" panose="020B0A04020102020204" pitchFamily="34" charset="0"/>
              </a:rPr>
              <a:t>Market</a:t>
            </a: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1406076-1A9F-4078-B2E1-BE9AFACF1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2659063"/>
            <a:ext cx="2824163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Blip>
                <a:blip r:embed="rId8"/>
              </a:buBlip>
            </a:pPr>
            <a:r>
              <a:rPr lang="en-GB" altLang="en-US"/>
              <a:t>Targets a very </a:t>
            </a:r>
            <a:br>
              <a:rPr lang="en-GB" altLang="en-US"/>
            </a:br>
            <a:r>
              <a:rPr lang="en-GB" altLang="en-US"/>
              <a:t>small </a:t>
            </a:r>
            <a:r>
              <a:rPr lang="en-GB" altLang="en-US" b="1">
                <a:solidFill>
                  <a:schemeClr val="accent2"/>
                </a:solidFill>
              </a:rPr>
              <a:t>segment</a:t>
            </a:r>
            <a:br>
              <a:rPr lang="en-GB" altLang="en-US" b="1">
                <a:solidFill>
                  <a:schemeClr val="accent2"/>
                </a:solidFill>
              </a:rPr>
            </a:br>
            <a:r>
              <a:rPr lang="en-GB" altLang="en-US"/>
              <a:t>of a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solidFill>
                  <a:schemeClr val="accent2"/>
                </a:solidFill>
              </a:rPr>
              <a:t>E.g.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>
                <a:solidFill>
                  <a:schemeClr val="accent2"/>
                </a:solidFill>
              </a:rPr>
              <a:t>Local restaurants</a:t>
            </a: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Blip>
                <a:blip r:embed="rId8"/>
              </a:buBlip>
            </a:pPr>
            <a:endParaRPr lang="en-GB" altLang="en-US"/>
          </a:p>
          <a:p>
            <a:pPr eaLnBrk="1" hangingPunct="1">
              <a:lnSpc>
                <a:spcPct val="90000"/>
              </a:lnSpc>
              <a:buFontTx/>
              <a:buBlip>
                <a:blip r:embed="rId8"/>
              </a:buBlip>
            </a:pPr>
            <a:r>
              <a:rPr lang="en-GB" altLang="en-US"/>
              <a:t>Sales will be </a:t>
            </a:r>
            <a:br>
              <a:rPr lang="en-GB" altLang="en-US"/>
            </a:br>
            <a:r>
              <a:rPr lang="en-GB" altLang="en-US"/>
              <a:t>lower, but prices</a:t>
            </a:r>
            <a:br>
              <a:rPr lang="en-GB" altLang="en-US"/>
            </a:br>
            <a:r>
              <a:rPr lang="en-GB" altLang="en-US"/>
              <a:t>will be higher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8"/>
              </a:buBlip>
            </a:pPr>
            <a:endParaRPr lang="en-GB" altLang="en-US"/>
          </a:p>
          <a:p>
            <a:pPr eaLnBrk="1" hangingPunct="1">
              <a:lnSpc>
                <a:spcPct val="90000"/>
              </a:lnSpc>
              <a:buFontTx/>
              <a:buBlip>
                <a:blip r:embed="rId8"/>
              </a:buBlip>
            </a:pPr>
            <a:endParaRPr lang="en-GB" altLang="en-US">
              <a:solidFill>
                <a:schemeClr val="accent2"/>
              </a:solidFill>
            </a:endParaRPr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DA429F1F-6FD0-4B64-BDAC-7A9B0F45C5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0038"/>
            <a:ext cx="7777163" cy="865187"/>
          </a:xfrm>
        </p:spPr>
        <p:txBody>
          <a:bodyPr/>
          <a:lstStyle/>
          <a:p>
            <a:r>
              <a:rPr lang="en-GB" altLang="en-US"/>
              <a:t>Mass Vs Niche Marketing</a:t>
            </a:r>
            <a:endParaRPr lang="en-US" altLang="en-US"/>
          </a:p>
        </p:txBody>
      </p:sp>
      <p:sp>
        <p:nvSpPr>
          <p:cNvPr id="74760" name="Rectangle 8">
            <a:extLst>
              <a:ext uri="{FF2B5EF4-FFF2-40B4-BE49-F238E27FC236}">
                <a16:creationId xmlns:a16="http://schemas.microsoft.com/office/drawing/2014/main" id="{746C041C-FAB2-4E50-94D0-D008A142E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363" y="2638425"/>
            <a:ext cx="2306637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Blip>
                <a:blip r:embed="rId6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Blip>
                <a:blip r:embed="rId8"/>
              </a:buBlip>
            </a:pPr>
            <a:r>
              <a:rPr lang="en-GB" altLang="en-US"/>
              <a:t>Appeals to the whole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>
                <a:solidFill>
                  <a:schemeClr val="accent2"/>
                </a:solidFill>
              </a:rPr>
              <a:t>E.g.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>
                <a:solidFill>
                  <a:schemeClr val="accent2"/>
                </a:solidFill>
              </a:rPr>
              <a:t>Pepsi</a:t>
            </a:r>
          </a:p>
          <a:p>
            <a:pPr lvl="2" eaLnBrk="1" hangingPunct="1">
              <a:lnSpc>
                <a:spcPct val="90000"/>
              </a:lnSpc>
            </a:pPr>
            <a:endParaRPr lang="en-GB" altLang="en-US" sz="1800"/>
          </a:p>
          <a:p>
            <a:pPr eaLnBrk="1" hangingPunct="1">
              <a:lnSpc>
                <a:spcPct val="90000"/>
              </a:lnSpc>
              <a:buFontTx/>
              <a:buBlip>
                <a:blip r:embed="rId8"/>
              </a:buBlip>
            </a:pPr>
            <a:r>
              <a:rPr lang="en-GB" altLang="en-US"/>
              <a:t>It requires high sales volumes and low prices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8"/>
              </a:buBlip>
            </a:pPr>
            <a:endParaRPr lang="en-GB" altLang="en-US"/>
          </a:p>
          <a:p>
            <a:pPr eaLnBrk="1" hangingPunct="1">
              <a:lnSpc>
                <a:spcPct val="90000"/>
              </a:lnSpc>
              <a:buFontTx/>
              <a:buBlip>
                <a:blip r:embed="rId8"/>
              </a:buBlip>
            </a:pPr>
            <a:endParaRPr lang="en-GB" altLang="en-US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en-US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altLang="en-US"/>
          </a:p>
        </p:txBody>
      </p:sp>
      <p:sp>
        <p:nvSpPr>
          <p:cNvPr id="74789" name="Text Box 37">
            <a:extLst>
              <a:ext uri="{FF2B5EF4-FFF2-40B4-BE49-F238E27FC236}">
                <a16:creationId xmlns:a16="http://schemas.microsoft.com/office/drawing/2014/main" id="{4AE9EBE5-7AD4-45F7-A017-417E51882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1327150"/>
            <a:ext cx="1312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anose="030F0702030302020204" pitchFamily="66" charset="0"/>
              </a:rPr>
              <a:t>I’m in a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74790" name="AutoShape 38">
            <a:extLst>
              <a:ext uri="{FF2B5EF4-FFF2-40B4-BE49-F238E27FC236}">
                <a16:creationId xmlns:a16="http://schemas.microsoft.com/office/drawing/2014/main" id="{EE37A5F2-FCFB-47EA-AAAC-14C73FC3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388" y="1090613"/>
            <a:ext cx="1987550" cy="1311275"/>
          </a:xfrm>
          <a:prstGeom prst="wedgeEllipseCallout">
            <a:avLst>
              <a:gd name="adj1" fmla="val -107829"/>
              <a:gd name="adj2" fmla="val 25546"/>
            </a:avLst>
          </a:prstGeom>
          <a:solidFill>
            <a:srgbClr val="FFFF99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74791" name="WordArt 39">
            <a:extLst>
              <a:ext uri="{FF2B5EF4-FFF2-40B4-BE49-F238E27FC236}">
                <a16:creationId xmlns:a16="http://schemas.microsoft.com/office/drawing/2014/main" id="{224FF2B7-9B18-459E-B976-364234F75C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5013" y="1577975"/>
            <a:ext cx="1163637" cy="604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>
                <a:solidFill>
                  <a:schemeClr val="accent2"/>
                </a:solidFill>
                <a:latin typeface="Arial Black" panose="020B0A04020102020204" pitchFamily="34" charset="0"/>
              </a:rPr>
              <a:t>Mass</a:t>
            </a:r>
          </a:p>
          <a:p>
            <a:r>
              <a:rPr lang="en-GB" sz="3600" kern="10">
                <a:solidFill>
                  <a:schemeClr val="accent2"/>
                </a:solidFill>
                <a:latin typeface="Arial Black" panose="020B0A04020102020204" pitchFamily="34" charset="0"/>
              </a:rPr>
              <a:t>Market</a:t>
            </a:r>
          </a:p>
        </p:txBody>
      </p:sp>
      <p:sp>
        <p:nvSpPr>
          <p:cNvPr id="74792" name="Text Box 40">
            <a:extLst>
              <a:ext uri="{FF2B5EF4-FFF2-40B4-BE49-F238E27FC236}">
                <a16:creationId xmlns:a16="http://schemas.microsoft.com/office/drawing/2014/main" id="{582397BD-B5B3-40CD-89C8-C2B4D544A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1171575"/>
            <a:ext cx="1312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Comic Sans MS" panose="030F0702030302020204" pitchFamily="66" charset="0"/>
              </a:rPr>
              <a:t>I’m in a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8" grpId="0" animBg="1"/>
      <p:bldP spid="74754" grpId="0" uiExpand="1" build="p" bldLvl="4" autoUpdateAnimBg="0"/>
      <p:bldP spid="74760" grpId="0" uiExpand="1" build="p" bldLvl="4" autoUpdateAnimBg="0"/>
      <p:bldP spid="74789" grpId="0"/>
      <p:bldP spid="74790" grpId="0" animBg="1"/>
      <p:bldP spid="747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0946-BC6D-4125-AD32-B84906A3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strategy for mass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A574-9368-4FE1-846B-4EE948DF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68413"/>
            <a:ext cx="8000999" cy="4522787"/>
          </a:xfrm>
        </p:spPr>
        <p:txBody>
          <a:bodyPr/>
          <a:lstStyle/>
          <a:p>
            <a:r>
              <a:rPr lang="en-GB" sz="2800" dirty="0"/>
              <a:t>If a brand succeeds in a mass market, it can enjoy:</a:t>
            </a:r>
          </a:p>
          <a:p>
            <a:pPr lvl="1"/>
            <a:r>
              <a:rPr lang="en-GB" sz="2400" dirty="0"/>
              <a:t>Distribution levels of close to 100% ( all shops want to stock your product)</a:t>
            </a:r>
          </a:p>
          <a:p>
            <a:pPr lvl="1"/>
            <a:r>
              <a:rPr lang="en-GB" sz="2400" dirty="0"/>
              <a:t>Control over advertising and promotion (retailers cannot force the market leader's hand)</a:t>
            </a:r>
          </a:p>
          <a:p>
            <a:pPr lvl="1"/>
            <a:r>
              <a:rPr lang="en-GB" sz="2400" dirty="0"/>
              <a:t>A degree of control over pricing, though it can never get too greedy – because it is the mass market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50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7498A27-D9AA-4511-B94B-FFB58D82A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43013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latin typeface="+mn-lt"/>
              </a:rPr>
              <a:t>Operating in a </a:t>
            </a:r>
            <a:r>
              <a:rPr lang="en-GB" altLang="en-US">
                <a:solidFill>
                  <a:schemeClr val="accent2"/>
                </a:solidFill>
                <a:latin typeface="+mn-lt"/>
              </a:rPr>
              <a:t>mass market</a:t>
            </a:r>
            <a:r>
              <a:rPr lang="en-GB" altLang="en-US">
                <a:latin typeface="+mn-lt"/>
              </a:rPr>
              <a:t> has a number of advantages and disadvantages: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endParaRPr lang="en-GB" altLang="en-US">
              <a:latin typeface="+mn-lt"/>
            </a:endParaRPr>
          </a:p>
        </p:txBody>
      </p:sp>
      <p:pic>
        <p:nvPicPr>
          <p:cNvPr id="75779" name="Picture 3" descr="sticky_blank_hg_clr_st">
            <a:extLst>
              <a:ext uri="{FF2B5EF4-FFF2-40B4-BE49-F238E27FC236}">
                <a16:creationId xmlns:a16="http://schemas.microsoft.com/office/drawing/2014/main" id="{FB030D54-B708-4965-8997-00F93D8DA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 b="10687"/>
          <a:stretch>
            <a:fillRect/>
          </a:stretch>
        </p:blipFill>
        <p:spPr bwMode="auto">
          <a:xfrm rot="-291984">
            <a:off x="-225425" y="1952625"/>
            <a:ext cx="5033963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pinblue_md_clr_me">
            <a:extLst>
              <a:ext uri="{FF2B5EF4-FFF2-40B4-BE49-F238E27FC236}">
                <a16:creationId xmlns:a16="http://schemas.microsoft.com/office/drawing/2014/main" id="{AD838CD1-CCB9-4287-BCC4-8B0068B41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2030413"/>
            <a:ext cx="639762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>
            <a:extLst>
              <a:ext uri="{FF2B5EF4-FFF2-40B4-BE49-F238E27FC236}">
                <a16:creationId xmlns:a16="http://schemas.microsoft.com/office/drawing/2014/main" id="{DD9500D3-97E9-49B2-8F61-F333F848F0DC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355600" y="2508250"/>
            <a:ext cx="3065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u="sng">
                <a:solidFill>
                  <a:srgbClr val="FF0000"/>
                </a:solidFill>
                <a:latin typeface="+mn-lt"/>
              </a:rPr>
              <a:t>Advantages</a:t>
            </a:r>
            <a:endParaRPr lang="en-US" altLang="en-US" sz="3200" b="1" u="sng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5782" name="Text Box 6">
            <a:extLst>
              <a:ext uri="{FF2B5EF4-FFF2-40B4-BE49-F238E27FC236}">
                <a16:creationId xmlns:a16="http://schemas.microsoft.com/office/drawing/2014/main" id="{C179134A-BF40-46DB-93DA-1B476A5F20F5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109538" y="2976563"/>
            <a:ext cx="3805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 b="1" dirty="0">
                <a:solidFill>
                  <a:schemeClr val="accent2"/>
                </a:solidFill>
                <a:latin typeface="+mn-lt"/>
              </a:rPr>
              <a:t>Able to benefit from Economies of Scale</a:t>
            </a:r>
            <a:endParaRPr lang="en-US" altLang="en-US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5783" name="Text Box 7">
            <a:extLst>
              <a:ext uri="{FF2B5EF4-FFF2-40B4-BE49-F238E27FC236}">
                <a16:creationId xmlns:a16="http://schemas.microsoft.com/office/drawing/2014/main" id="{54E90C94-4D1D-4868-86FF-8EAAD473F028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209550" y="3762375"/>
            <a:ext cx="397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 b="1" dirty="0">
                <a:solidFill>
                  <a:schemeClr val="accent2"/>
                </a:solidFill>
                <a:latin typeface="+mn-lt"/>
              </a:rPr>
              <a:t>Less risky – since business is not dependent upon one small segment of a market</a:t>
            </a:r>
            <a:endParaRPr lang="en-US" altLang="en-US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5784" name="Text Box 8">
            <a:extLst>
              <a:ext uri="{FF2B5EF4-FFF2-40B4-BE49-F238E27FC236}">
                <a16:creationId xmlns:a16="http://schemas.microsoft.com/office/drawing/2014/main" id="{255FFBC1-8B68-4DF0-85BA-437DEDB964D1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177800" y="4678433"/>
            <a:ext cx="42370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en-GB" altLang="en-US" sz="2000" b="1">
                <a:solidFill>
                  <a:schemeClr val="accent2"/>
                </a:solidFill>
                <a:latin typeface="+mn-lt"/>
              </a:rPr>
              <a:t>Sales revenues are usually higher</a:t>
            </a:r>
            <a:endParaRPr lang="en-US" altLang="en-US" sz="2000" b="1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5785" name="Picture 9" descr="hand_thumbs_up_hg_clr_st">
            <a:extLst>
              <a:ext uri="{FF2B5EF4-FFF2-40B4-BE49-F238E27FC236}">
                <a16:creationId xmlns:a16="http://schemas.microsoft.com/office/drawing/2014/main" id="{C6AA5D18-58EA-4266-93CC-435222BB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182813"/>
            <a:ext cx="439738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6" name="Picture 10" descr="sticky_blank_hg_clr_st">
            <a:extLst>
              <a:ext uri="{FF2B5EF4-FFF2-40B4-BE49-F238E27FC236}">
                <a16:creationId xmlns:a16="http://schemas.microsoft.com/office/drawing/2014/main" id="{9421106B-9993-49C6-9778-C1DEBC131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1" b="10660"/>
          <a:stretch>
            <a:fillRect/>
          </a:stretch>
        </p:blipFill>
        <p:spPr bwMode="auto">
          <a:xfrm rot="600000">
            <a:off x="4349750" y="2184400"/>
            <a:ext cx="5033963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7" name="Picture 11" descr="pinblue_md_clr_me">
            <a:extLst>
              <a:ext uri="{FF2B5EF4-FFF2-40B4-BE49-F238E27FC236}">
                <a16:creationId xmlns:a16="http://schemas.microsoft.com/office/drawing/2014/main" id="{211DB0E5-9C75-4195-B9F0-7ACFE8D6411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440" flipH="1">
            <a:off x="6715125" y="2355850"/>
            <a:ext cx="64135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8" name="Text Box 12">
            <a:extLst>
              <a:ext uri="{FF2B5EF4-FFF2-40B4-BE49-F238E27FC236}">
                <a16:creationId xmlns:a16="http://schemas.microsoft.com/office/drawing/2014/main" id="{37DA3F60-7D4E-4793-9954-2891D88017DE}"/>
              </a:ext>
            </a:extLst>
          </p:cNvPr>
          <p:cNvSpPr txBox="1">
            <a:spLocks noChangeArrowheads="1"/>
          </p:cNvSpPr>
          <p:nvPr/>
        </p:nvSpPr>
        <p:spPr bwMode="auto">
          <a:xfrm rot="21941272">
            <a:off x="5233988" y="2811463"/>
            <a:ext cx="3065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u="sng">
                <a:solidFill>
                  <a:srgbClr val="FF0000"/>
                </a:solidFill>
                <a:latin typeface="+mn-lt"/>
              </a:rPr>
              <a:t>Disadvantages</a:t>
            </a:r>
            <a:endParaRPr lang="en-US" altLang="en-US" sz="3200" b="1" u="sng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5789" name="Text Box 13">
            <a:extLst>
              <a:ext uri="{FF2B5EF4-FFF2-40B4-BE49-F238E27FC236}">
                <a16:creationId xmlns:a16="http://schemas.microsoft.com/office/drawing/2014/main" id="{B501DC02-6CFB-4205-904C-6E8549EFD184}"/>
              </a:ext>
            </a:extLst>
          </p:cNvPr>
          <p:cNvSpPr txBox="1">
            <a:spLocks noChangeArrowheads="1"/>
          </p:cNvSpPr>
          <p:nvPr/>
        </p:nvSpPr>
        <p:spPr bwMode="auto">
          <a:xfrm rot="21928279">
            <a:off x="4946650" y="3378200"/>
            <a:ext cx="416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 b="1">
                <a:solidFill>
                  <a:schemeClr val="accent2"/>
                </a:solidFill>
                <a:latin typeface="+mn-lt"/>
              </a:rPr>
              <a:t>Increased competition</a:t>
            </a:r>
            <a:endParaRPr lang="en-US" altLang="en-US" sz="2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5790" name="Text Box 14">
            <a:extLst>
              <a:ext uri="{FF2B5EF4-FFF2-40B4-BE49-F238E27FC236}">
                <a16:creationId xmlns:a16="http://schemas.microsoft.com/office/drawing/2014/main" id="{6F11016B-A543-4BF4-A7E4-4EFB87ED94C1}"/>
              </a:ext>
            </a:extLst>
          </p:cNvPr>
          <p:cNvSpPr txBox="1">
            <a:spLocks noChangeArrowheads="1"/>
          </p:cNvSpPr>
          <p:nvPr/>
        </p:nvSpPr>
        <p:spPr bwMode="auto">
          <a:xfrm rot="300000">
            <a:off x="4764088" y="4021138"/>
            <a:ext cx="3979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 b="1">
                <a:solidFill>
                  <a:schemeClr val="accent2"/>
                </a:solidFill>
                <a:latin typeface="+mn-lt"/>
              </a:rPr>
              <a:t>Difficult to appeal to individual consumers</a:t>
            </a:r>
            <a:endParaRPr lang="en-US" altLang="en-US" sz="2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5791" name="Text Box 15">
            <a:extLst>
              <a:ext uri="{FF2B5EF4-FFF2-40B4-BE49-F238E27FC236}">
                <a16:creationId xmlns:a16="http://schemas.microsoft.com/office/drawing/2014/main" id="{C84ADA78-A9F2-489F-BA65-251316AF82D5}"/>
              </a:ext>
            </a:extLst>
          </p:cNvPr>
          <p:cNvSpPr txBox="1">
            <a:spLocks noChangeArrowheads="1"/>
          </p:cNvSpPr>
          <p:nvPr/>
        </p:nvSpPr>
        <p:spPr bwMode="auto">
          <a:xfrm rot="329341">
            <a:off x="4567238" y="4640531"/>
            <a:ext cx="41417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en-GB" altLang="en-US" sz="2000" b="1">
                <a:solidFill>
                  <a:schemeClr val="accent2"/>
                </a:solidFill>
                <a:latin typeface="+mn-lt"/>
              </a:rPr>
              <a:t>Fixed capital costs are usually high – due to the need for large factories and expensive machinery</a:t>
            </a:r>
            <a:endParaRPr lang="en-US" altLang="en-US" sz="2000" b="1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5792" name="Picture 16" descr="hand_thumbs_down_hg_clr_st">
            <a:extLst>
              <a:ext uri="{FF2B5EF4-FFF2-40B4-BE49-F238E27FC236}">
                <a16:creationId xmlns:a16="http://schemas.microsoft.com/office/drawing/2014/main" id="{D7CEEBF3-CF14-4A0C-B214-709D82E4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201">
            <a:off x="8170863" y="2752725"/>
            <a:ext cx="4953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3" name="Rectangle 17">
            <a:extLst>
              <a:ext uri="{FF2B5EF4-FFF2-40B4-BE49-F238E27FC236}">
                <a16:creationId xmlns:a16="http://schemas.microsoft.com/office/drawing/2014/main" id="{0F7D50BC-2D96-4C40-BEBE-7CEF9BEFBA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8"/>
            <a:ext cx="7772400" cy="914400"/>
          </a:xfrm>
        </p:spPr>
        <p:txBody>
          <a:bodyPr/>
          <a:lstStyle/>
          <a:p>
            <a:r>
              <a:rPr lang="en-GB" altLang="en-US" dirty="0">
                <a:latin typeface="+mn-lt"/>
              </a:rPr>
              <a:t>Advantages &amp; Disadvantages of Operating in a Mass Market</a:t>
            </a:r>
            <a:endParaRPr lang="en-US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 bldLvl="4" autoUpdateAnimBg="0"/>
      <p:bldP spid="75781" grpId="0"/>
      <p:bldP spid="75782" grpId="0"/>
      <p:bldP spid="75783" grpId="0"/>
      <p:bldP spid="75784" grpId="0"/>
      <p:bldP spid="75788" grpId="0"/>
      <p:bldP spid="75789" grpId="0"/>
      <p:bldP spid="75790" grpId="0"/>
      <p:bldP spid="757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0B3110-B486-4022-9E8B-CB215839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strategy for niche markets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D4B1C8-B066-47C2-AB77-26C744556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268413"/>
            <a:ext cx="8029575" cy="4522787"/>
          </a:xfrm>
        </p:spPr>
        <p:txBody>
          <a:bodyPr/>
          <a:lstStyle/>
          <a:p>
            <a:r>
              <a:rPr lang="en-GB" dirty="0"/>
              <a:t>Marketing within niche markets needs a patient approach.  Customers within niche markets are often experts on the product category and can be very choosy.  A lot of effort is needed to reinforce the distinctive characteristics of each product.  </a:t>
            </a:r>
          </a:p>
          <a:p>
            <a:r>
              <a:rPr lang="en-GB" dirty="0"/>
              <a:t>Ben &amp; Jerry’s combination of quirky flavours and social responsibility has helped to differentiate itself for Haagen </a:t>
            </a:r>
            <a:r>
              <a:rPr lang="en-GB" dirty="0" err="1"/>
              <a:t>Dazs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02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745B59-FFFB-4B6D-BFF4-A40A706D3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43013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>
                <a:latin typeface="+mn-lt"/>
              </a:rPr>
              <a:t>Operating in a </a:t>
            </a:r>
            <a:r>
              <a:rPr lang="en-GB" altLang="en-US">
                <a:solidFill>
                  <a:schemeClr val="accent2"/>
                </a:solidFill>
                <a:latin typeface="+mn-lt"/>
              </a:rPr>
              <a:t>niche market</a:t>
            </a:r>
            <a:r>
              <a:rPr lang="en-GB" altLang="en-US">
                <a:latin typeface="+mn-lt"/>
              </a:rPr>
              <a:t> has a number of advantages and disadvantages: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endParaRPr lang="en-GB" altLang="en-US">
              <a:latin typeface="+mn-lt"/>
            </a:endParaRPr>
          </a:p>
        </p:txBody>
      </p:sp>
      <p:pic>
        <p:nvPicPr>
          <p:cNvPr id="73731" name="Picture 3" descr="sticky_blank_hg_clr_st">
            <a:extLst>
              <a:ext uri="{FF2B5EF4-FFF2-40B4-BE49-F238E27FC236}">
                <a16:creationId xmlns:a16="http://schemas.microsoft.com/office/drawing/2014/main" id="{B2FBE147-A59C-4904-9D31-77546488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 b="10687"/>
          <a:stretch>
            <a:fillRect/>
          </a:stretch>
        </p:blipFill>
        <p:spPr bwMode="auto">
          <a:xfrm rot="-291984">
            <a:off x="-225425" y="1952625"/>
            <a:ext cx="5033963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pinblue_md_clr_me">
            <a:extLst>
              <a:ext uri="{FF2B5EF4-FFF2-40B4-BE49-F238E27FC236}">
                <a16:creationId xmlns:a16="http://schemas.microsoft.com/office/drawing/2014/main" id="{1F8C4EE6-B711-40B3-B4F6-8ECF1717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2030413"/>
            <a:ext cx="639762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DDEBCEF3-DC34-41C6-BD9E-2C6CA0FDC7C8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355600" y="2508250"/>
            <a:ext cx="3065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u="sng">
                <a:solidFill>
                  <a:srgbClr val="FF0000"/>
                </a:solidFill>
                <a:latin typeface="+mn-lt"/>
              </a:rPr>
              <a:t>Advantages</a:t>
            </a:r>
            <a:endParaRPr lang="en-US" altLang="en-US" sz="3200" b="1" u="sng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736C67BC-55DA-4F84-9646-ABF56D674E14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84138" y="2979738"/>
            <a:ext cx="3805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 b="1">
                <a:solidFill>
                  <a:schemeClr val="accent2"/>
                </a:solidFill>
                <a:latin typeface="+mn-lt"/>
              </a:rPr>
              <a:t>Less competition</a:t>
            </a:r>
            <a:endParaRPr lang="en-US" altLang="en-US" sz="2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F3952E6E-5F65-49FC-8E63-03E00D7868D2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158750" y="3381375"/>
            <a:ext cx="397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 b="1">
                <a:solidFill>
                  <a:schemeClr val="accent2"/>
                </a:solidFill>
                <a:latin typeface="+mn-lt"/>
              </a:rPr>
              <a:t>Products can be tailor-made to meet the needs of a customer, e.g wedding cakes</a:t>
            </a:r>
            <a:endParaRPr lang="en-US" altLang="en-US" sz="2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821A5476-CC9D-4D16-A64E-CA1945A27C36}"/>
              </a:ext>
            </a:extLst>
          </p:cNvPr>
          <p:cNvSpPr txBox="1">
            <a:spLocks noChangeArrowheads="1"/>
          </p:cNvSpPr>
          <p:nvPr/>
        </p:nvSpPr>
        <p:spPr bwMode="auto">
          <a:xfrm rot="21000000">
            <a:off x="231775" y="4373563"/>
            <a:ext cx="4237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en-GB" altLang="en-US" sz="2000" b="1">
                <a:solidFill>
                  <a:schemeClr val="accent2"/>
                </a:solidFill>
                <a:latin typeface="+mn-lt"/>
              </a:rPr>
              <a:t>Less likely to be left with out-dated stock since fewer units are produced at a time</a:t>
            </a:r>
            <a:endParaRPr lang="en-US" altLang="en-US" sz="2000" b="1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3737" name="Picture 9" descr="hand_thumbs_up_hg_clr_st">
            <a:extLst>
              <a:ext uri="{FF2B5EF4-FFF2-40B4-BE49-F238E27FC236}">
                <a16:creationId xmlns:a16="http://schemas.microsoft.com/office/drawing/2014/main" id="{144CB914-7AED-48FA-BFD7-A4342C47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182813"/>
            <a:ext cx="439738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8" name="Picture 10" descr="sticky_blank_hg_clr_st">
            <a:extLst>
              <a:ext uri="{FF2B5EF4-FFF2-40B4-BE49-F238E27FC236}">
                <a16:creationId xmlns:a16="http://schemas.microsoft.com/office/drawing/2014/main" id="{DE7D05E3-B34F-44F8-BFF3-5E2128F4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1" b="10660"/>
          <a:stretch>
            <a:fillRect/>
          </a:stretch>
        </p:blipFill>
        <p:spPr bwMode="auto">
          <a:xfrm rot="600000">
            <a:off x="4349750" y="2184400"/>
            <a:ext cx="5033963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9" name="Picture 11" descr="pinblue_md_clr_me">
            <a:extLst>
              <a:ext uri="{FF2B5EF4-FFF2-40B4-BE49-F238E27FC236}">
                <a16:creationId xmlns:a16="http://schemas.microsoft.com/office/drawing/2014/main" id="{33312108-D7E8-4402-AD31-FD1296AC168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440" flipH="1">
            <a:off x="6715125" y="2355850"/>
            <a:ext cx="64135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0" name="Text Box 12">
            <a:extLst>
              <a:ext uri="{FF2B5EF4-FFF2-40B4-BE49-F238E27FC236}">
                <a16:creationId xmlns:a16="http://schemas.microsoft.com/office/drawing/2014/main" id="{54F33067-9FCC-4209-9E86-F877D20A6712}"/>
              </a:ext>
            </a:extLst>
          </p:cNvPr>
          <p:cNvSpPr txBox="1">
            <a:spLocks noChangeArrowheads="1"/>
          </p:cNvSpPr>
          <p:nvPr/>
        </p:nvSpPr>
        <p:spPr bwMode="auto">
          <a:xfrm rot="21941272">
            <a:off x="5233988" y="2811463"/>
            <a:ext cx="3065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u="sng">
                <a:solidFill>
                  <a:srgbClr val="FF0000"/>
                </a:solidFill>
                <a:latin typeface="+mn-lt"/>
              </a:rPr>
              <a:t>Disadvantages</a:t>
            </a:r>
            <a:endParaRPr lang="en-US" altLang="en-US" sz="3200" b="1" u="sng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id="{F1A037F5-13EE-4F5E-B528-E3AF2216CF92}"/>
              </a:ext>
            </a:extLst>
          </p:cNvPr>
          <p:cNvSpPr txBox="1">
            <a:spLocks noChangeArrowheads="1"/>
          </p:cNvSpPr>
          <p:nvPr/>
        </p:nvSpPr>
        <p:spPr bwMode="auto">
          <a:xfrm rot="21928279">
            <a:off x="4932363" y="3378200"/>
            <a:ext cx="4162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en-GB" altLang="en-US" sz="2000" b="1">
                <a:solidFill>
                  <a:schemeClr val="accent2"/>
                </a:solidFill>
                <a:latin typeface="+mn-lt"/>
              </a:rPr>
              <a:t>There are fewer potential customers!</a:t>
            </a:r>
            <a:endParaRPr lang="en-US" altLang="en-US" sz="2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3742" name="Text Box 14">
            <a:extLst>
              <a:ext uri="{FF2B5EF4-FFF2-40B4-BE49-F238E27FC236}">
                <a16:creationId xmlns:a16="http://schemas.microsoft.com/office/drawing/2014/main" id="{FE8FD69D-1D34-443E-BB75-0103F52A998A}"/>
              </a:ext>
            </a:extLst>
          </p:cNvPr>
          <p:cNvSpPr txBox="1">
            <a:spLocks noChangeArrowheads="1"/>
          </p:cNvSpPr>
          <p:nvPr/>
        </p:nvSpPr>
        <p:spPr bwMode="auto">
          <a:xfrm rot="300000">
            <a:off x="4764088" y="4097338"/>
            <a:ext cx="3979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GB" altLang="en-US" sz="2000" b="1">
                <a:solidFill>
                  <a:schemeClr val="accent2"/>
                </a:solidFill>
                <a:latin typeface="+mn-lt"/>
              </a:rPr>
              <a:t>Profits are likely to be lower whilst prices will be higher</a:t>
            </a:r>
            <a:endParaRPr lang="en-US" altLang="en-US" sz="2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3743" name="Text Box 15">
            <a:extLst>
              <a:ext uri="{FF2B5EF4-FFF2-40B4-BE49-F238E27FC236}">
                <a16:creationId xmlns:a16="http://schemas.microsoft.com/office/drawing/2014/main" id="{2EEDDF52-7BCE-49F1-87F8-DB0D7506C31D}"/>
              </a:ext>
            </a:extLst>
          </p:cNvPr>
          <p:cNvSpPr txBox="1">
            <a:spLocks noChangeArrowheads="1"/>
          </p:cNvSpPr>
          <p:nvPr/>
        </p:nvSpPr>
        <p:spPr bwMode="auto">
          <a:xfrm rot="329341">
            <a:off x="4583113" y="4643606"/>
            <a:ext cx="41417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93788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3037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696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0355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60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17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75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32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3"/>
            </a:pPr>
            <a:r>
              <a:rPr lang="en-GB" altLang="en-US" sz="2000" b="1">
                <a:solidFill>
                  <a:schemeClr val="accent2"/>
                </a:solidFill>
                <a:latin typeface="+mn-lt"/>
              </a:rPr>
              <a:t>If too successful the niche might be targeted by bigger competitors</a:t>
            </a:r>
            <a:endParaRPr lang="en-US" altLang="en-US" sz="2000" b="1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73744" name="Picture 16" descr="hand_thumbs_down_hg_clr_st">
            <a:extLst>
              <a:ext uri="{FF2B5EF4-FFF2-40B4-BE49-F238E27FC236}">
                <a16:creationId xmlns:a16="http://schemas.microsoft.com/office/drawing/2014/main" id="{BBA82739-A51F-4E37-9378-B853DA235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201">
            <a:off x="8170863" y="2752725"/>
            <a:ext cx="495300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5" name="Rectangle 17">
            <a:extLst>
              <a:ext uri="{FF2B5EF4-FFF2-40B4-BE49-F238E27FC236}">
                <a16:creationId xmlns:a16="http://schemas.microsoft.com/office/drawing/2014/main" id="{5E849025-B2C8-47FB-8194-4571F47BBC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8"/>
            <a:ext cx="7772400" cy="914400"/>
          </a:xfrm>
        </p:spPr>
        <p:txBody>
          <a:bodyPr/>
          <a:lstStyle/>
          <a:p>
            <a:r>
              <a:rPr lang="en-GB" altLang="en-US">
                <a:latin typeface="+mn-lt"/>
              </a:rPr>
              <a:t>Advantages &amp; Disadvantages of Operating in a Niche Market</a:t>
            </a:r>
            <a:endParaRPr lang="en-US" alt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 bldLvl="4" autoUpdateAnimBg="0"/>
      <p:bldP spid="73733" grpId="0"/>
      <p:bldP spid="73734" grpId="0"/>
      <p:bldP spid="73735" grpId="0"/>
      <p:bldP spid="73736" grpId="0"/>
      <p:bldP spid="73740" grpId="0"/>
      <p:bldP spid="73741" grpId="0"/>
      <p:bldP spid="73742" grpId="0"/>
      <p:bldP spid="73743" grpId="0"/>
    </p:bld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anose="04020404030D07020202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anose="04020404030D07020202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740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Comic Sans MS</vt:lpstr>
      <vt:lpstr>Tempus Sans ITC</vt:lpstr>
      <vt:lpstr>Times New Roman</vt:lpstr>
      <vt:lpstr>Wingdings 3</vt:lpstr>
      <vt:lpstr>1_Blank Presentation</vt:lpstr>
      <vt:lpstr>Marketing strategy</vt:lpstr>
      <vt:lpstr>Marketing strategy</vt:lpstr>
      <vt:lpstr>PowerPoint Presentation</vt:lpstr>
      <vt:lpstr>Forming A Marketing Strategy</vt:lpstr>
      <vt:lpstr>Mass Vs Niche Marketing</vt:lpstr>
      <vt:lpstr>Marketing strategy for mass markets</vt:lpstr>
      <vt:lpstr>Advantages &amp; Disadvantages of Operating in a Mass Market</vt:lpstr>
      <vt:lpstr>Marketing strategy for niche markets</vt:lpstr>
      <vt:lpstr>Advantages &amp; Disadvantages of Operating in a Niche Market</vt:lpstr>
      <vt:lpstr>Marketing strategy for B2C</vt:lpstr>
      <vt:lpstr>Marketing strategy for B2B</vt:lpstr>
      <vt:lpstr>B2B and the marketing mix</vt:lpstr>
      <vt:lpstr>B2B and the marketing mix</vt:lpstr>
      <vt:lpstr>Key terms</vt:lpstr>
      <vt:lpstr>PowerPoint Presentation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Objectives &amp; Strategy</dc:title>
  <dc:creator>A Murray</dc:creator>
  <cp:lastModifiedBy>S Gouldthorpe</cp:lastModifiedBy>
  <cp:revision>162</cp:revision>
  <cp:lastPrinted>2002-07-17T11:12:30Z</cp:lastPrinted>
  <dcterms:created xsi:type="dcterms:W3CDTF">2001-07-04T09:21:15Z</dcterms:created>
  <dcterms:modified xsi:type="dcterms:W3CDTF">2020-01-29T12:06:35Z</dcterms:modified>
</cp:coreProperties>
</file>