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sldIdLst>
    <p:sldId id="358" r:id="rId2"/>
    <p:sldId id="377" r:id="rId3"/>
    <p:sldId id="363" r:id="rId4"/>
    <p:sldId id="364" r:id="rId5"/>
    <p:sldId id="367" r:id="rId6"/>
    <p:sldId id="365" r:id="rId7"/>
    <p:sldId id="366" r:id="rId8"/>
    <p:sldId id="362" r:id="rId9"/>
    <p:sldId id="368" r:id="rId10"/>
    <p:sldId id="369" r:id="rId11"/>
    <p:sldId id="370" r:id="rId12"/>
    <p:sldId id="371" r:id="rId13"/>
    <p:sldId id="372" r:id="rId14"/>
    <p:sldId id="373" r:id="rId15"/>
    <p:sldId id="374" r:id="rId16"/>
    <p:sldId id="375" r:id="rId17"/>
    <p:sldId id="376" r:id="rId18"/>
    <p:sldId id="378" r:id="rId19"/>
    <p:sldId id="379" r:id="rId20"/>
    <p:sldId id="353" r:id="rId21"/>
    <p:sldId id="352" r:id="rId22"/>
    <p:sldId id="354" r:id="rId23"/>
    <p:sldId id="355" r:id="rId24"/>
    <p:sldId id="360" r:id="rId25"/>
    <p:sldId id="359" r:id="rId26"/>
    <p:sldId id="361"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sz="2400" kern="1200">
        <a:solidFill>
          <a:schemeClr val="tx1"/>
        </a:solidFill>
        <a:latin typeface="Tempus Sans ITC" pitchFamily="82" charset="0"/>
        <a:ea typeface="+mn-ea"/>
        <a:cs typeface="Arial" charset="0"/>
      </a:defRPr>
    </a:lvl1pPr>
    <a:lvl2pPr marL="457200" algn="l" rtl="0" fontAlgn="base">
      <a:spcBef>
        <a:spcPct val="0"/>
      </a:spcBef>
      <a:spcAft>
        <a:spcPct val="0"/>
      </a:spcAft>
      <a:defRPr sz="2400" kern="1200">
        <a:solidFill>
          <a:schemeClr val="tx1"/>
        </a:solidFill>
        <a:latin typeface="Tempus Sans ITC" pitchFamily="82" charset="0"/>
        <a:ea typeface="+mn-ea"/>
        <a:cs typeface="Arial" charset="0"/>
      </a:defRPr>
    </a:lvl2pPr>
    <a:lvl3pPr marL="914400" algn="l" rtl="0" fontAlgn="base">
      <a:spcBef>
        <a:spcPct val="0"/>
      </a:spcBef>
      <a:spcAft>
        <a:spcPct val="0"/>
      </a:spcAft>
      <a:defRPr sz="2400" kern="1200">
        <a:solidFill>
          <a:schemeClr val="tx1"/>
        </a:solidFill>
        <a:latin typeface="Tempus Sans ITC" pitchFamily="82" charset="0"/>
        <a:ea typeface="+mn-ea"/>
        <a:cs typeface="Arial" charset="0"/>
      </a:defRPr>
    </a:lvl3pPr>
    <a:lvl4pPr marL="1371600" algn="l" rtl="0" fontAlgn="base">
      <a:spcBef>
        <a:spcPct val="0"/>
      </a:spcBef>
      <a:spcAft>
        <a:spcPct val="0"/>
      </a:spcAft>
      <a:defRPr sz="2400" kern="1200">
        <a:solidFill>
          <a:schemeClr val="tx1"/>
        </a:solidFill>
        <a:latin typeface="Tempus Sans ITC" pitchFamily="82" charset="0"/>
        <a:ea typeface="+mn-ea"/>
        <a:cs typeface="Arial" charset="0"/>
      </a:defRPr>
    </a:lvl4pPr>
    <a:lvl5pPr marL="1828800" algn="l" rtl="0" fontAlgn="base">
      <a:spcBef>
        <a:spcPct val="0"/>
      </a:spcBef>
      <a:spcAft>
        <a:spcPct val="0"/>
      </a:spcAft>
      <a:defRPr sz="2400" kern="1200">
        <a:solidFill>
          <a:schemeClr val="tx1"/>
        </a:solidFill>
        <a:latin typeface="Tempus Sans ITC" pitchFamily="82" charset="0"/>
        <a:ea typeface="+mn-ea"/>
        <a:cs typeface="Arial" charset="0"/>
      </a:defRPr>
    </a:lvl5pPr>
    <a:lvl6pPr marL="2286000" algn="l" defTabSz="914400" rtl="0" eaLnBrk="1" latinLnBrk="0" hangingPunct="1">
      <a:defRPr sz="2400" kern="1200">
        <a:solidFill>
          <a:schemeClr val="tx1"/>
        </a:solidFill>
        <a:latin typeface="Tempus Sans ITC" pitchFamily="82" charset="0"/>
        <a:ea typeface="+mn-ea"/>
        <a:cs typeface="Arial" charset="0"/>
      </a:defRPr>
    </a:lvl6pPr>
    <a:lvl7pPr marL="2743200" algn="l" defTabSz="914400" rtl="0" eaLnBrk="1" latinLnBrk="0" hangingPunct="1">
      <a:defRPr sz="2400" kern="1200">
        <a:solidFill>
          <a:schemeClr val="tx1"/>
        </a:solidFill>
        <a:latin typeface="Tempus Sans ITC" pitchFamily="82" charset="0"/>
        <a:ea typeface="+mn-ea"/>
        <a:cs typeface="Arial" charset="0"/>
      </a:defRPr>
    </a:lvl7pPr>
    <a:lvl8pPr marL="3200400" algn="l" defTabSz="914400" rtl="0" eaLnBrk="1" latinLnBrk="0" hangingPunct="1">
      <a:defRPr sz="2400" kern="1200">
        <a:solidFill>
          <a:schemeClr val="tx1"/>
        </a:solidFill>
        <a:latin typeface="Tempus Sans ITC" pitchFamily="82" charset="0"/>
        <a:ea typeface="+mn-ea"/>
        <a:cs typeface="Arial" charset="0"/>
      </a:defRPr>
    </a:lvl8pPr>
    <a:lvl9pPr marL="3657600" algn="l" defTabSz="914400" rtl="0" eaLnBrk="1" latinLnBrk="0" hangingPunct="1">
      <a:defRPr sz="2400" kern="1200">
        <a:solidFill>
          <a:schemeClr val="tx1"/>
        </a:solidFill>
        <a:latin typeface="Tempus Sans ITC" pitchFamily="82"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CC"/>
    <a:srgbClr val="99CCFF"/>
    <a:srgbClr val="FFFF66"/>
    <a:srgbClr val="FFFF99"/>
    <a:srgbClr val="66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658" autoAdjust="0"/>
  </p:normalViewPr>
  <p:slideViewPr>
    <p:cSldViewPr snapToGrid="0">
      <p:cViewPr>
        <p:scale>
          <a:sx n="100" d="100"/>
          <a:sy n="100" d="100"/>
        </p:scale>
        <p:origin x="-2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78"/>
    </p:cViewPr>
  </p:sorterViewPr>
  <p:notesViewPr>
    <p:cSldViewPr snapToGrid="0">
      <p:cViewPr varScale="1">
        <p:scale>
          <a:sx n="55" d="100"/>
          <a:sy n="55" d="100"/>
        </p:scale>
        <p:origin x="18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3D14BA90-3B3F-46B5-8139-F12399D9C799}" type="slidenum">
              <a:rPr lang="en-US"/>
              <a:pPr>
                <a:defRPr/>
              </a:pPr>
              <a:t>‹#›</a:t>
            </a:fld>
            <a:endParaRPr lang="en-US"/>
          </a:p>
        </p:txBody>
      </p:sp>
    </p:spTree>
    <p:extLst>
      <p:ext uri="{BB962C8B-B14F-4D97-AF65-F5344CB8AC3E}">
        <p14:creationId xmlns:p14="http://schemas.microsoft.com/office/powerpoint/2010/main" val="559311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t>Students identify key words to underline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2983" eaLnBrk="0" hangingPunct="0">
              <a:defRPr>
                <a:solidFill>
                  <a:schemeClr val="tx1"/>
                </a:solidFill>
                <a:latin typeface="Arial" charset="0"/>
              </a:defRPr>
            </a:lvl1pPr>
            <a:lvl2pPr marL="723792" indent="-278382" defTabSz="862983" eaLnBrk="0" hangingPunct="0">
              <a:defRPr>
                <a:solidFill>
                  <a:schemeClr val="tx1"/>
                </a:solidFill>
                <a:latin typeface="Arial" charset="0"/>
              </a:defRPr>
            </a:lvl2pPr>
            <a:lvl3pPr marL="1113526" indent="-222705" defTabSz="862983" eaLnBrk="0" hangingPunct="0">
              <a:defRPr>
                <a:solidFill>
                  <a:schemeClr val="tx1"/>
                </a:solidFill>
                <a:latin typeface="Arial" charset="0"/>
              </a:defRPr>
            </a:lvl3pPr>
            <a:lvl4pPr marL="1558936" indent="-222705" defTabSz="862983" eaLnBrk="0" hangingPunct="0">
              <a:defRPr>
                <a:solidFill>
                  <a:schemeClr val="tx1"/>
                </a:solidFill>
                <a:latin typeface="Arial" charset="0"/>
              </a:defRPr>
            </a:lvl4pPr>
            <a:lvl5pPr marL="2004346" indent="-222705" defTabSz="862983" eaLnBrk="0" hangingPunct="0">
              <a:defRPr>
                <a:solidFill>
                  <a:schemeClr val="tx1"/>
                </a:solidFill>
                <a:latin typeface="Arial" charset="0"/>
              </a:defRPr>
            </a:lvl5pPr>
            <a:lvl6pPr marL="2449757" indent="-222705" defTabSz="862983" eaLnBrk="0" fontAlgn="base" hangingPunct="0">
              <a:spcBef>
                <a:spcPct val="0"/>
              </a:spcBef>
              <a:spcAft>
                <a:spcPct val="0"/>
              </a:spcAft>
              <a:defRPr>
                <a:solidFill>
                  <a:schemeClr val="tx1"/>
                </a:solidFill>
                <a:latin typeface="Arial" charset="0"/>
              </a:defRPr>
            </a:lvl6pPr>
            <a:lvl7pPr marL="2895167" indent="-222705" defTabSz="862983" eaLnBrk="0" fontAlgn="base" hangingPunct="0">
              <a:spcBef>
                <a:spcPct val="0"/>
              </a:spcBef>
              <a:spcAft>
                <a:spcPct val="0"/>
              </a:spcAft>
              <a:defRPr>
                <a:solidFill>
                  <a:schemeClr val="tx1"/>
                </a:solidFill>
                <a:latin typeface="Arial" charset="0"/>
              </a:defRPr>
            </a:lvl7pPr>
            <a:lvl8pPr marL="3340577" indent="-222705" defTabSz="862983" eaLnBrk="0" fontAlgn="base" hangingPunct="0">
              <a:spcBef>
                <a:spcPct val="0"/>
              </a:spcBef>
              <a:spcAft>
                <a:spcPct val="0"/>
              </a:spcAft>
              <a:defRPr>
                <a:solidFill>
                  <a:schemeClr val="tx1"/>
                </a:solidFill>
                <a:latin typeface="Arial" charset="0"/>
              </a:defRPr>
            </a:lvl8pPr>
            <a:lvl9pPr marL="3785988" indent="-222705" defTabSz="862983" eaLnBrk="0" fontAlgn="base" hangingPunct="0">
              <a:spcBef>
                <a:spcPct val="0"/>
              </a:spcBef>
              <a:spcAft>
                <a:spcPct val="0"/>
              </a:spcAft>
              <a:defRPr>
                <a:solidFill>
                  <a:schemeClr val="tx1"/>
                </a:solidFill>
                <a:latin typeface="Arial" charset="0"/>
              </a:defRPr>
            </a:lvl9pPr>
          </a:lstStyle>
          <a:p>
            <a:pPr eaLnBrk="1" hangingPunct="1"/>
            <a:fld id="{8EB4DD2F-1FD8-4C87-B199-8E4A73ABAA62}" type="slidenum">
              <a:rPr lang="en-GB">
                <a:solidFill>
                  <a:srgbClr val="000000"/>
                </a:solidFill>
                <a:cs typeface="Arial" charset="0"/>
              </a:rPr>
              <a:pPr eaLnBrk="1" hangingPunct="1"/>
              <a:t>1</a:t>
            </a:fld>
            <a:endParaRPr lang="en-GB">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9622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923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115888"/>
            <a:ext cx="2095500" cy="56753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15888"/>
            <a:ext cx="61341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96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68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051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268413"/>
            <a:ext cx="3771900"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706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9145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211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96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73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nth_theme_business_classic_shades_of_blue_bg"/>
          <p:cNvPicPr>
            <a:picLocks noChangeAspect="1" noChangeArrowheads="1"/>
          </p:cNvPicPr>
          <p:nvPr userDrawn="1"/>
        </p:nvPicPr>
        <p:blipFill>
          <a:blip r:embed="rId13">
            <a:extLst>
              <a:ext uri="{28A0092B-C50C-407E-A947-70E740481C1C}">
                <a14:useLocalDpi xmlns:a14="http://schemas.microsoft.com/office/drawing/2010/main" val="0"/>
              </a:ext>
            </a:extLst>
          </a:blip>
          <a:srcRect r="3546" b="91408"/>
          <a:stretch>
            <a:fillRect/>
          </a:stretch>
        </p:blipFill>
        <p:spPr bwMode="auto">
          <a:xfrm>
            <a:off x="0" y="0"/>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685800" y="1268413"/>
            <a:ext cx="76962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5" descr="penny_guy_walking_md_transparent_30133"/>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6"/>
          <p:cNvSpPr>
            <a:spLocks noGrp="1" noChangeArrowheads="1"/>
          </p:cNvSpPr>
          <p:nvPr>
            <p:ph type="title"/>
          </p:nvPr>
        </p:nvSpPr>
        <p:spPr bwMode="auto">
          <a:xfrm>
            <a:off x="0" y="115888"/>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200" b="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3" pitchFamily="18" charset="2"/>
        <a:buBlip>
          <a:blip r:embed="rId16"/>
        </a:buBlip>
        <a:defRPr sz="2000">
          <a:solidFill>
            <a:schemeClr val="tx1"/>
          </a:solidFill>
          <a:latin typeface="+mn-lt"/>
        </a:defRPr>
      </a:lvl2pPr>
      <a:lvl3pPr marL="1143000" indent="-228600" algn="l" rtl="0" eaLnBrk="0" fontAlgn="base" hangingPunct="0">
        <a:spcBef>
          <a:spcPct val="20000"/>
        </a:spcBef>
        <a:spcAft>
          <a:spcPct val="0"/>
        </a:spcAft>
        <a:buBlip>
          <a:blip r:embed="rId17"/>
        </a:buBlip>
        <a:defRPr>
          <a:solidFill>
            <a:schemeClr val="tx1"/>
          </a:solidFill>
          <a:latin typeface="+mn-lt"/>
        </a:defRPr>
      </a:lvl3pPr>
      <a:lvl4pPr marL="1600200" indent="-228600" algn="l" rtl="0" eaLnBrk="0" fontAlgn="base" hangingPunct="0">
        <a:spcBef>
          <a:spcPct val="2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9"/>
        </a:buBlip>
        <a:defRPr sz="1200">
          <a:solidFill>
            <a:schemeClr val="tx1"/>
          </a:solidFill>
          <a:latin typeface="+mn-lt"/>
        </a:defRPr>
      </a:lvl5pPr>
      <a:lvl6pPr marL="2514600" indent="-228600" algn="l" rtl="0" fontAlgn="base">
        <a:spcBef>
          <a:spcPct val="20000"/>
        </a:spcBef>
        <a:spcAft>
          <a:spcPct val="0"/>
        </a:spcAft>
        <a:buBlip>
          <a:blip r:embed="rId19"/>
        </a:buBlip>
        <a:defRPr sz="1200">
          <a:solidFill>
            <a:schemeClr val="tx1"/>
          </a:solidFill>
          <a:latin typeface="+mn-lt"/>
        </a:defRPr>
      </a:lvl6pPr>
      <a:lvl7pPr marL="2971800" indent="-228600" algn="l" rtl="0" fontAlgn="base">
        <a:spcBef>
          <a:spcPct val="20000"/>
        </a:spcBef>
        <a:spcAft>
          <a:spcPct val="0"/>
        </a:spcAft>
        <a:buBlip>
          <a:blip r:embed="rId19"/>
        </a:buBlip>
        <a:defRPr sz="1200">
          <a:solidFill>
            <a:schemeClr val="tx1"/>
          </a:solidFill>
          <a:latin typeface="+mn-lt"/>
        </a:defRPr>
      </a:lvl7pPr>
      <a:lvl8pPr marL="3429000" indent="-228600" algn="l" rtl="0" fontAlgn="base">
        <a:spcBef>
          <a:spcPct val="20000"/>
        </a:spcBef>
        <a:spcAft>
          <a:spcPct val="0"/>
        </a:spcAft>
        <a:buBlip>
          <a:blip r:embed="rId19"/>
        </a:buBlip>
        <a:defRPr sz="1200">
          <a:solidFill>
            <a:schemeClr val="tx1"/>
          </a:solidFill>
          <a:latin typeface="+mn-lt"/>
        </a:defRPr>
      </a:lvl8pPr>
      <a:lvl9pPr marL="3886200" indent="-228600" algn="l" rtl="0" fontAlgn="base">
        <a:spcBef>
          <a:spcPct val="20000"/>
        </a:spcBef>
        <a:spcAft>
          <a:spcPct val="0"/>
        </a:spcAft>
        <a:buBlip>
          <a:blip r:embed="rId19"/>
        </a:buBlip>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news/world-us-canada-343317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utor2u.net/business/blog/threats-to-netflix-porters-five-forces-in-a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a:extLst>
              <a:ext uri="{28A0092B-C50C-407E-A947-70E740481C1C}">
                <a14:useLocalDpi xmlns:a14="http://schemas.microsoft.com/office/drawing/2010/main" val="0"/>
              </a:ext>
            </a:extLst>
          </a:blip>
          <a:srcRect l="-2122" r="2" b="29997"/>
          <a:stretch>
            <a:fillRect/>
          </a:stretch>
        </p:blipFill>
        <p:spPr bwMode="auto">
          <a:xfrm>
            <a:off x="-252413" y="-92075"/>
            <a:ext cx="93964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96838" y="1503363"/>
            <a:ext cx="1571625" cy="33813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Think about…</a:t>
            </a:r>
          </a:p>
        </p:txBody>
      </p:sp>
      <p:sp>
        <p:nvSpPr>
          <p:cNvPr id="3" name="Rectangle 2"/>
          <p:cNvSpPr/>
          <p:nvPr/>
        </p:nvSpPr>
        <p:spPr>
          <a:xfrm>
            <a:off x="1801813" y="0"/>
            <a:ext cx="7140575" cy="1352550"/>
          </a:xfrm>
          <a:prstGeom prst="rect">
            <a:avLst/>
          </a:prstGeom>
          <a:solidFill>
            <a:srgbClr val="FF0000"/>
          </a:solidFill>
          <a:ln w="25400" cap="flat" cmpd="sng" algn="ctr">
            <a:solidFill>
              <a:srgbClr val="000000"/>
            </a:solidFill>
            <a:prstDash val="solid"/>
          </a:ln>
          <a:effectLst/>
        </p:spPr>
        <p:txBody>
          <a:bodyPr anchor="ctr"/>
          <a:lstStyle/>
          <a:p>
            <a:pPr>
              <a:defRPr/>
            </a:pPr>
            <a:r>
              <a:rPr lang="en-GB" sz="3200" b="1" dirty="0">
                <a:solidFill>
                  <a:schemeClr val="bg1"/>
                </a:solidFill>
                <a:latin typeface="Calibri" pitchFamily="34" charset="0"/>
              </a:rPr>
              <a:t>3.1.4 Impact of External Influences</a:t>
            </a:r>
            <a:endParaRPr lang="en-GB" sz="3200" b="1" kern="0" dirty="0">
              <a:solidFill>
                <a:schemeClr val="bg1"/>
              </a:solidFill>
              <a:latin typeface="Calibri" pitchFamily="34" charset="0"/>
            </a:endParaRPr>
          </a:p>
        </p:txBody>
      </p:sp>
      <p:pic>
        <p:nvPicPr>
          <p:cNvPr id="307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8" y="438150"/>
            <a:ext cx="785812" cy="78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4" descr="http://jwikert.typepad.com/photos/uncategorized/2007/11/27/cogs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38" y="2249488"/>
            <a:ext cx="857250" cy="893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9" name="TextBox 26"/>
          <p:cNvSpPr txBox="1">
            <a:spLocks noChangeArrowheads="1"/>
          </p:cNvSpPr>
          <p:nvPr/>
        </p:nvSpPr>
        <p:spPr bwMode="auto">
          <a:xfrm>
            <a:off x="96838" y="-3175"/>
            <a:ext cx="1571625" cy="338138"/>
          </a:xfrm>
          <a:prstGeom prst="rect">
            <a:avLst/>
          </a:prstGeom>
          <a:solidFill>
            <a:schemeClr val="bg1"/>
          </a:solidFill>
          <a:ln w="1270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solidFill>
                  <a:srgbClr val="FF0000"/>
                </a:solidFill>
                <a:latin typeface="Comic Sans MS" pitchFamily="66" charset="0"/>
                <a:ea typeface="MS PGothic" pitchFamily="34" charset="-128"/>
                <a:cs typeface="Arial" charset="0"/>
              </a:rPr>
              <a:t>The BIG Idea</a:t>
            </a:r>
          </a:p>
        </p:txBody>
      </p:sp>
      <p:sp>
        <p:nvSpPr>
          <p:cNvPr id="3080" name="Rectangle 6"/>
          <p:cNvSpPr>
            <a:spLocks noChangeArrowheads="1"/>
          </p:cNvSpPr>
          <p:nvPr/>
        </p:nvSpPr>
        <p:spPr bwMode="auto">
          <a:xfrm>
            <a:off x="1801813" y="1500188"/>
            <a:ext cx="7140575" cy="2216150"/>
          </a:xfrm>
          <a:prstGeom prst="rect">
            <a:avLst/>
          </a:prstGeom>
          <a:solidFill>
            <a:srgbClr val="FFFF00"/>
          </a:solidFill>
          <a:ln w="25400" algn="ctr">
            <a:solidFill>
              <a:srgbClr val="000000"/>
            </a:solidFill>
            <a:miter lim="800000"/>
            <a:headEnd/>
            <a:tailEnd/>
          </a:ln>
        </p:spPr>
        <p:txBody>
          <a:bodyPr anchor="ctr"/>
          <a:lstStyle/>
          <a:p>
            <a:endParaRPr lang="en-GB" dirty="0">
              <a:latin typeface="Calibri" pitchFamily="34" charset="0"/>
            </a:endParaRPr>
          </a:p>
          <a:p>
            <a:r>
              <a:rPr lang="en-GB" dirty="0">
                <a:latin typeface="Calibri" pitchFamily="34" charset="0"/>
              </a:rPr>
              <a:t>The changing competitive environment</a:t>
            </a:r>
          </a:p>
          <a:p>
            <a:r>
              <a:rPr lang="en-GB" dirty="0">
                <a:latin typeface="Calibri" pitchFamily="34" charset="0"/>
              </a:rPr>
              <a:t>Porter’s Five Forces</a:t>
            </a:r>
          </a:p>
          <a:p>
            <a:endParaRPr lang="en-GB" dirty="0">
              <a:latin typeface="Calibri" pitchFamily="34" charset="0"/>
            </a:endParaRPr>
          </a:p>
          <a:p>
            <a:endParaRPr lang="en-GB" dirty="0">
              <a:latin typeface="Calibri" pitchFamily="34" charset="0"/>
            </a:endParaRPr>
          </a:p>
        </p:txBody>
      </p:sp>
    </p:spTree>
    <p:extLst>
      <p:ext uri="{BB962C8B-B14F-4D97-AF65-F5344CB8AC3E}">
        <p14:creationId xmlns:p14="http://schemas.microsoft.com/office/powerpoint/2010/main" val="370344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DADA-C77C-43F5-BF8B-C73EF176212D}"/>
              </a:ext>
            </a:extLst>
          </p:cNvPr>
          <p:cNvSpPr>
            <a:spLocks noGrp="1"/>
          </p:cNvSpPr>
          <p:nvPr>
            <p:ph type="title"/>
          </p:nvPr>
        </p:nvSpPr>
        <p:spPr>
          <a:xfrm>
            <a:off x="-1" y="152400"/>
            <a:ext cx="8228281" cy="914400"/>
          </a:xfrm>
        </p:spPr>
        <p:txBody>
          <a:bodyPr/>
          <a:lstStyle/>
          <a:p>
            <a:br>
              <a:rPr lang="en-GB" dirty="0"/>
            </a:br>
            <a:r>
              <a:rPr lang="en-GB" dirty="0"/>
              <a:t>The following are common examples of successful barriers:</a:t>
            </a:r>
            <a:br>
              <a:rPr lang="en-GB" dirty="0"/>
            </a:br>
            <a:endParaRPr lang="en-GB" dirty="0"/>
          </a:p>
        </p:txBody>
      </p:sp>
      <p:sp>
        <p:nvSpPr>
          <p:cNvPr id="3" name="Content Placeholder 2">
            <a:extLst>
              <a:ext uri="{FF2B5EF4-FFF2-40B4-BE49-F238E27FC236}">
                <a16:creationId xmlns:a16="http://schemas.microsoft.com/office/drawing/2014/main" id="{36D468CD-50EC-4FB3-91DE-B700EAF3547D}"/>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A891802-5167-4C44-9AB2-A90622535121}"/>
              </a:ext>
            </a:extLst>
          </p:cNvPr>
          <p:cNvPicPr>
            <a:picLocks noChangeAspect="1"/>
          </p:cNvPicPr>
          <p:nvPr/>
        </p:nvPicPr>
        <p:blipFill>
          <a:blip r:embed="rId2"/>
          <a:stretch>
            <a:fillRect/>
          </a:stretch>
        </p:blipFill>
        <p:spPr>
          <a:xfrm>
            <a:off x="229919" y="1268413"/>
            <a:ext cx="8228281" cy="5205346"/>
          </a:xfrm>
          <a:prstGeom prst="rect">
            <a:avLst/>
          </a:prstGeom>
        </p:spPr>
      </p:pic>
      <p:sp>
        <p:nvSpPr>
          <p:cNvPr id="5" name="Rectangle: Rounded Corners 4">
            <a:extLst>
              <a:ext uri="{FF2B5EF4-FFF2-40B4-BE49-F238E27FC236}">
                <a16:creationId xmlns:a16="http://schemas.microsoft.com/office/drawing/2014/main" id="{E27143BC-9280-41F5-8809-98A15944D90E}"/>
              </a:ext>
            </a:extLst>
          </p:cNvPr>
          <p:cNvSpPr/>
          <p:nvPr/>
        </p:nvSpPr>
        <p:spPr bwMode="auto">
          <a:xfrm>
            <a:off x="3066757" y="1814732"/>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682572CB-C1C8-40C2-897B-BA69353AE9A3}"/>
              </a:ext>
            </a:extLst>
          </p:cNvPr>
          <p:cNvSpPr/>
          <p:nvPr/>
        </p:nvSpPr>
        <p:spPr bwMode="auto">
          <a:xfrm>
            <a:off x="3066757" y="2665851"/>
            <a:ext cx="4979963" cy="55565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C536BA79-AD18-49AE-91E7-DF7AFB9097DD}"/>
              </a:ext>
            </a:extLst>
          </p:cNvPr>
          <p:cNvSpPr/>
          <p:nvPr/>
        </p:nvSpPr>
        <p:spPr bwMode="auto">
          <a:xfrm>
            <a:off x="3066756" y="3270739"/>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05ECBE30-9E1E-4BC0-9154-F4ADEDBD9FE4}"/>
              </a:ext>
            </a:extLst>
          </p:cNvPr>
          <p:cNvSpPr/>
          <p:nvPr/>
        </p:nvSpPr>
        <p:spPr bwMode="auto">
          <a:xfrm>
            <a:off x="3066755" y="4140591"/>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10A34077-B9D7-44FC-BF03-CCCCA87A3C84}"/>
              </a:ext>
            </a:extLst>
          </p:cNvPr>
          <p:cNvSpPr/>
          <p:nvPr/>
        </p:nvSpPr>
        <p:spPr bwMode="auto">
          <a:xfrm>
            <a:off x="3066755" y="4921348"/>
            <a:ext cx="4979963" cy="49708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0" name="Rectangle: Rounded Corners 9">
            <a:extLst>
              <a:ext uri="{FF2B5EF4-FFF2-40B4-BE49-F238E27FC236}">
                <a16:creationId xmlns:a16="http://schemas.microsoft.com/office/drawing/2014/main" id="{881671BB-36FD-462F-8F66-2B9C2BB497FA}"/>
              </a:ext>
            </a:extLst>
          </p:cNvPr>
          <p:cNvSpPr/>
          <p:nvPr/>
        </p:nvSpPr>
        <p:spPr bwMode="auto">
          <a:xfrm>
            <a:off x="3066754" y="5519224"/>
            <a:ext cx="5161526"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367653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5ECC-A227-4E35-AF1A-98F52C5A3740}"/>
              </a:ext>
            </a:extLst>
          </p:cNvPr>
          <p:cNvSpPr>
            <a:spLocks noGrp="1"/>
          </p:cNvSpPr>
          <p:nvPr>
            <p:ph type="title"/>
          </p:nvPr>
        </p:nvSpPr>
        <p:spPr>
          <a:xfrm>
            <a:off x="-1" y="115888"/>
            <a:ext cx="8382001" cy="914400"/>
          </a:xfrm>
        </p:spPr>
        <p:txBody>
          <a:bodyPr/>
          <a:lstStyle/>
          <a:p>
            <a:r>
              <a:rPr lang="en-GB" dirty="0"/>
              <a:t>What makes an industry easy or difficult to enter? </a:t>
            </a:r>
          </a:p>
        </p:txBody>
      </p:sp>
      <p:sp>
        <p:nvSpPr>
          <p:cNvPr id="3" name="Content Placeholder 2">
            <a:extLst>
              <a:ext uri="{FF2B5EF4-FFF2-40B4-BE49-F238E27FC236}">
                <a16:creationId xmlns:a16="http://schemas.microsoft.com/office/drawing/2014/main" id="{2FF7A618-A7ED-49D4-848A-1C9F393D83ED}"/>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9AFF42A1-F4EC-4E46-BE81-62D14DAF0B98}"/>
              </a:ext>
            </a:extLst>
          </p:cNvPr>
          <p:cNvPicPr>
            <a:picLocks noChangeAspect="1"/>
          </p:cNvPicPr>
          <p:nvPr/>
        </p:nvPicPr>
        <p:blipFill>
          <a:blip r:embed="rId2"/>
          <a:stretch>
            <a:fillRect/>
          </a:stretch>
        </p:blipFill>
        <p:spPr>
          <a:xfrm>
            <a:off x="82882" y="1451492"/>
            <a:ext cx="8978236" cy="2699861"/>
          </a:xfrm>
          <a:prstGeom prst="rect">
            <a:avLst/>
          </a:prstGeom>
        </p:spPr>
      </p:pic>
      <p:sp>
        <p:nvSpPr>
          <p:cNvPr id="5" name="TextBox 4">
            <a:extLst>
              <a:ext uri="{FF2B5EF4-FFF2-40B4-BE49-F238E27FC236}">
                <a16:creationId xmlns:a16="http://schemas.microsoft.com/office/drawing/2014/main" id="{4B5662E1-1621-40F9-8C8A-FF70BCD9DCDE}"/>
              </a:ext>
            </a:extLst>
          </p:cNvPr>
          <p:cNvSpPr txBox="1"/>
          <p:nvPr/>
        </p:nvSpPr>
        <p:spPr>
          <a:xfrm>
            <a:off x="284085" y="4151353"/>
            <a:ext cx="8007659" cy="1938992"/>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Explain how each of the above factors to the left combine to make it easier for new entrants to the market. </a:t>
            </a:r>
          </a:p>
          <a:p>
            <a:pPr marL="457200" indent="-457200">
              <a:buAutoNum type="arabicPeriod"/>
            </a:pPr>
            <a:endParaRPr lang="en-GB" dirty="0">
              <a:latin typeface="Calibri" panose="020F0502020204030204" pitchFamily="34" charset="0"/>
              <a:cs typeface="Calibri" panose="020F0502020204030204" pitchFamily="34" charset="0"/>
            </a:endParaRPr>
          </a:p>
          <a:p>
            <a:pPr marL="457200" indent="-457200">
              <a:buFontTx/>
              <a:buAutoNum type="arabicPeriod"/>
            </a:pPr>
            <a:r>
              <a:rPr lang="en-GB" dirty="0">
                <a:latin typeface="Calibri" panose="020F0502020204030204" pitchFamily="34" charset="0"/>
                <a:cs typeface="Calibri" panose="020F0502020204030204" pitchFamily="34" charset="0"/>
              </a:rPr>
              <a:t>Explain how each of the above factors to the right, combine to make it more difficult for new entrants to the market. </a:t>
            </a:r>
          </a:p>
        </p:txBody>
      </p:sp>
    </p:spTree>
    <p:extLst>
      <p:ext uri="{BB962C8B-B14F-4D97-AF65-F5344CB8AC3E}">
        <p14:creationId xmlns:p14="http://schemas.microsoft.com/office/powerpoint/2010/main" val="357638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207F-D5FE-4E33-8F9C-3A44D87E3AFB}"/>
              </a:ext>
            </a:extLst>
          </p:cNvPr>
          <p:cNvSpPr>
            <a:spLocks noGrp="1"/>
          </p:cNvSpPr>
          <p:nvPr>
            <p:ph type="title"/>
          </p:nvPr>
        </p:nvSpPr>
        <p:spPr>
          <a:xfrm>
            <a:off x="0" y="152400"/>
            <a:ext cx="7772400" cy="914400"/>
          </a:xfrm>
        </p:spPr>
        <p:txBody>
          <a:bodyPr/>
          <a:lstStyle/>
          <a:p>
            <a:br>
              <a:rPr lang="en-GB" dirty="0"/>
            </a:br>
            <a:r>
              <a:rPr lang="en-GB" dirty="0"/>
              <a:t>2. Bargaining Power of Suppliers</a:t>
            </a:r>
            <a:br>
              <a:rPr lang="en-GB" dirty="0"/>
            </a:br>
            <a:endParaRPr lang="en-GB" dirty="0"/>
          </a:p>
        </p:txBody>
      </p:sp>
      <p:sp>
        <p:nvSpPr>
          <p:cNvPr id="3" name="Content Placeholder 2">
            <a:extLst>
              <a:ext uri="{FF2B5EF4-FFF2-40B4-BE49-F238E27FC236}">
                <a16:creationId xmlns:a16="http://schemas.microsoft.com/office/drawing/2014/main" id="{0ADEBB7E-B3E0-40DE-B51B-661ACBF7029E}"/>
              </a:ext>
            </a:extLst>
          </p:cNvPr>
          <p:cNvSpPr>
            <a:spLocks noGrp="1"/>
          </p:cNvSpPr>
          <p:nvPr>
            <p:ph idx="1"/>
          </p:nvPr>
        </p:nvSpPr>
        <p:spPr>
          <a:xfrm>
            <a:off x="379828" y="1420837"/>
            <a:ext cx="8468749" cy="4712677"/>
          </a:xfrm>
        </p:spPr>
        <p:txBody>
          <a:bodyPr/>
          <a:lstStyle/>
          <a:p>
            <a:pPr marL="0" indent="0">
              <a:buNone/>
            </a:pPr>
            <a:r>
              <a:rPr lang="en-GB" dirty="0"/>
              <a:t>If a firm's suppliers have bargaining power they will:</a:t>
            </a:r>
          </a:p>
          <a:p>
            <a:pPr marL="0" indent="0">
              <a:buNone/>
            </a:pPr>
            <a:endParaRPr lang="en-GB" dirty="0"/>
          </a:p>
          <a:p>
            <a:r>
              <a:rPr lang="en-GB" dirty="0"/>
              <a:t>Exercise that power</a:t>
            </a:r>
          </a:p>
          <a:p>
            <a:r>
              <a:rPr lang="en-GB" dirty="0"/>
              <a:t>Sell their products at a higher price</a:t>
            </a:r>
          </a:p>
          <a:p>
            <a:r>
              <a:rPr lang="en-GB" dirty="0"/>
              <a:t>Squeeze industry profits</a:t>
            </a:r>
          </a:p>
          <a:p>
            <a:pPr marL="0" indent="0">
              <a:buNone/>
            </a:pPr>
            <a:endParaRPr lang="en-GB" dirty="0"/>
          </a:p>
          <a:p>
            <a:pPr marL="0" indent="0">
              <a:buNone/>
            </a:pPr>
            <a:r>
              <a:rPr lang="en-GB" dirty="0"/>
              <a:t>If the supplier forces up the price paid for inputs, profits will be reduced. It follows that the more powerful the customer (buyer), the lower the price that can be achieved by buying from them.</a:t>
            </a:r>
          </a:p>
          <a:p>
            <a:endParaRPr lang="en-GB" dirty="0"/>
          </a:p>
        </p:txBody>
      </p:sp>
    </p:spTree>
    <p:extLst>
      <p:ext uri="{BB962C8B-B14F-4D97-AF65-F5344CB8AC3E}">
        <p14:creationId xmlns:p14="http://schemas.microsoft.com/office/powerpoint/2010/main" val="294939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B26E-FEC9-4E39-B185-7C159EB10543}"/>
              </a:ext>
            </a:extLst>
          </p:cNvPr>
          <p:cNvSpPr>
            <a:spLocks noGrp="1"/>
          </p:cNvSpPr>
          <p:nvPr>
            <p:ph type="title"/>
          </p:nvPr>
        </p:nvSpPr>
        <p:spPr>
          <a:xfrm>
            <a:off x="0" y="115888"/>
            <a:ext cx="8382000" cy="914400"/>
          </a:xfrm>
        </p:spPr>
        <p:txBody>
          <a:bodyPr/>
          <a:lstStyle/>
          <a:p>
            <a:br>
              <a:rPr lang="en-GB" dirty="0"/>
            </a:br>
            <a:r>
              <a:rPr lang="en-GB" dirty="0"/>
              <a:t>Suppliers find themselves in a powerful position when:</a:t>
            </a:r>
            <a:br>
              <a:rPr lang="en-GB" dirty="0"/>
            </a:br>
            <a:endParaRPr lang="en-GB" dirty="0"/>
          </a:p>
        </p:txBody>
      </p:sp>
      <p:sp>
        <p:nvSpPr>
          <p:cNvPr id="3" name="Content Placeholder 2">
            <a:extLst>
              <a:ext uri="{FF2B5EF4-FFF2-40B4-BE49-F238E27FC236}">
                <a16:creationId xmlns:a16="http://schemas.microsoft.com/office/drawing/2014/main" id="{6718711B-276C-4F39-AE9D-49329884C916}"/>
              </a:ext>
            </a:extLst>
          </p:cNvPr>
          <p:cNvSpPr>
            <a:spLocks noGrp="1"/>
          </p:cNvSpPr>
          <p:nvPr>
            <p:ph idx="1"/>
          </p:nvPr>
        </p:nvSpPr>
        <p:spPr>
          <a:xfrm>
            <a:off x="478302" y="1268413"/>
            <a:ext cx="7903698" cy="4522787"/>
          </a:xfrm>
        </p:spPr>
        <p:txBody>
          <a:bodyPr/>
          <a:lstStyle/>
          <a:p>
            <a:r>
              <a:rPr lang="en-GB" dirty="0"/>
              <a:t>There are only a few large suppliers</a:t>
            </a:r>
          </a:p>
          <a:p>
            <a:r>
              <a:rPr lang="en-GB" dirty="0"/>
              <a:t>The resource they supply is scarce</a:t>
            </a:r>
          </a:p>
          <a:p>
            <a:r>
              <a:rPr lang="en-GB" dirty="0"/>
              <a:t>The cost of switching to an alternative supplier is high</a:t>
            </a:r>
          </a:p>
          <a:p>
            <a:r>
              <a:rPr lang="en-GB" dirty="0"/>
              <a:t>The product is easy to distinguish and loyal customers are reluctant to switch</a:t>
            </a:r>
          </a:p>
          <a:p>
            <a:r>
              <a:rPr lang="en-GB" dirty="0"/>
              <a:t>The supplier can threaten to integrate vertically</a:t>
            </a:r>
          </a:p>
          <a:p>
            <a:r>
              <a:rPr lang="en-GB" dirty="0"/>
              <a:t>The customer is small and unimportant</a:t>
            </a:r>
          </a:p>
          <a:p>
            <a:r>
              <a:rPr lang="en-GB" dirty="0"/>
              <a:t>There are no or few substitute resources available</a:t>
            </a:r>
          </a:p>
          <a:p>
            <a:endParaRPr lang="en-GB" dirty="0"/>
          </a:p>
        </p:txBody>
      </p:sp>
    </p:spTree>
    <p:extLst>
      <p:ext uri="{BB962C8B-B14F-4D97-AF65-F5344CB8AC3E}">
        <p14:creationId xmlns:p14="http://schemas.microsoft.com/office/powerpoint/2010/main" val="153810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E47F-377F-4395-A5F2-A97EA2C43150}"/>
              </a:ext>
            </a:extLst>
          </p:cNvPr>
          <p:cNvSpPr>
            <a:spLocks noGrp="1"/>
          </p:cNvSpPr>
          <p:nvPr>
            <p:ph type="title"/>
          </p:nvPr>
        </p:nvSpPr>
        <p:spPr/>
        <p:txBody>
          <a:bodyPr/>
          <a:lstStyle/>
          <a:p>
            <a:r>
              <a:rPr lang="en-GB" dirty="0"/>
              <a:t>Just how much power the supplier has is determined by factors such as:</a:t>
            </a:r>
          </a:p>
        </p:txBody>
      </p:sp>
      <p:sp>
        <p:nvSpPr>
          <p:cNvPr id="3" name="Content Placeholder 2">
            <a:extLst>
              <a:ext uri="{FF2B5EF4-FFF2-40B4-BE49-F238E27FC236}">
                <a16:creationId xmlns:a16="http://schemas.microsoft.com/office/drawing/2014/main" id="{8DCB3315-42F4-4CC5-AABD-D78CAEEAB42C}"/>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C3E713B6-F1BA-41D6-ACBD-B6484826FF50}"/>
              </a:ext>
            </a:extLst>
          </p:cNvPr>
          <p:cNvPicPr>
            <a:picLocks noChangeAspect="1"/>
          </p:cNvPicPr>
          <p:nvPr/>
        </p:nvPicPr>
        <p:blipFill>
          <a:blip r:embed="rId2"/>
          <a:stretch>
            <a:fillRect/>
          </a:stretch>
        </p:blipFill>
        <p:spPr>
          <a:xfrm>
            <a:off x="203028" y="1268412"/>
            <a:ext cx="8561144" cy="4365107"/>
          </a:xfrm>
          <a:prstGeom prst="rect">
            <a:avLst/>
          </a:prstGeom>
        </p:spPr>
      </p:pic>
      <p:sp>
        <p:nvSpPr>
          <p:cNvPr id="5" name="Rectangle: Rounded Corners 4">
            <a:extLst>
              <a:ext uri="{FF2B5EF4-FFF2-40B4-BE49-F238E27FC236}">
                <a16:creationId xmlns:a16="http://schemas.microsoft.com/office/drawing/2014/main" id="{E4B37C4A-7AFF-4F57-B30C-7E0DAF7797A4}"/>
              </a:ext>
            </a:extLst>
          </p:cNvPr>
          <p:cNvSpPr/>
          <p:nvPr/>
        </p:nvSpPr>
        <p:spPr bwMode="auto">
          <a:xfrm>
            <a:off x="3402037" y="1814732"/>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DB2A7D90-DAEF-4673-A844-94BCC4E3C9DD}"/>
              </a:ext>
            </a:extLst>
          </p:cNvPr>
          <p:cNvSpPr/>
          <p:nvPr/>
        </p:nvSpPr>
        <p:spPr bwMode="auto">
          <a:xfrm>
            <a:off x="3402037" y="2665851"/>
            <a:ext cx="4979963" cy="55565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699F13F2-295E-4A67-A6EA-EEC8BCF6A728}"/>
              </a:ext>
            </a:extLst>
          </p:cNvPr>
          <p:cNvSpPr/>
          <p:nvPr/>
        </p:nvSpPr>
        <p:spPr bwMode="auto">
          <a:xfrm>
            <a:off x="3402036" y="3270739"/>
            <a:ext cx="4979963" cy="7315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8930C180-E1C0-4D0C-94B1-4068F4554196}"/>
              </a:ext>
            </a:extLst>
          </p:cNvPr>
          <p:cNvSpPr/>
          <p:nvPr/>
        </p:nvSpPr>
        <p:spPr bwMode="auto">
          <a:xfrm>
            <a:off x="3402035" y="4161422"/>
            <a:ext cx="4979963" cy="132969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20548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animBg="1"/>
      <p:bldP spid="7" grpId="1"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916A1-95C6-42C6-89BC-28045128D4CA}"/>
              </a:ext>
            </a:extLst>
          </p:cNvPr>
          <p:cNvSpPr>
            <a:spLocks noGrp="1"/>
          </p:cNvSpPr>
          <p:nvPr>
            <p:ph type="title"/>
          </p:nvPr>
        </p:nvSpPr>
        <p:spPr/>
        <p:txBody>
          <a:bodyPr/>
          <a:lstStyle/>
          <a:p>
            <a:r>
              <a:rPr lang="en-GB" dirty="0"/>
              <a:t>3. </a:t>
            </a:r>
            <a:r>
              <a:rPr lang="en-GB" dirty="0">
                <a:effectLst/>
              </a:rPr>
              <a:t>Bargaining Power of Customers</a:t>
            </a:r>
            <a:endParaRPr lang="en-GB" dirty="0"/>
          </a:p>
        </p:txBody>
      </p:sp>
      <p:sp>
        <p:nvSpPr>
          <p:cNvPr id="3" name="Content Placeholder 2">
            <a:extLst>
              <a:ext uri="{FF2B5EF4-FFF2-40B4-BE49-F238E27FC236}">
                <a16:creationId xmlns:a16="http://schemas.microsoft.com/office/drawing/2014/main" id="{2DC90C17-CB68-41DA-BCC9-6821F0CE739E}"/>
              </a:ext>
            </a:extLst>
          </p:cNvPr>
          <p:cNvSpPr>
            <a:spLocks noGrp="1"/>
          </p:cNvSpPr>
          <p:nvPr>
            <p:ph idx="1"/>
          </p:nvPr>
        </p:nvSpPr>
        <p:spPr>
          <a:xfrm>
            <a:off x="464234" y="1268413"/>
            <a:ext cx="7917766" cy="4522787"/>
          </a:xfrm>
        </p:spPr>
        <p:txBody>
          <a:bodyPr/>
          <a:lstStyle/>
          <a:p>
            <a:r>
              <a:rPr lang="en-GB" b="1" dirty="0"/>
              <a:t>Powerful customers</a:t>
            </a:r>
            <a:r>
              <a:rPr lang="en-GB" dirty="0"/>
              <a:t> are able to exert pressure to drive down prices, or increase the required quality for the same price, and therefore reduce profits in an industry.</a:t>
            </a:r>
          </a:p>
          <a:p>
            <a:r>
              <a:rPr lang="en-GB" dirty="0"/>
              <a:t>A great example in the UK currently is the dominant grocery supermarkets which exert great power over supplier firms.</a:t>
            </a:r>
          </a:p>
          <a:p>
            <a:endParaRPr lang="en-GB" dirty="0"/>
          </a:p>
        </p:txBody>
      </p:sp>
      <p:sp>
        <p:nvSpPr>
          <p:cNvPr id="4" name="TextBox 3">
            <a:extLst>
              <a:ext uri="{FF2B5EF4-FFF2-40B4-BE49-F238E27FC236}">
                <a16:creationId xmlns:a16="http://schemas.microsoft.com/office/drawing/2014/main" id="{92EC5562-A48F-4286-BE9E-62E9EF7700B9}"/>
              </a:ext>
            </a:extLst>
          </p:cNvPr>
          <p:cNvSpPr txBox="1"/>
          <p:nvPr/>
        </p:nvSpPr>
        <p:spPr>
          <a:xfrm>
            <a:off x="464234" y="4064456"/>
            <a:ext cx="8007659" cy="2308324"/>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Explain how the relative bargaining power of Tesco and farmers (milk, meat etc) will affect negotiations over prices? </a:t>
            </a:r>
          </a:p>
          <a:p>
            <a:pPr marL="457200" indent="-457200">
              <a:buFontTx/>
              <a:buAutoNum type="arabicPeriod"/>
            </a:pPr>
            <a:r>
              <a:rPr lang="en-GB" dirty="0">
                <a:latin typeface="Calibri" panose="020F0502020204030204" pitchFamily="34" charset="0"/>
                <a:cs typeface="Calibri" panose="020F0502020204030204" pitchFamily="34" charset="0"/>
              </a:rPr>
              <a:t>The NHS is a </a:t>
            </a:r>
            <a:r>
              <a:rPr lang="en-GB" b="1" dirty="0">
                <a:latin typeface="Calibri" panose="020F0502020204030204" pitchFamily="34" charset="0"/>
                <a:cs typeface="Calibri" panose="020F0502020204030204" pitchFamily="34" charset="0"/>
              </a:rPr>
              <a:t>monopsonistic</a:t>
            </a:r>
            <a:r>
              <a:rPr lang="en-GB" dirty="0">
                <a:latin typeface="Calibri" panose="020F0502020204030204" pitchFamily="34" charset="0"/>
                <a:cs typeface="Calibri" panose="020F0502020204030204" pitchFamily="34" charset="0"/>
              </a:rPr>
              <a:t> buyer of pharmaceutical drugs in the UK.  What is the likely impact on USA pharmaceutical firms when trying to sell products to the UK market?</a:t>
            </a:r>
          </a:p>
        </p:txBody>
      </p:sp>
    </p:spTree>
    <p:extLst>
      <p:ext uri="{BB962C8B-B14F-4D97-AF65-F5344CB8AC3E}">
        <p14:creationId xmlns:p14="http://schemas.microsoft.com/office/powerpoint/2010/main" val="11588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DDFA-4F43-4FBF-9C81-FE612E32C1B0}"/>
              </a:ext>
            </a:extLst>
          </p:cNvPr>
          <p:cNvSpPr>
            <a:spLocks noGrp="1"/>
          </p:cNvSpPr>
          <p:nvPr>
            <p:ph type="title"/>
          </p:nvPr>
        </p:nvSpPr>
        <p:spPr>
          <a:xfrm>
            <a:off x="-2" y="115888"/>
            <a:ext cx="8525023" cy="914400"/>
          </a:xfrm>
        </p:spPr>
        <p:txBody>
          <a:bodyPr/>
          <a:lstStyle/>
          <a:p>
            <a:r>
              <a:rPr lang="en-GB" dirty="0"/>
              <a:t>Several factors determine the bargaining power of customers, including:</a:t>
            </a:r>
          </a:p>
        </p:txBody>
      </p:sp>
      <p:pic>
        <p:nvPicPr>
          <p:cNvPr id="4" name="Content Placeholder 3">
            <a:extLst>
              <a:ext uri="{FF2B5EF4-FFF2-40B4-BE49-F238E27FC236}">
                <a16:creationId xmlns:a16="http://schemas.microsoft.com/office/drawing/2014/main" id="{F9D1609D-CABA-486B-87AE-9B31D6C43B8A}"/>
              </a:ext>
            </a:extLst>
          </p:cNvPr>
          <p:cNvPicPr>
            <a:picLocks noGrp="1" noChangeAspect="1"/>
          </p:cNvPicPr>
          <p:nvPr>
            <p:ph idx="1"/>
          </p:nvPr>
        </p:nvPicPr>
        <p:blipFill>
          <a:blip r:embed="rId2"/>
          <a:stretch>
            <a:fillRect/>
          </a:stretch>
        </p:blipFill>
        <p:spPr>
          <a:xfrm>
            <a:off x="314911" y="1175447"/>
            <a:ext cx="8524778" cy="3987396"/>
          </a:xfrm>
          <a:prstGeom prst="rect">
            <a:avLst/>
          </a:prstGeom>
        </p:spPr>
      </p:pic>
      <p:sp>
        <p:nvSpPr>
          <p:cNvPr id="5" name="Rectangle: Rounded Corners 4">
            <a:extLst>
              <a:ext uri="{FF2B5EF4-FFF2-40B4-BE49-F238E27FC236}">
                <a16:creationId xmlns:a16="http://schemas.microsoft.com/office/drawing/2014/main" id="{D52FF260-AEAA-4571-92E2-4BFF05B7BFCF}"/>
              </a:ext>
            </a:extLst>
          </p:cNvPr>
          <p:cNvSpPr/>
          <p:nvPr/>
        </p:nvSpPr>
        <p:spPr bwMode="auto">
          <a:xfrm>
            <a:off x="3331697" y="1695157"/>
            <a:ext cx="5193322"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CEEDA4C4-3287-4812-AABD-537D58BE4CC3}"/>
              </a:ext>
            </a:extLst>
          </p:cNvPr>
          <p:cNvSpPr/>
          <p:nvPr/>
        </p:nvSpPr>
        <p:spPr bwMode="auto">
          <a:xfrm>
            <a:off x="3331699" y="2337580"/>
            <a:ext cx="5193322" cy="52781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5206D538-3142-4D99-A187-C3876137C0FD}"/>
              </a:ext>
            </a:extLst>
          </p:cNvPr>
          <p:cNvSpPr/>
          <p:nvPr/>
        </p:nvSpPr>
        <p:spPr bwMode="auto">
          <a:xfrm>
            <a:off x="3331696" y="2903928"/>
            <a:ext cx="5193322" cy="48653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E5B0F50D-E13D-4334-94E8-170B698471D1}"/>
              </a:ext>
            </a:extLst>
          </p:cNvPr>
          <p:cNvSpPr/>
          <p:nvPr/>
        </p:nvSpPr>
        <p:spPr bwMode="auto">
          <a:xfrm>
            <a:off x="3331696" y="3429001"/>
            <a:ext cx="5193322" cy="66801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CC72EFD5-72A2-4468-8678-99CDD3BE972B}"/>
              </a:ext>
            </a:extLst>
          </p:cNvPr>
          <p:cNvSpPr/>
          <p:nvPr/>
        </p:nvSpPr>
        <p:spPr bwMode="auto">
          <a:xfrm>
            <a:off x="3331696" y="4114671"/>
            <a:ext cx="5193322" cy="82668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Tree>
    <p:extLst>
      <p:ext uri="{BB962C8B-B14F-4D97-AF65-F5344CB8AC3E}">
        <p14:creationId xmlns:p14="http://schemas.microsoft.com/office/powerpoint/2010/main" val="41552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8BC2-6AF4-4250-B11F-A426D27B6055}"/>
              </a:ext>
            </a:extLst>
          </p:cNvPr>
          <p:cNvSpPr>
            <a:spLocks noGrp="1"/>
          </p:cNvSpPr>
          <p:nvPr>
            <p:ph type="title"/>
          </p:nvPr>
        </p:nvSpPr>
        <p:spPr/>
        <p:txBody>
          <a:bodyPr/>
          <a:lstStyle/>
          <a:p>
            <a:r>
              <a:rPr lang="en-GB" dirty="0"/>
              <a:t>4. </a:t>
            </a:r>
            <a:r>
              <a:rPr lang="en-GB" dirty="0">
                <a:effectLst/>
              </a:rPr>
              <a:t>Threat of Substitute Products</a:t>
            </a:r>
            <a:endParaRPr lang="en-GB" dirty="0"/>
          </a:p>
        </p:txBody>
      </p:sp>
      <p:sp>
        <p:nvSpPr>
          <p:cNvPr id="3" name="Content Placeholder 2">
            <a:extLst>
              <a:ext uri="{FF2B5EF4-FFF2-40B4-BE49-F238E27FC236}">
                <a16:creationId xmlns:a16="http://schemas.microsoft.com/office/drawing/2014/main" id="{C0D7DC52-6C3C-40FC-90AE-B71160438986}"/>
              </a:ext>
            </a:extLst>
          </p:cNvPr>
          <p:cNvSpPr>
            <a:spLocks noGrp="1"/>
          </p:cNvSpPr>
          <p:nvPr>
            <p:ph idx="1"/>
          </p:nvPr>
        </p:nvSpPr>
        <p:spPr>
          <a:xfrm>
            <a:off x="186431" y="1259535"/>
            <a:ext cx="8771138" cy="5389839"/>
          </a:xfrm>
        </p:spPr>
        <p:txBody>
          <a:bodyPr/>
          <a:lstStyle/>
          <a:p>
            <a:pPr marL="0" indent="0">
              <a:buNone/>
            </a:pPr>
            <a:r>
              <a:rPr lang="en-GB" sz="2000" dirty="0"/>
              <a:t>A substitute product can be regarded as something that meets the same need.  Substitute products are produced in a different industry – but crucially satisfy the same customer need. If there are many credible substitutes to a firm's product, they will limit the price that can be charged and will reduce industry profits.</a:t>
            </a:r>
          </a:p>
          <a:p>
            <a:pPr marL="0" indent="0">
              <a:buNone/>
            </a:pPr>
            <a:endParaRPr lang="en-GB" sz="2000" dirty="0"/>
          </a:p>
          <a:p>
            <a:pPr marL="0" indent="0">
              <a:buNone/>
            </a:pPr>
            <a:r>
              <a:rPr lang="en-GB" sz="2000" dirty="0"/>
              <a:t>The extent of the threat depends upon</a:t>
            </a:r>
          </a:p>
          <a:p>
            <a:r>
              <a:rPr lang="en-GB" sz="2000" dirty="0"/>
              <a:t>The extent to which the price and performance of the substitute can match the industry's product</a:t>
            </a:r>
          </a:p>
          <a:p>
            <a:r>
              <a:rPr lang="en-GB" sz="2000" dirty="0"/>
              <a:t>The willingness of customers to switch</a:t>
            </a:r>
          </a:p>
          <a:p>
            <a:r>
              <a:rPr lang="en-GB" sz="2000" dirty="0"/>
              <a:t>Customer loyalty and switching costs</a:t>
            </a:r>
          </a:p>
          <a:p>
            <a:pPr marL="0" indent="0">
              <a:buNone/>
            </a:pPr>
            <a:endParaRPr lang="en-GB" sz="2000" dirty="0"/>
          </a:p>
          <a:p>
            <a:pPr marL="0" indent="0">
              <a:buNone/>
            </a:pPr>
            <a:r>
              <a:rPr lang="en-GB" sz="2000" dirty="0"/>
              <a:t>If there is a threat from a rival product the firm will have to improve the performance of their products by reducing costs and therefore prices and by differentiation.</a:t>
            </a:r>
          </a:p>
          <a:p>
            <a:endParaRPr lang="en-GB" dirty="0"/>
          </a:p>
        </p:txBody>
      </p:sp>
      <p:sp>
        <p:nvSpPr>
          <p:cNvPr id="4" name="TextBox 3">
            <a:extLst>
              <a:ext uri="{FF2B5EF4-FFF2-40B4-BE49-F238E27FC236}">
                <a16:creationId xmlns:a16="http://schemas.microsoft.com/office/drawing/2014/main" id="{F752F9E5-4193-4210-A631-54EC7A1D826D}"/>
              </a:ext>
            </a:extLst>
          </p:cNvPr>
          <p:cNvSpPr txBox="1"/>
          <p:nvPr/>
        </p:nvSpPr>
        <p:spPr>
          <a:xfrm>
            <a:off x="2317070" y="2520323"/>
            <a:ext cx="6640499" cy="830997"/>
          </a:xfrm>
          <a:prstGeom prst="rect">
            <a:avLst/>
          </a:prstGeom>
          <a:solidFill>
            <a:srgbClr val="FFFF00"/>
          </a:solidFill>
        </p:spPr>
        <p:txBody>
          <a:bodyPr wrap="square" rtlCol="0">
            <a:spAutoFit/>
          </a:bodyPr>
          <a:lstStyle/>
          <a:p>
            <a:r>
              <a:rPr lang="en-GB" dirty="0">
                <a:latin typeface="Calibri" panose="020F0502020204030204" pitchFamily="34" charset="0"/>
                <a:cs typeface="Calibri" panose="020F0502020204030204" pitchFamily="34" charset="0"/>
              </a:rPr>
              <a:t>Do businesses want customers to have lots of substitutes available?  Explain your answer.</a:t>
            </a:r>
          </a:p>
        </p:txBody>
      </p:sp>
    </p:spTree>
    <p:extLst>
      <p:ext uri="{BB962C8B-B14F-4D97-AF65-F5344CB8AC3E}">
        <p14:creationId xmlns:p14="http://schemas.microsoft.com/office/powerpoint/2010/main" val="176651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43D53-79FB-4348-BC10-E794599EC2D1}"/>
              </a:ext>
            </a:extLst>
          </p:cNvPr>
          <p:cNvSpPr>
            <a:spLocks noGrp="1"/>
          </p:cNvSpPr>
          <p:nvPr>
            <p:ph type="title"/>
          </p:nvPr>
        </p:nvSpPr>
        <p:spPr>
          <a:xfrm>
            <a:off x="0" y="115888"/>
            <a:ext cx="8382000" cy="914400"/>
          </a:xfrm>
        </p:spPr>
        <p:txBody>
          <a:bodyPr/>
          <a:lstStyle/>
          <a:p>
            <a:r>
              <a:rPr lang="en-GB" dirty="0"/>
              <a:t>5. Overall Degree of Competitive Rivalry</a:t>
            </a:r>
          </a:p>
        </p:txBody>
      </p:sp>
      <p:sp>
        <p:nvSpPr>
          <p:cNvPr id="3" name="Content Placeholder 2">
            <a:extLst>
              <a:ext uri="{FF2B5EF4-FFF2-40B4-BE49-F238E27FC236}">
                <a16:creationId xmlns:a16="http://schemas.microsoft.com/office/drawing/2014/main" id="{B3549D68-00AF-4239-8962-832750BDA086}"/>
              </a:ext>
            </a:extLst>
          </p:cNvPr>
          <p:cNvSpPr>
            <a:spLocks noGrp="1"/>
          </p:cNvSpPr>
          <p:nvPr>
            <p:ph idx="1"/>
          </p:nvPr>
        </p:nvSpPr>
        <p:spPr/>
        <p:txBody>
          <a:bodyPr/>
          <a:lstStyle/>
          <a:p>
            <a:pPr marL="0" indent="0">
              <a:buNone/>
            </a:pPr>
            <a:r>
              <a:rPr lang="en-GB" dirty="0"/>
              <a:t>If there is intense rivalry in an industry, it will encourage businesses to engage in</a:t>
            </a:r>
          </a:p>
          <a:p>
            <a:r>
              <a:rPr lang="en-GB" dirty="0"/>
              <a:t>Price wars (competitive price reductions),</a:t>
            </a:r>
          </a:p>
          <a:p>
            <a:r>
              <a:rPr lang="en-GB" dirty="0"/>
              <a:t>Investment in innovation &amp; new products</a:t>
            </a:r>
          </a:p>
          <a:p>
            <a:r>
              <a:rPr lang="en-GB" dirty="0"/>
              <a:t>Intensive promotion (sales promotion and higher spending on advertising)</a:t>
            </a:r>
          </a:p>
          <a:p>
            <a:pPr marL="0" indent="0">
              <a:buNone/>
            </a:pPr>
            <a:r>
              <a:rPr lang="en-GB" dirty="0"/>
              <a:t>All these activities are likely to increase costs and lower profits.</a:t>
            </a:r>
          </a:p>
          <a:p>
            <a:endParaRPr lang="en-GB" dirty="0"/>
          </a:p>
        </p:txBody>
      </p:sp>
    </p:spTree>
    <p:extLst>
      <p:ext uri="{BB962C8B-B14F-4D97-AF65-F5344CB8AC3E}">
        <p14:creationId xmlns:p14="http://schemas.microsoft.com/office/powerpoint/2010/main" val="775288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3E249-197B-4E72-B8BD-2ED2A043E864}"/>
              </a:ext>
            </a:extLst>
          </p:cNvPr>
          <p:cNvSpPr>
            <a:spLocks noGrp="1"/>
          </p:cNvSpPr>
          <p:nvPr>
            <p:ph type="title"/>
          </p:nvPr>
        </p:nvSpPr>
        <p:spPr>
          <a:xfrm>
            <a:off x="0" y="115888"/>
            <a:ext cx="8382000" cy="914400"/>
          </a:xfrm>
        </p:spPr>
        <p:txBody>
          <a:bodyPr/>
          <a:lstStyle/>
          <a:p>
            <a:r>
              <a:rPr lang="en-GB" dirty="0"/>
              <a:t>Several factors determine the degree of competitive rivalry; the main ones are:</a:t>
            </a:r>
          </a:p>
        </p:txBody>
      </p:sp>
      <p:sp>
        <p:nvSpPr>
          <p:cNvPr id="3" name="Content Placeholder 2">
            <a:extLst>
              <a:ext uri="{FF2B5EF4-FFF2-40B4-BE49-F238E27FC236}">
                <a16:creationId xmlns:a16="http://schemas.microsoft.com/office/drawing/2014/main" id="{3C510C6C-0F09-41B1-BAD2-32F85CDE5789}"/>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2F756964-BD94-455A-B394-BE72EF6D1407}"/>
              </a:ext>
            </a:extLst>
          </p:cNvPr>
          <p:cNvPicPr>
            <a:picLocks noChangeAspect="1"/>
          </p:cNvPicPr>
          <p:nvPr/>
        </p:nvPicPr>
        <p:blipFill>
          <a:blip r:embed="rId2"/>
          <a:stretch>
            <a:fillRect/>
          </a:stretch>
        </p:blipFill>
        <p:spPr>
          <a:xfrm>
            <a:off x="504894" y="1030288"/>
            <a:ext cx="8058012" cy="5666602"/>
          </a:xfrm>
          <a:prstGeom prst="rect">
            <a:avLst/>
          </a:prstGeom>
        </p:spPr>
      </p:pic>
      <p:sp>
        <p:nvSpPr>
          <p:cNvPr id="5" name="Rectangle: Rounded Corners 4">
            <a:extLst>
              <a:ext uri="{FF2B5EF4-FFF2-40B4-BE49-F238E27FC236}">
                <a16:creationId xmlns:a16="http://schemas.microsoft.com/office/drawing/2014/main" id="{CFF0F2E0-71E5-4597-B7D6-0CCD5B6E5F54}"/>
              </a:ext>
            </a:extLst>
          </p:cNvPr>
          <p:cNvSpPr/>
          <p:nvPr/>
        </p:nvSpPr>
        <p:spPr bwMode="auto">
          <a:xfrm>
            <a:off x="3445784" y="1535359"/>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6" name="Rectangle: Rounded Corners 5">
            <a:extLst>
              <a:ext uri="{FF2B5EF4-FFF2-40B4-BE49-F238E27FC236}">
                <a16:creationId xmlns:a16="http://schemas.microsoft.com/office/drawing/2014/main" id="{78F83BF7-DF8A-4E52-BCAB-F05370309CB8}"/>
              </a:ext>
            </a:extLst>
          </p:cNvPr>
          <p:cNvSpPr/>
          <p:nvPr/>
        </p:nvSpPr>
        <p:spPr bwMode="auto">
          <a:xfrm>
            <a:off x="3445784" y="2091955"/>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7" name="Rectangle: Rounded Corners 6">
            <a:extLst>
              <a:ext uri="{FF2B5EF4-FFF2-40B4-BE49-F238E27FC236}">
                <a16:creationId xmlns:a16="http://schemas.microsoft.com/office/drawing/2014/main" id="{B9912F23-CDE0-4D96-935D-32687FB1108E}"/>
              </a:ext>
            </a:extLst>
          </p:cNvPr>
          <p:cNvSpPr/>
          <p:nvPr/>
        </p:nvSpPr>
        <p:spPr bwMode="auto">
          <a:xfrm>
            <a:off x="3460037" y="2671256"/>
            <a:ext cx="5012416" cy="110175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8" name="Rectangle: Rounded Corners 7">
            <a:extLst>
              <a:ext uri="{FF2B5EF4-FFF2-40B4-BE49-F238E27FC236}">
                <a16:creationId xmlns:a16="http://schemas.microsoft.com/office/drawing/2014/main" id="{73F13671-EB59-4318-A5C6-6DA703BAC161}"/>
              </a:ext>
            </a:extLst>
          </p:cNvPr>
          <p:cNvSpPr/>
          <p:nvPr/>
        </p:nvSpPr>
        <p:spPr bwMode="auto">
          <a:xfrm>
            <a:off x="3445784" y="3773010"/>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9" name="Rectangle: Rounded Corners 8">
            <a:extLst>
              <a:ext uri="{FF2B5EF4-FFF2-40B4-BE49-F238E27FC236}">
                <a16:creationId xmlns:a16="http://schemas.microsoft.com/office/drawing/2014/main" id="{C158F0AC-0B89-4F10-BCE0-EF9D5302285C}"/>
              </a:ext>
            </a:extLst>
          </p:cNvPr>
          <p:cNvSpPr/>
          <p:nvPr/>
        </p:nvSpPr>
        <p:spPr bwMode="auto">
          <a:xfrm>
            <a:off x="3460037" y="4347661"/>
            <a:ext cx="5012416" cy="5793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0" name="Rectangle: Rounded Corners 9">
            <a:extLst>
              <a:ext uri="{FF2B5EF4-FFF2-40B4-BE49-F238E27FC236}">
                <a16:creationId xmlns:a16="http://schemas.microsoft.com/office/drawing/2014/main" id="{8773EF6E-E5D7-418D-A804-54D1319FAFD2}"/>
              </a:ext>
            </a:extLst>
          </p:cNvPr>
          <p:cNvSpPr/>
          <p:nvPr/>
        </p:nvSpPr>
        <p:spPr bwMode="auto">
          <a:xfrm>
            <a:off x="3460037" y="4947624"/>
            <a:ext cx="5012416" cy="108170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1" name="Rectangle: Rounded Corners 10">
            <a:extLst>
              <a:ext uri="{FF2B5EF4-FFF2-40B4-BE49-F238E27FC236}">
                <a16:creationId xmlns:a16="http://schemas.microsoft.com/office/drawing/2014/main" id="{3C0EAFF6-3C5B-471E-BDC8-EFAA1D9A57CA}"/>
              </a:ext>
            </a:extLst>
          </p:cNvPr>
          <p:cNvSpPr/>
          <p:nvPr/>
        </p:nvSpPr>
        <p:spPr bwMode="auto">
          <a:xfrm>
            <a:off x="3460037" y="6041414"/>
            <a:ext cx="5012416" cy="48714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empus Sans ITC" pitchFamily="82" charset="0"/>
            </a:endParaRPr>
          </a:p>
        </p:txBody>
      </p:sp>
      <p:sp>
        <p:nvSpPr>
          <p:cNvPr id="12" name="TextBox 11">
            <a:extLst>
              <a:ext uri="{FF2B5EF4-FFF2-40B4-BE49-F238E27FC236}">
                <a16:creationId xmlns:a16="http://schemas.microsoft.com/office/drawing/2014/main" id="{D748D8C3-0B3E-4077-A5D3-07B47C70A00F}"/>
              </a:ext>
            </a:extLst>
          </p:cNvPr>
          <p:cNvSpPr txBox="1"/>
          <p:nvPr/>
        </p:nvSpPr>
        <p:spPr>
          <a:xfrm>
            <a:off x="3852230" y="1560251"/>
            <a:ext cx="4567870" cy="1200329"/>
          </a:xfrm>
          <a:prstGeom prst="rect">
            <a:avLst/>
          </a:prstGeom>
          <a:solidFill>
            <a:srgbClr val="FFFF00"/>
          </a:solidFill>
        </p:spPr>
        <p:txBody>
          <a:bodyPr wrap="square" rtlCol="0">
            <a:spAutoFit/>
          </a:bodyPr>
          <a:lstStyle/>
          <a:p>
            <a:r>
              <a:rPr lang="en-GB" dirty="0">
                <a:latin typeface="Calibri" panose="020F0502020204030204" pitchFamily="34" charset="0"/>
                <a:cs typeface="Calibri" panose="020F0502020204030204" pitchFamily="34" charset="0"/>
              </a:rPr>
              <a:t>Explain how each of these factors combine to determine the degree of competitive rivalry. </a:t>
            </a:r>
          </a:p>
        </p:txBody>
      </p:sp>
    </p:spTree>
    <p:extLst>
      <p:ext uri="{BB962C8B-B14F-4D97-AF65-F5344CB8AC3E}">
        <p14:creationId xmlns:p14="http://schemas.microsoft.com/office/powerpoint/2010/main" val="15235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D77A-C8B3-4815-B6F2-B14A711A3630}"/>
              </a:ext>
            </a:extLst>
          </p:cNvPr>
          <p:cNvSpPr>
            <a:spLocks noGrp="1"/>
          </p:cNvSpPr>
          <p:nvPr>
            <p:ph type="title"/>
          </p:nvPr>
        </p:nvSpPr>
        <p:spPr>
          <a:xfrm>
            <a:off x="432784" y="140066"/>
            <a:ext cx="7772400" cy="914400"/>
          </a:xfrm>
        </p:spPr>
        <p:txBody>
          <a:bodyPr/>
          <a:lstStyle/>
          <a:p>
            <a:br>
              <a:rPr lang="en-GB" dirty="0"/>
            </a:br>
            <a:r>
              <a:rPr lang="en-GB" dirty="0"/>
              <a:t>Who is Martin Shkreli - 'the most hated man in America'?</a:t>
            </a:r>
            <a:br>
              <a:rPr lang="en-GB" dirty="0"/>
            </a:br>
            <a:endParaRPr lang="en-GB" dirty="0"/>
          </a:p>
        </p:txBody>
      </p:sp>
      <p:sp>
        <p:nvSpPr>
          <p:cNvPr id="3" name="Content Placeholder 2">
            <a:extLst>
              <a:ext uri="{FF2B5EF4-FFF2-40B4-BE49-F238E27FC236}">
                <a16:creationId xmlns:a16="http://schemas.microsoft.com/office/drawing/2014/main" id="{048DF58C-2DDC-43D1-B2D4-E642BE6260FE}"/>
              </a:ext>
            </a:extLst>
          </p:cNvPr>
          <p:cNvSpPr>
            <a:spLocks noGrp="1"/>
          </p:cNvSpPr>
          <p:nvPr>
            <p:ph idx="1"/>
          </p:nvPr>
        </p:nvSpPr>
        <p:spPr>
          <a:xfrm>
            <a:off x="319595" y="1136343"/>
            <a:ext cx="8629095" cy="4654858"/>
          </a:xfrm>
        </p:spPr>
        <p:txBody>
          <a:bodyPr/>
          <a:lstStyle/>
          <a:p>
            <a:pPr marL="0" indent="0">
              <a:buNone/>
            </a:pPr>
            <a:r>
              <a:rPr lang="en-GB" dirty="0">
                <a:hlinkClick r:id="rId2"/>
              </a:rPr>
              <a:t>Video link</a:t>
            </a:r>
            <a:endParaRPr lang="en-GB" dirty="0"/>
          </a:p>
          <a:p>
            <a:pPr>
              <a:buFont typeface="Arial" panose="020B0604020202020204" pitchFamily="34" charset="0"/>
              <a:buChar char="•"/>
            </a:pPr>
            <a:r>
              <a:rPr lang="en-GB" sz="2000" dirty="0"/>
              <a:t>He's been called a "morally bankrupt sociopath", a "scumbag" a "garbage monster" and "everything that is wrong with capitalism." And those are some of the tamer comments.</a:t>
            </a:r>
          </a:p>
          <a:p>
            <a:pPr>
              <a:buFont typeface="Arial" panose="020B0604020202020204" pitchFamily="34" charset="0"/>
              <a:buChar char="•"/>
            </a:pPr>
            <a:r>
              <a:rPr lang="en-GB" sz="2000" dirty="0"/>
              <a:t>His company recently acquired the rights to Daraprim. Developed in the 1950s, the drug is the best treatment for a relatively rare parasitic infection called toxoplasmosis. People with weakened immune systems, such as Aids patients, have come to rely on the drug, which until recently cost about $13.50 (£8.80) a dose.</a:t>
            </a:r>
          </a:p>
          <a:p>
            <a:pPr>
              <a:buFont typeface="Arial" panose="020B0604020202020204" pitchFamily="34" charset="0"/>
              <a:buChar char="•"/>
            </a:pPr>
            <a:r>
              <a:rPr lang="en-GB" sz="2000" dirty="0"/>
              <a:t>But Mr Shkreli announced he was raising the price to $750 a pill. The more than 5,000% increase and his brash defence of the decision has made him a pariah among patients-rights groups, politicians and hundreds of Twitter users.</a:t>
            </a:r>
          </a:p>
          <a:p>
            <a:pPr>
              <a:buFont typeface="Arial" panose="020B0604020202020204" pitchFamily="34" charset="0"/>
              <a:buChar char="•"/>
            </a:pPr>
            <a:endParaRPr lang="en-GB" sz="2000" dirty="0"/>
          </a:p>
        </p:txBody>
      </p:sp>
      <p:sp>
        <p:nvSpPr>
          <p:cNvPr id="4" name="TextBox 3">
            <a:extLst>
              <a:ext uri="{FF2B5EF4-FFF2-40B4-BE49-F238E27FC236}">
                <a16:creationId xmlns:a16="http://schemas.microsoft.com/office/drawing/2014/main" id="{B325BF9E-89C9-49B7-88A0-7950BA2ADE09}"/>
              </a:ext>
            </a:extLst>
          </p:cNvPr>
          <p:cNvSpPr txBox="1"/>
          <p:nvPr/>
        </p:nvSpPr>
        <p:spPr>
          <a:xfrm>
            <a:off x="88775" y="5429737"/>
            <a:ext cx="8460419" cy="830997"/>
          </a:xfrm>
          <a:prstGeom prst="rect">
            <a:avLst/>
          </a:prstGeom>
          <a:solidFill>
            <a:srgbClr val="FFFF00"/>
          </a:solidFill>
        </p:spPr>
        <p:txBody>
          <a:bodyPr wrap="square" rtlCol="0">
            <a:spAutoFit/>
          </a:bodyPr>
          <a:lstStyle/>
          <a:p>
            <a:pPr marL="457200" indent="-457200">
              <a:buAutoNum type="arabicPeriod"/>
            </a:pPr>
            <a:r>
              <a:rPr lang="en-GB" dirty="0">
                <a:latin typeface="Calibri" panose="020F0502020204030204" pitchFamily="34" charset="0"/>
                <a:cs typeface="Calibri" panose="020F0502020204030204" pitchFamily="34" charset="0"/>
              </a:rPr>
              <a:t>Describe how the ownership of drug patents can help to strengthen the power of suppliers when selling to customers.</a:t>
            </a:r>
          </a:p>
        </p:txBody>
      </p:sp>
    </p:spTree>
    <p:extLst>
      <p:ext uri="{BB962C8B-B14F-4D97-AF65-F5344CB8AC3E}">
        <p14:creationId xmlns:p14="http://schemas.microsoft.com/office/powerpoint/2010/main" val="36168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708" y="3790135"/>
            <a:ext cx="3176587"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68263"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5" name="Text Box 14"/>
          <p:cNvSpPr txBox="1">
            <a:spLocks noChangeArrowheads="1"/>
          </p:cNvSpPr>
          <p:nvPr/>
        </p:nvSpPr>
        <p:spPr bwMode="auto">
          <a:xfrm>
            <a:off x="6200775"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6" name="Text Box 14"/>
          <p:cNvSpPr txBox="1">
            <a:spLocks noChangeArrowheads="1"/>
          </p:cNvSpPr>
          <p:nvPr/>
        </p:nvSpPr>
        <p:spPr bwMode="auto">
          <a:xfrm>
            <a:off x="68263"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7" name="Text Box 14"/>
          <p:cNvSpPr txBox="1">
            <a:spLocks noChangeArrowheads="1"/>
          </p:cNvSpPr>
          <p:nvPr/>
        </p:nvSpPr>
        <p:spPr bwMode="auto">
          <a:xfrm>
            <a:off x="6200775"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8" name="Text Box 14"/>
          <p:cNvSpPr txBox="1">
            <a:spLocks noChangeArrowheads="1"/>
          </p:cNvSpPr>
          <p:nvPr/>
        </p:nvSpPr>
        <p:spPr bwMode="auto">
          <a:xfrm>
            <a:off x="3133725" y="1096963"/>
            <a:ext cx="2881313"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10" name="Title 9"/>
          <p:cNvSpPr>
            <a:spLocks noGrp="1"/>
          </p:cNvSpPr>
          <p:nvPr>
            <p:ph type="title" idx="4294967295"/>
          </p:nvPr>
        </p:nvSpPr>
        <p:spPr>
          <a:xfrm>
            <a:off x="0" y="239713"/>
            <a:ext cx="8256588" cy="914400"/>
          </a:xfrm>
        </p:spPr>
        <p:txBody>
          <a:bodyPr/>
          <a:lstStyle/>
          <a:p>
            <a:pPr>
              <a:defRPr/>
            </a:pPr>
            <a:r>
              <a:rPr lang="en-GB" dirty="0">
                <a:effectLst>
                  <a:outerShdw blurRad="38100" dist="38100" dir="2700000" algn="tl">
                    <a:srgbClr val="000000">
                      <a:alpha val="43137"/>
                    </a:srgbClr>
                  </a:outerShdw>
                </a:effectLst>
              </a:rPr>
              <a:t>Porter’s Five Forces Model</a:t>
            </a:r>
          </a:p>
        </p:txBody>
      </p:sp>
      <p:sp>
        <p:nvSpPr>
          <p:cNvPr id="11" name="Rectangle 39"/>
          <p:cNvSpPr>
            <a:spLocks noChangeArrowheads="1"/>
          </p:cNvSpPr>
          <p:nvPr/>
        </p:nvSpPr>
        <p:spPr bwMode="auto">
          <a:xfrm>
            <a:off x="82550" y="4673600"/>
            <a:ext cx="282416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Suppliers are more powerful when:</a:t>
            </a:r>
          </a:p>
          <a:p>
            <a:pPr marL="742950" lvl="1" indent="-285750">
              <a:spcBef>
                <a:spcPct val="20000"/>
              </a:spcBef>
              <a:buFontTx/>
              <a:buBlip>
                <a:blip r:embed="rId6"/>
              </a:buBlip>
            </a:pPr>
            <a:r>
              <a:rPr lang="en-GB" sz="1800">
                <a:solidFill>
                  <a:schemeClr val="accent2"/>
                </a:solidFill>
                <a:latin typeface="Arial" charset="0"/>
              </a:rPr>
              <a:t>There are few of them</a:t>
            </a:r>
          </a:p>
          <a:p>
            <a:pPr marL="742950" lvl="1" indent="-285750">
              <a:spcBef>
                <a:spcPct val="20000"/>
              </a:spcBef>
              <a:buFontTx/>
              <a:buBlip>
                <a:blip r:embed="rId6"/>
              </a:buBlip>
            </a:pPr>
            <a:r>
              <a:rPr lang="en-GB" sz="1800">
                <a:solidFill>
                  <a:schemeClr val="accent2"/>
                </a:solidFill>
                <a:latin typeface="Arial" charset="0"/>
              </a:rPr>
              <a:t>Supplies are scarce</a:t>
            </a:r>
          </a:p>
        </p:txBody>
      </p:sp>
      <p:sp>
        <p:nvSpPr>
          <p:cNvPr id="12" name="Text Box 26"/>
          <p:cNvSpPr txBox="1">
            <a:spLocks noChangeArrowheads="1"/>
          </p:cNvSpPr>
          <p:nvPr/>
        </p:nvSpPr>
        <p:spPr bwMode="auto">
          <a:xfrm>
            <a:off x="68263" y="393541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 Suppliers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3" name="Text Box 26"/>
          <p:cNvSpPr txBox="1">
            <a:spLocks noChangeArrowheads="1"/>
          </p:cNvSpPr>
          <p:nvPr/>
        </p:nvSpPr>
        <p:spPr bwMode="auto">
          <a:xfrm>
            <a:off x="69850" y="1100138"/>
            <a:ext cx="2881313" cy="706437"/>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a:t>
            </a:r>
            <a:br>
              <a:rPr lang="en-GB" sz="2000" b="1" dirty="0">
                <a:solidFill>
                  <a:schemeClr val="accent2"/>
                </a:solidFill>
                <a:effectLst>
                  <a:outerShdw blurRad="38100" dist="38100" dir="2700000" algn="tl">
                    <a:srgbClr val="C0C0C0"/>
                  </a:outerShdw>
                </a:effectLst>
                <a:latin typeface="Comic Sans MS" pitchFamily="66" charset="0"/>
                <a:cs typeface="+mn-cs"/>
              </a:rPr>
            </a:br>
            <a:r>
              <a:rPr lang="en-GB" sz="2000" b="1" dirty="0">
                <a:solidFill>
                  <a:schemeClr val="accent2"/>
                </a:solidFill>
                <a:effectLst>
                  <a:outerShdw blurRad="38100" dist="38100" dir="2700000" algn="tl">
                    <a:srgbClr val="C0C0C0"/>
                  </a:outerShdw>
                </a:effectLst>
                <a:latin typeface="Comic Sans MS" pitchFamily="66" charset="0"/>
                <a:cs typeface="+mn-cs"/>
              </a:rPr>
              <a:t>Buyers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4" name="Text Box 26"/>
          <p:cNvSpPr txBox="1">
            <a:spLocks noChangeArrowheads="1"/>
          </p:cNvSpPr>
          <p:nvPr/>
        </p:nvSpPr>
        <p:spPr bwMode="auto">
          <a:xfrm>
            <a:off x="3138488"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New Competitors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5" name="Text Box 26"/>
          <p:cNvSpPr txBox="1">
            <a:spLocks noChangeArrowheads="1"/>
          </p:cNvSpPr>
          <p:nvPr/>
        </p:nvSpPr>
        <p:spPr bwMode="auto">
          <a:xfrm>
            <a:off x="6196013"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Substitutes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 name="Text Box 26"/>
          <p:cNvSpPr txBox="1">
            <a:spLocks noChangeArrowheads="1"/>
          </p:cNvSpPr>
          <p:nvPr/>
        </p:nvSpPr>
        <p:spPr bwMode="auto">
          <a:xfrm>
            <a:off x="6181725" y="3922713"/>
            <a:ext cx="2881313"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Degree of Rivalry</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7" name="AutoShape 7"/>
          <p:cNvSpPr>
            <a:spLocks noChangeArrowheads="1"/>
          </p:cNvSpPr>
          <p:nvPr/>
        </p:nvSpPr>
        <p:spPr bwMode="auto">
          <a:xfrm rot="-5400000">
            <a:off x="4177507" y="4064794"/>
            <a:ext cx="792162" cy="438150"/>
          </a:xfrm>
          <a:prstGeom prst="leftArrow">
            <a:avLst>
              <a:gd name="adj1" fmla="val 51444"/>
              <a:gd name="adj2" fmla="val 5218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8" name="AutoShape 7"/>
          <p:cNvSpPr>
            <a:spLocks noChangeArrowheads="1"/>
          </p:cNvSpPr>
          <p:nvPr/>
        </p:nvSpPr>
        <p:spPr bwMode="auto">
          <a:xfrm rot="-3242719">
            <a:off x="5259387" y="4176713"/>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9" name="AutoShape 7"/>
          <p:cNvSpPr>
            <a:spLocks noChangeArrowheads="1"/>
          </p:cNvSpPr>
          <p:nvPr/>
        </p:nvSpPr>
        <p:spPr bwMode="auto">
          <a:xfrm rot="-7357976">
            <a:off x="2952750" y="4181476"/>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0" name="AutoShape 7"/>
          <p:cNvSpPr>
            <a:spLocks noChangeArrowheads="1"/>
          </p:cNvSpPr>
          <p:nvPr/>
        </p:nvSpPr>
        <p:spPr bwMode="auto">
          <a:xfrm>
            <a:off x="5459413" y="5116513"/>
            <a:ext cx="623887" cy="438150"/>
          </a:xfrm>
          <a:prstGeom prst="leftArrow">
            <a:avLst>
              <a:gd name="adj1" fmla="val 51444"/>
              <a:gd name="adj2" fmla="val 5209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1" name="AutoShape 7"/>
          <p:cNvSpPr>
            <a:spLocks noChangeArrowheads="1"/>
          </p:cNvSpPr>
          <p:nvPr/>
        </p:nvSpPr>
        <p:spPr bwMode="auto">
          <a:xfrm rot="10800000">
            <a:off x="3086100" y="5116513"/>
            <a:ext cx="625475" cy="438150"/>
          </a:xfrm>
          <a:prstGeom prst="leftArrow">
            <a:avLst>
              <a:gd name="adj1" fmla="val 51444"/>
              <a:gd name="adj2" fmla="val 52231"/>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24" name="Rectangle 39"/>
          <p:cNvSpPr>
            <a:spLocks noChangeArrowheads="1"/>
          </p:cNvSpPr>
          <p:nvPr/>
        </p:nvSpPr>
        <p:spPr bwMode="auto">
          <a:xfrm>
            <a:off x="82550" y="1798638"/>
            <a:ext cx="28241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Buyers are more powerful when:</a:t>
            </a:r>
          </a:p>
          <a:p>
            <a:pPr marL="742950" lvl="1" indent="-285750">
              <a:spcBef>
                <a:spcPct val="20000"/>
              </a:spcBef>
              <a:buFontTx/>
              <a:buBlip>
                <a:blip r:embed="rId6"/>
              </a:buBlip>
            </a:pPr>
            <a:r>
              <a:rPr lang="en-GB" sz="1800">
                <a:solidFill>
                  <a:schemeClr val="accent2"/>
                </a:solidFill>
                <a:latin typeface="Arial" charset="0"/>
              </a:rPr>
              <a:t>There are few of them</a:t>
            </a:r>
          </a:p>
          <a:p>
            <a:pPr marL="742950" lvl="1" indent="-285750">
              <a:spcBef>
                <a:spcPct val="20000"/>
              </a:spcBef>
              <a:buFontTx/>
              <a:buBlip>
                <a:blip r:embed="rId6"/>
              </a:buBlip>
            </a:pPr>
            <a:r>
              <a:rPr lang="en-GB" sz="1800">
                <a:solidFill>
                  <a:schemeClr val="accent2"/>
                </a:solidFill>
                <a:latin typeface="Arial" charset="0"/>
              </a:rPr>
              <a:t>Products are standardised</a:t>
            </a:r>
          </a:p>
        </p:txBody>
      </p:sp>
      <p:sp>
        <p:nvSpPr>
          <p:cNvPr id="25" name="Rectangle 39"/>
          <p:cNvSpPr>
            <a:spLocks noChangeArrowheads="1"/>
          </p:cNvSpPr>
          <p:nvPr/>
        </p:nvSpPr>
        <p:spPr bwMode="auto">
          <a:xfrm>
            <a:off x="3168650" y="1798638"/>
            <a:ext cx="28257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The threat is greater when:</a:t>
            </a:r>
          </a:p>
          <a:p>
            <a:pPr marL="742950" lvl="1" indent="-285750">
              <a:spcBef>
                <a:spcPct val="20000"/>
              </a:spcBef>
              <a:buFontTx/>
              <a:buBlip>
                <a:blip r:embed="rId6"/>
              </a:buBlip>
            </a:pPr>
            <a:r>
              <a:rPr lang="en-GB" sz="1800" dirty="0">
                <a:solidFill>
                  <a:schemeClr val="accent2"/>
                </a:solidFill>
                <a:latin typeface="Arial" charset="0"/>
              </a:rPr>
              <a:t>The market is profitable</a:t>
            </a:r>
          </a:p>
          <a:p>
            <a:pPr marL="742950" lvl="1" indent="-285750">
              <a:spcBef>
                <a:spcPct val="20000"/>
              </a:spcBef>
              <a:buFontTx/>
              <a:buBlip>
                <a:blip r:embed="rId6"/>
              </a:buBlip>
            </a:pPr>
            <a:r>
              <a:rPr lang="en-GB" sz="1800" dirty="0">
                <a:solidFill>
                  <a:schemeClr val="accent2"/>
                </a:solidFill>
                <a:latin typeface="Arial" charset="0"/>
              </a:rPr>
              <a:t>There are few barriers to entry</a:t>
            </a:r>
          </a:p>
        </p:txBody>
      </p:sp>
      <p:sp>
        <p:nvSpPr>
          <p:cNvPr id="26" name="Rectangle 39"/>
          <p:cNvSpPr>
            <a:spLocks noChangeArrowheads="1"/>
          </p:cNvSpPr>
          <p:nvPr/>
        </p:nvSpPr>
        <p:spPr bwMode="auto">
          <a:xfrm>
            <a:off x="6223000" y="1798638"/>
            <a:ext cx="28257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The threat is greater when:</a:t>
            </a:r>
          </a:p>
          <a:p>
            <a:pPr marL="742950" lvl="1" indent="-285750">
              <a:spcBef>
                <a:spcPct val="20000"/>
              </a:spcBef>
              <a:buFontTx/>
              <a:buBlip>
                <a:blip r:embed="rId6"/>
              </a:buBlip>
            </a:pPr>
            <a:r>
              <a:rPr lang="en-GB" sz="1800">
                <a:solidFill>
                  <a:schemeClr val="accent2"/>
                </a:solidFill>
                <a:latin typeface="Arial" charset="0"/>
              </a:rPr>
              <a:t>Substitution is easy for buyers</a:t>
            </a:r>
          </a:p>
          <a:p>
            <a:pPr marL="742950" lvl="1" indent="-285750">
              <a:spcBef>
                <a:spcPct val="20000"/>
              </a:spcBef>
              <a:buFontTx/>
              <a:buBlip>
                <a:blip r:embed="rId6"/>
              </a:buBlip>
            </a:pPr>
            <a:r>
              <a:rPr lang="en-GB" sz="1800">
                <a:solidFill>
                  <a:schemeClr val="accent2"/>
                </a:solidFill>
                <a:latin typeface="Arial" charset="0"/>
              </a:rPr>
              <a:t>The degree of customer loyalty</a:t>
            </a:r>
          </a:p>
        </p:txBody>
      </p:sp>
      <p:sp>
        <p:nvSpPr>
          <p:cNvPr id="27" name="Rectangle 39"/>
          <p:cNvSpPr>
            <a:spLocks noChangeArrowheads="1"/>
          </p:cNvSpPr>
          <p:nvPr/>
        </p:nvSpPr>
        <p:spPr bwMode="auto">
          <a:xfrm>
            <a:off x="6237288" y="4673600"/>
            <a:ext cx="282416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Rivalry is likely to be more intense if:</a:t>
            </a:r>
          </a:p>
          <a:p>
            <a:pPr marL="742950" lvl="1" indent="-285750">
              <a:spcBef>
                <a:spcPct val="20000"/>
              </a:spcBef>
              <a:buFontTx/>
              <a:buBlip>
                <a:blip r:embed="rId6"/>
              </a:buBlip>
            </a:pPr>
            <a:r>
              <a:rPr lang="en-GB" sz="1800" dirty="0">
                <a:solidFill>
                  <a:schemeClr val="accent2"/>
                </a:solidFill>
                <a:latin typeface="Arial" charset="0"/>
              </a:rPr>
              <a:t>There are a large number of firms</a:t>
            </a:r>
          </a:p>
          <a:p>
            <a:pPr marL="742950" lvl="1" indent="-285750">
              <a:spcBef>
                <a:spcPct val="20000"/>
              </a:spcBef>
              <a:buFontTx/>
              <a:buBlip>
                <a:blip r:embed="rId6"/>
              </a:buBlip>
            </a:pPr>
            <a:r>
              <a:rPr lang="en-GB" sz="1800" dirty="0">
                <a:solidFill>
                  <a:schemeClr val="accent2"/>
                </a:solidFill>
                <a:latin typeface="Arial" charset="0"/>
              </a:rPr>
              <a:t>There is little market growth</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nodeType="afterGroup">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childTnLst>
                                </p:cTn>
                              </p:par>
                            </p:childTnLst>
                          </p:cTn>
                        </p:par>
                        <p:par>
                          <p:cTn id="61" fill="hold" nodeType="afterGroup">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25">
                                            <p:txEl>
                                              <p:pRg st="1" end="1"/>
                                            </p:txEl>
                                          </p:spTgt>
                                        </p:tgtEl>
                                        <p:attrNameLst>
                                          <p:attrName>style.visibility</p:attrName>
                                        </p:attrNameLst>
                                      </p:cBhvr>
                                      <p:to>
                                        <p:strVal val="visible"/>
                                      </p:to>
                                    </p:set>
                                  </p:childTnLst>
                                </p:cTn>
                              </p:par>
                            </p:childTnLst>
                          </p:cTn>
                        </p:par>
                        <p:par>
                          <p:cTn id="64" fill="hold" nodeType="afterGroup">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right)">
                                      <p:cBhvr>
                                        <p:cTn id="74" dur="500"/>
                                        <p:tgtEl>
                                          <p:spTgt spid="15"/>
                                        </p:tgtEl>
                                      </p:cBhvr>
                                    </p:animEffect>
                                  </p:childTnLst>
                                </p:cTn>
                              </p:par>
                            </p:childTnLst>
                          </p:cTn>
                        </p:par>
                        <p:par>
                          <p:cTn id="75" fill="hold" nodeType="afterGroup">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500"/>
                                        <p:tgtEl>
                                          <p:spTgt spid="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6">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right)">
                                      <p:cBhvr>
                                        <p:cTn id="94" dur="500"/>
                                        <p:tgtEl>
                                          <p:spTgt spid="16"/>
                                        </p:tgtEl>
                                      </p:cBhvr>
                                    </p:animEffect>
                                  </p:childTnLst>
                                </p:cTn>
                              </p:par>
                            </p:childTnLst>
                          </p:cTn>
                        </p:par>
                        <p:par>
                          <p:cTn id="95" fill="hold" nodeType="afterGroup">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up)">
                                      <p:cBhvr>
                                        <p:cTn id="98" dur="500"/>
                                        <p:tgtEl>
                                          <p:spTgt spid="2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7">
                                            <p:txEl>
                                              <p:pRg st="1" end="1"/>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build="p" bldLvl="4" autoUpdateAnimBg="0"/>
      <p:bldP spid="12" grpId="0"/>
      <p:bldP spid="13" grpId="0"/>
      <p:bldP spid="14" grpId="0"/>
      <p:bldP spid="15" grpId="0"/>
      <p:bldP spid="16" grpId="0"/>
      <p:bldP spid="17" grpId="0" animBg="1"/>
      <p:bldP spid="18" grpId="0" animBg="1"/>
      <p:bldP spid="19" grpId="0" animBg="1"/>
      <p:bldP spid="20" grpId="0" animBg="1"/>
      <p:bldP spid="21" grpId="0" animBg="1"/>
      <p:bldP spid="24" grpId="0" build="p" bldLvl="4" autoUpdateAnimBg="0"/>
      <p:bldP spid="25" grpId="0" build="p" bldLvl="4" autoUpdateAnimBg="0"/>
      <p:bldP spid="26" grpId="0" build="p" bldLvl="4" autoUpdateAnimBg="0"/>
      <p:bldP spid="27" grpId="0" build="p" bldLvl="4"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0225" y="4673600"/>
            <a:ext cx="310197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4"/>
          <p:cNvSpPr txBox="1">
            <a:spLocks noChangeArrowheads="1"/>
          </p:cNvSpPr>
          <p:nvPr/>
        </p:nvSpPr>
        <p:spPr bwMode="auto">
          <a:xfrm>
            <a:off x="68263"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5" name="Text Box 14"/>
          <p:cNvSpPr txBox="1">
            <a:spLocks noChangeArrowheads="1"/>
          </p:cNvSpPr>
          <p:nvPr/>
        </p:nvSpPr>
        <p:spPr bwMode="auto">
          <a:xfrm>
            <a:off x="6200775" y="3932238"/>
            <a:ext cx="2879725" cy="2703512"/>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6" name="Text Box 14"/>
          <p:cNvSpPr txBox="1">
            <a:spLocks noChangeArrowheads="1"/>
          </p:cNvSpPr>
          <p:nvPr/>
        </p:nvSpPr>
        <p:spPr bwMode="auto">
          <a:xfrm>
            <a:off x="68263"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7" name="Text Box 14"/>
          <p:cNvSpPr txBox="1">
            <a:spLocks noChangeArrowheads="1"/>
          </p:cNvSpPr>
          <p:nvPr/>
        </p:nvSpPr>
        <p:spPr bwMode="auto">
          <a:xfrm>
            <a:off x="6200775" y="1096963"/>
            <a:ext cx="2879725"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8" name="Text Box 14"/>
          <p:cNvSpPr txBox="1">
            <a:spLocks noChangeArrowheads="1"/>
          </p:cNvSpPr>
          <p:nvPr/>
        </p:nvSpPr>
        <p:spPr bwMode="auto">
          <a:xfrm>
            <a:off x="3133725" y="1096963"/>
            <a:ext cx="2881313" cy="2701925"/>
          </a:xfrm>
          <a:prstGeom prst="roundRect">
            <a:avLst/>
          </a:prstGeom>
          <a:solidFill>
            <a:srgbClr val="FFFFCC"/>
          </a:solidFill>
          <a:ln w="12700" algn="in">
            <a:solidFill>
              <a:schemeClr val="accent2"/>
            </a:solidFill>
            <a:miter lim="800000"/>
            <a:headEnd/>
            <a:tailEnd/>
          </a:ln>
          <a:effectLst>
            <a:outerShdw blurRad="50800" dist="63500" dir="5400000" algn="t" rotWithShape="0">
              <a:schemeClr val="accent6">
                <a:alpha val="40000"/>
              </a:schemeClr>
            </a:outerShdw>
          </a:effectLst>
        </p:spPr>
        <p:txBody>
          <a:bodyPr lIns="36195" tIns="36195" rIns="36195" bIns="36195"/>
          <a:lstStyle/>
          <a:p>
            <a:pPr algn="ctr">
              <a:defRPr/>
            </a:pPr>
            <a:endParaRPr lang="en-US" sz="2000" dirty="0">
              <a:solidFill>
                <a:schemeClr val="accent2"/>
              </a:solidFill>
              <a:latin typeface="Arial" charset="0"/>
              <a:cs typeface="+mn-cs"/>
            </a:endParaRPr>
          </a:p>
        </p:txBody>
      </p:sp>
      <p:sp>
        <p:nvSpPr>
          <p:cNvPr id="10" name="Title 9"/>
          <p:cNvSpPr>
            <a:spLocks noGrp="1"/>
          </p:cNvSpPr>
          <p:nvPr>
            <p:ph type="title" idx="4294967295"/>
          </p:nvPr>
        </p:nvSpPr>
        <p:spPr>
          <a:xfrm>
            <a:off x="0" y="239713"/>
            <a:ext cx="8256588" cy="914400"/>
          </a:xfrm>
        </p:spPr>
        <p:txBody>
          <a:bodyPr/>
          <a:lstStyle/>
          <a:p>
            <a:pPr>
              <a:defRPr/>
            </a:pPr>
            <a:r>
              <a:rPr lang="en-GB" dirty="0">
                <a:effectLst>
                  <a:outerShdw blurRad="38100" dist="38100" dir="2700000" algn="tl">
                    <a:srgbClr val="000000">
                      <a:alpha val="43137"/>
                    </a:srgbClr>
                  </a:outerShdw>
                </a:effectLst>
              </a:rPr>
              <a:t>Strategies To Deal With The 5 Forces</a:t>
            </a:r>
          </a:p>
        </p:txBody>
      </p:sp>
      <p:sp>
        <p:nvSpPr>
          <p:cNvPr id="16393" name="Rectangle 39"/>
          <p:cNvSpPr>
            <a:spLocks noChangeArrowheads="1"/>
          </p:cNvSpPr>
          <p:nvPr/>
        </p:nvSpPr>
        <p:spPr bwMode="auto">
          <a:xfrm>
            <a:off x="0" y="4673600"/>
            <a:ext cx="29749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Try to reduce supplier power by:</a:t>
            </a:r>
          </a:p>
          <a:p>
            <a:pPr marL="742950" lvl="1" indent="-285750">
              <a:spcBef>
                <a:spcPct val="20000"/>
              </a:spcBef>
              <a:buFontTx/>
              <a:buBlip>
                <a:blip r:embed="rId6"/>
              </a:buBlip>
            </a:pPr>
            <a:r>
              <a:rPr lang="en-GB" sz="1800">
                <a:solidFill>
                  <a:schemeClr val="accent2"/>
                </a:solidFill>
                <a:latin typeface="Arial" charset="0"/>
              </a:rPr>
              <a:t>Backward integration</a:t>
            </a:r>
          </a:p>
          <a:p>
            <a:pPr marL="742950" lvl="1" indent="-285750">
              <a:spcBef>
                <a:spcPct val="20000"/>
              </a:spcBef>
              <a:buFontTx/>
              <a:buBlip>
                <a:blip r:embed="rId6"/>
              </a:buBlip>
            </a:pPr>
            <a:r>
              <a:rPr lang="en-GB" sz="1800">
                <a:solidFill>
                  <a:schemeClr val="accent2"/>
                </a:solidFill>
                <a:latin typeface="Arial" charset="0"/>
              </a:rPr>
              <a:t>Refrain from being dependent on them</a:t>
            </a:r>
          </a:p>
        </p:txBody>
      </p:sp>
      <p:sp>
        <p:nvSpPr>
          <p:cNvPr id="12" name="Text Box 26"/>
          <p:cNvSpPr txBox="1">
            <a:spLocks noChangeArrowheads="1"/>
          </p:cNvSpPr>
          <p:nvPr/>
        </p:nvSpPr>
        <p:spPr bwMode="auto">
          <a:xfrm>
            <a:off x="68263" y="393541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 Suppliers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3" name="Text Box 26"/>
          <p:cNvSpPr txBox="1">
            <a:spLocks noChangeArrowheads="1"/>
          </p:cNvSpPr>
          <p:nvPr/>
        </p:nvSpPr>
        <p:spPr bwMode="auto">
          <a:xfrm>
            <a:off x="69850" y="1100138"/>
            <a:ext cx="2881313" cy="706437"/>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Power of</a:t>
            </a:r>
            <a:br>
              <a:rPr lang="en-GB" sz="2000" b="1" dirty="0">
                <a:solidFill>
                  <a:schemeClr val="accent2"/>
                </a:solidFill>
                <a:effectLst>
                  <a:outerShdw blurRad="38100" dist="38100" dir="2700000" algn="tl">
                    <a:srgbClr val="C0C0C0"/>
                  </a:outerShdw>
                </a:effectLst>
                <a:latin typeface="Comic Sans MS" pitchFamily="66" charset="0"/>
                <a:cs typeface="+mn-cs"/>
              </a:rPr>
            </a:br>
            <a:r>
              <a:rPr lang="en-GB" sz="2000" b="1" dirty="0">
                <a:solidFill>
                  <a:schemeClr val="accent2"/>
                </a:solidFill>
                <a:effectLst>
                  <a:outerShdw blurRad="38100" dist="38100" dir="2700000" algn="tl">
                    <a:srgbClr val="C0C0C0"/>
                  </a:outerShdw>
                </a:effectLst>
                <a:latin typeface="Comic Sans MS" pitchFamily="66" charset="0"/>
                <a:cs typeface="+mn-cs"/>
              </a:rPr>
              <a:t>Buyers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4" name="Text Box 26"/>
          <p:cNvSpPr txBox="1">
            <a:spLocks noChangeArrowheads="1"/>
          </p:cNvSpPr>
          <p:nvPr/>
        </p:nvSpPr>
        <p:spPr bwMode="auto">
          <a:xfrm>
            <a:off x="3138488"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New Competitors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5" name="Text Box 26"/>
          <p:cNvSpPr txBox="1">
            <a:spLocks noChangeArrowheads="1"/>
          </p:cNvSpPr>
          <p:nvPr/>
        </p:nvSpPr>
        <p:spPr bwMode="auto">
          <a:xfrm>
            <a:off x="6196013" y="1096963"/>
            <a:ext cx="2879725"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Threat of Substitutes</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 name="Text Box 26"/>
          <p:cNvSpPr txBox="1">
            <a:spLocks noChangeArrowheads="1"/>
          </p:cNvSpPr>
          <p:nvPr/>
        </p:nvSpPr>
        <p:spPr bwMode="auto">
          <a:xfrm>
            <a:off x="6181725" y="3922713"/>
            <a:ext cx="2881313" cy="708025"/>
          </a:xfrm>
          <a:prstGeom prst="rect">
            <a:avLst/>
          </a:prstGeom>
          <a:noFill/>
          <a:ln w="9525">
            <a:noFill/>
            <a:miter lim="800000"/>
            <a:headEnd/>
            <a:tailEnd/>
          </a:ln>
          <a:effectLst/>
        </p:spPr>
        <p:txBody>
          <a:bodyPr>
            <a:spAutoFit/>
          </a:bodyPr>
          <a:lstStyle/>
          <a:p>
            <a:pPr algn="ctr" eaLnBrk="0" hangingPunct="0">
              <a:defRPr/>
            </a:pPr>
            <a:r>
              <a:rPr lang="en-GB" sz="2000" b="1" dirty="0">
                <a:solidFill>
                  <a:schemeClr val="accent2"/>
                </a:solidFill>
                <a:effectLst>
                  <a:outerShdw blurRad="38100" dist="38100" dir="2700000" algn="tl">
                    <a:srgbClr val="C0C0C0"/>
                  </a:outerShdw>
                </a:effectLst>
                <a:latin typeface="Comic Sans MS" pitchFamily="66" charset="0"/>
                <a:cs typeface="+mn-cs"/>
              </a:rPr>
              <a:t>The Degree of Rivalry</a:t>
            </a:r>
            <a:endParaRPr lang="en-GB" sz="2000" dirty="0">
              <a:solidFill>
                <a:schemeClr val="accent2"/>
              </a:solidFill>
              <a:effectLst>
                <a:outerShdw blurRad="38100" dist="38100" dir="2700000" algn="tl">
                  <a:srgbClr val="C0C0C0"/>
                </a:outerShdw>
              </a:effectLst>
              <a:latin typeface="Comic Sans MS" pitchFamily="66" charset="0"/>
              <a:cs typeface="+mn-cs"/>
            </a:endParaRPr>
          </a:p>
        </p:txBody>
      </p:sp>
      <p:sp>
        <p:nvSpPr>
          <p:cNvPr id="16399" name="AutoShape 7"/>
          <p:cNvSpPr>
            <a:spLocks noChangeArrowheads="1"/>
          </p:cNvSpPr>
          <p:nvPr/>
        </p:nvSpPr>
        <p:spPr bwMode="auto">
          <a:xfrm rot="-5400000">
            <a:off x="4176713" y="4065588"/>
            <a:ext cx="793750" cy="438150"/>
          </a:xfrm>
          <a:prstGeom prst="leftArrow">
            <a:avLst>
              <a:gd name="adj1" fmla="val 51444"/>
              <a:gd name="adj2" fmla="val 5221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0" name="AutoShape 7"/>
          <p:cNvSpPr>
            <a:spLocks noChangeArrowheads="1"/>
          </p:cNvSpPr>
          <p:nvPr/>
        </p:nvSpPr>
        <p:spPr bwMode="auto">
          <a:xfrm rot="-3242719">
            <a:off x="5259387" y="4176713"/>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1" name="AutoShape 7"/>
          <p:cNvSpPr>
            <a:spLocks noChangeArrowheads="1"/>
          </p:cNvSpPr>
          <p:nvPr/>
        </p:nvSpPr>
        <p:spPr bwMode="auto">
          <a:xfrm rot="-7357976">
            <a:off x="2952750" y="4181476"/>
            <a:ext cx="936625" cy="438150"/>
          </a:xfrm>
          <a:prstGeom prst="leftArrow">
            <a:avLst>
              <a:gd name="adj1" fmla="val 51444"/>
              <a:gd name="adj2" fmla="val 52175"/>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2" name="AutoShape 7"/>
          <p:cNvSpPr>
            <a:spLocks noChangeArrowheads="1"/>
          </p:cNvSpPr>
          <p:nvPr/>
        </p:nvSpPr>
        <p:spPr bwMode="auto">
          <a:xfrm>
            <a:off x="5459413" y="5116513"/>
            <a:ext cx="623887" cy="438150"/>
          </a:xfrm>
          <a:prstGeom prst="leftArrow">
            <a:avLst>
              <a:gd name="adj1" fmla="val 51444"/>
              <a:gd name="adj2" fmla="val 52098"/>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3" name="AutoShape 7"/>
          <p:cNvSpPr>
            <a:spLocks noChangeArrowheads="1"/>
          </p:cNvSpPr>
          <p:nvPr/>
        </p:nvSpPr>
        <p:spPr bwMode="auto">
          <a:xfrm rot="10800000">
            <a:off x="3086100" y="5116513"/>
            <a:ext cx="625475" cy="438150"/>
          </a:xfrm>
          <a:prstGeom prst="leftArrow">
            <a:avLst>
              <a:gd name="adj1" fmla="val 51444"/>
              <a:gd name="adj2" fmla="val 52231"/>
            </a:avLst>
          </a:prstGeom>
          <a:solidFill>
            <a:srgbClr val="99CCFF"/>
          </a:solidFill>
          <a:ln w="9525">
            <a:solidFill>
              <a:schemeClr val="accent2"/>
            </a:solidFill>
            <a:miter lim="800000"/>
            <a:headEnd/>
            <a:tailEnd/>
          </a:ln>
        </p:spPr>
        <p:txBody>
          <a:bodyPr wrap="none" anchor="ctr"/>
          <a:lstStyle/>
          <a:p>
            <a:pPr eaLnBrk="0" hangingPunct="0"/>
            <a:endParaRPr lang="en-GB"/>
          </a:p>
        </p:txBody>
      </p:sp>
      <p:sp>
        <p:nvSpPr>
          <p:cNvPr id="16404" name="Rectangle 39"/>
          <p:cNvSpPr>
            <a:spLocks noChangeArrowheads="1"/>
          </p:cNvSpPr>
          <p:nvPr/>
        </p:nvSpPr>
        <p:spPr bwMode="auto">
          <a:xfrm>
            <a:off x="82550" y="1798638"/>
            <a:ext cx="2824163"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Try to reduce buyer power through:</a:t>
            </a:r>
          </a:p>
          <a:p>
            <a:pPr marL="742950" lvl="1" indent="-285750">
              <a:spcBef>
                <a:spcPct val="20000"/>
              </a:spcBef>
              <a:buFontTx/>
              <a:buBlip>
                <a:blip r:embed="rId6"/>
              </a:buBlip>
            </a:pPr>
            <a:r>
              <a:rPr lang="en-GB" sz="1800" dirty="0">
                <a:solidFill>
                  <a:schemeClr val="accent2"/>
                </a:solidFill>
                <a:latin typeface="Arial" charset="0"/>
              </a:rPr>
              <a:t>Forward integration</a:t>
            </a:r>
          </a:p>
          <a:p>
            <a:pPr marL="742950" lvl="1" indent="-285750">
              <a:spcBef>
                <a:spcPct val="20000"/>
              </a:spcBef>
              <a:buFontTx/>
              <a:buBlip>
                <a:blip r:embed="rId6"/>
              </a:buBlip>
            </a:pPr>
            <a:r>
              <a:rPr lang="en-GB" sz="1800" dirty="0">
                <a:solidFill>
                  <a:schemeClr val="accent2"/>
                </a:solidFill>
                <a:latin typeface="Arial" charset="0"/>
              </a:rPr>
              <a:t>Use of long-term tie-in contracts</a:t>
            </a:r>
          </a:p>
        </p:txBody>
      </p:sp>
      <p:sp>
        <p:nvSpPr>
          <p:cNvPr id="16405" name="Rectangle 39"/>
          <p:cNvSpPr>
            <a:spLocks noChangeArrowheads="1"/>
          </p:cNvSpPr>
          <p:nvPr/>
        </p:nvSpPr>
        <p:spPr bwMode="auto">
          <a:xfrm>
            <a:off x="3168650" y="1798638"/>
            <a:ext cx="28638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Create barriers to entry, possibly by:</a:t>
            </a:r>
          </a:p>
          <a:p>
            <a:pPr marL="742950" lvl="1" indent="-285750">
              <a:spcBef>
                <a:spcPct val="20000"/>
              </a:spcBef>
              <a:buFontTx/>
              <a:buBlip>
                <a:blip r:embed="rId6"/>
              </a:buBlip>
            </a:pPr>
            <a:r>
              <a:rPr lang="en-GB" sz="1800">
                <a:solidFill>
                  <a:schemeClr val="accent2"/>
                </a:solidFill>
                <a:latin typeface="Arial" charset="0"/>
              </a:rPr>
              <a:t>Patenting products and processes</a:t>
            </a:r>
          </a:p>
          <a:p>
            <a:pPr marL="742950" lvl="1" indent="-285750">
              <a:spcBef>
                <a:spcPct val="20000"/>
              </a:spcBef>
              <a:buFontTx/>
              <a:buBlip>
                <a:blip r:embed="rId6"/>
              </a:buBlip>
            </a:pPr>
            <a:r>
              <a:rPr lang="en-GB" sz="1800">
                <a:solidFill>
                  <a:schemeClr val="accent2"/>
                </a:solidFill>
                <a:latin typeface="Arial" charset="0"/>
              </a:rPr>
              <a:t>Promotional activity</a:t>
            </a:r>
          </a:p>
        </p:txBody>
      </p:sp>
      <p:sp>
        <p:nvSpPr>
          <p:cNvPr id="16406" name="Rectangle 39"/>
          <p:cNvSpPr>
            <a:spLocks noChangeArrowheads="1"/>
          </p:cNvSpPr>
          <p:nvPr/>
        </p:nvSpPr>
        <p:spPr bwMode="auto">
          <a:xfrm>
            <a:off x="6223000" y="1798638"/>
            <a:ext cx="29210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a:latin typeface="Arial" charset="0"/>
              </a:rPr>
              <a:t>Nullify impact of substitutes using:</a:t>
            </a:r>
          </a:p>
          <a:p>
            <a:pPr marL="742950" lvl="1" indent="-285750">
              <a:spcBef>
                <a:spcPct val="20000"/>
              </a:spcBef>
              <a:buFontTx/>
              <a:buBlip>
                <a:blip r:embed="rId6"/>
              </a:buBlip>
            </a:pPr>
            <a:r>
              <a:rPr lang="en-GB" sz="1800">
                <a:solidFill>
                  <a:schemeClr val="accent2"/>
                </a:solidFill>
                <a:latin typeface="Arial" charset="0"/>
              </a:rPr>
              <a:t>Reducing costs to reduce prices</a:t>
            </a:r>
          </a:p>
          <a:p>
            <a:pPr marL="742950" lvl="1" indent="-285750">
              <a:spcBef>
                <a:spcPct val="20000"/>
              </a:spcBef>
              <a:buFontTx/>
              <a:buBlip>
                <a:blip r:embed="rId6"/>
              </a:buBlip>
            </a:pPr>
            <a:r>
              <a:rPr lang="en-GB" sz="1800">
                <a:solidFill>
                  <a:schemeClr val="accent2"/>
                </a:solidFill>
                <a:latin typeface="Arial" charset="0"/>
              </a:rPr>
              <a:t>Spoiling techniques</a:t>
            </a:r>
          </a:p>
          <a:p>
            <a:pPr marL="742950" lvl="1" indent="-285750">
              <a:spcBef>
                <a:spcPct val="20000"/>
              </a:spcBef>
              <a:buFontTx/>
              <a:buBlip>
                <a:blip r:embed="rId6"/>
              </a:buBlip>
            </a:pPr>
            <a:r>
              <a:rPr lang="en-GB" sz="1800">
                <a:solidFill>
                  <a:schemeClr val="accent2"/>
                </a:solidFill>
                <a:latin typeface="Arial" charset="0"/>
              </a:rPr>
              <a:t>Differentiation</a:t>
            </a:r>
          </a:p>
        </p:txBody>
      </p:sp>
      <p:sp>
        <p:nvSpPr>
          <p:cNvPr id="16407" name="Rectangle 39"/>
          <p:cNvSpPr>
            <a:spLocks noChangeArrowheads="1"/>
          </p:cNvSpPr>
          <p:nvPr/>
        </p:nvSpPr>
        <p:spPr bwMode="auto">
          <a:xfrm>
            <a:off x="6237288" y="4673600"/>
            <a:ext cx="2824162"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5"/>
              </a:buBlip>
            </a:pPr>
            <a:r>
              <a:rPr lang="en-GB" sz="2000" dirty="0">
                <a:latin typeface="Arial" charset="0"/>
              </a:rPr>
              <a:t>Reduce the direct rivalry by:</a:t>
            </a:r>
          </a:p>
          <a:p>
            <a:pPr marL="742950" lvl="1" indent="-285750">
              <a:spcBef>
                <a:spcPct val="20000"/>
              </a:spcBef>
              <a:buFontTx/>
              <a:buBlip>
                <a:blip r:embed="rId6"/>
              </a:buBlip>
            </a:pPr>
            <a:r>
              <a:rPr lang="en-GB" sz="1800" dirty="0">
                <a:solidFill>
                  <a:schemeClr val="accent2"/>
                </a:solidFill>
                <a:latin typeface="Arial" charset="0"/>
              </a:rPr>
              <a:t>Forming “agreements”</a:t>
            </a:r>
          </a:p>
          <a:p>
            <a:pPr marL="742950" lvl="1" indent="-285750">
              <a:spcBef>
                <a:spcPct val="20000"/>
              </a:spcBef>
              <a:buFontTx/>
              <a:buBlip>
                <a:blip r:embed="rId6"/>
              </a:buBlip>
            </a:pPr>
            <a:r>
              <a:rPr lang="en-GB" sz="1800" dirty="0">
                <a:solidFill>
                  <a:schemeClr val="accent2"/>
                </a:solidFill>
                <a:latin typeface="Arial" charset="0"/>
              </a:rPr>
              <a:t>Product differentiation</a:t>
            </a: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3850" y="1196975"/>
            <a:ext cx="8467725" cy="3886200"/>
          </a:xfrm>
          <a:prstGeom prst="rect">
            <a:avLst/>
          </a:prstGeom>
          <a:noFill/>
          <a:ln w="9525">
            <a:noFill/>
            <a:miter lim="800000"/>
            <a:headEnd/>
            <a:tailEnd/>
          </a:ln>
        </p:spPr>
        <p:txBody>
          <a:bodyPr/>
          <a:lstStyle/>
          <a:p>
            <a:pPr marL="342900" indent="-342900" eaLnBrk="0" hangingPunct="0">
              <a:spcBef>
                <a:spcPts val="1200"/>
              </a:spcBef>
              <a:spcAft>
                <a:spcPts val="300"/>
              </a:spcAft>
              <a:buFontTx/>
              <a:buBlip>
                <a:blip r:embed="rId4"/>
              </a:buBlip>
              <a:defRPr/>
            </a:pPr>
            <a:r>
              <a:rPr lang="en-GB" dirty="0">
                <a:latin typeface="Arial" charset="0"/>
              </a:rPr>
              <a:t>Co-operation is becoming increasingly common within business strategies</a:t>
            </a:r>
          </a:p>
          <a:p>
            <a:pPr marL="742950" lvl="1" indent="-285750" eaLnBrk="0" hangingPunct="0">
              <a:lnSpc>
                <a:spcPct val="90000"/>
              </a:lnSpc>
              <a:spcBef>
                <a:spcPct val="20000"/>
              </a:spcBef>
              <a:buFontTx/>
              <a:buBlip>
                <a:blip r:embed="rId5"/>
              </a:buBlip>
              <a:defRPr/>
            </a:pPr>
            <a:r>
              <a:rPr lang="en-GB" sz="2000" dirty="0">
                <a:solidFill>
                  <a:schemeClr val="accent2"/>
                </a:solidFill>
                <a:latin typeface="Arial" charset="0"/>
              </a:rPr>
              <a:t>Although firms must be careful to operate within competition law</a:t>
            </a:r>
            <a:br>
              <a:rPr lang="en-GB" sz="2000" dirty="0">
                <a:solidFill>
                  <a:schemeClr val="accent2"/>
                </a:solidFill>
                <a:latin typeface="Arial" charset="0"/>
              </a:rPr>
            </a:br>
            <a:endParaRPr lang="en-GB" dirty="0">
              <a:latin typeface="Arial" charset="0"/>
            </a:endParaRPr>
          </a:p>
          <a:p>
            <a:pPr marL="342900" indent="-342900" eaLnBrk="0" hangingPunct="0">
              <a:spcBef>
                <a:spcPts val="1200"/>
              </a:spcBef>
              <a:spcAft>
                <a:spcPts val="300"/>
              </a:spcAft>
              <a:buFontTx/>
              <a:buBlip>
                <a:blip r:embed="rId4"/>
              </a:buBlip>
              <a:defRPr/>
            </a:pPr>
            <a:r>
              <a:rPr lang="en-GB" dirty="0">
                <a:latin typeface="Arial" charset="0"/>
              </a:rPr>
              <a:t>Co-operation can occur between:</a:t>
            </a:r>
          </a:p>
          <a:p>
            <a:pPr marL="742950" lvl="1" indent="-285750" eaLnBrk="0" hangingPunct="0">
              <a:lnSpc>
                <a:spcPct val="90000"/>
              </a:lnSpc>
              <a:spcBef>
                <a:spcPct val="20000"/>
              </a:spcBef>
              <a:buFontTx/>
              <a:buBlip>
                <a:blip r:embed="rId5"/>
              </a:buBlip>
              <a:defRPr/>
            </a:pPr>
            <a:r>
              <a:rPr lang="en-GB" sz="2000" dirty="0">
                <a:solidFill>
                  <a:schemeClr val="accent2"/>
                </a:solidFill>
                <a:latin typeface="Arial" charset="0"/>
              </a:rPr>
              <a:t>Competitors, who may:</a:t>
            </a:r>
          </a:p>
          <a:p>
            <a:pPr marL="1143000" lvl="2" indent="-228600">
              <a:lnSpc>
                <a:spcPct val="90000"/>
              </a:lnSpc>
              <a:spcBef>
                <a:spcPct val="20000"/>
              </a:spcBef>
              <a:buFontTx/>
              <a:buBlip>
                <a:blip r:embed="rId6"/>
              </a:buBlip>
              <a:defRPr/>
            </a:pPr>
            <a:r>
              <a:rPr lang="en-GB" sz="1800" dirty="0">
                <a:latin typeface="Arial" charset="0"/>
              </a:rPr>
              <a:t>Sub-contract </a:t>
            </a:r>
          </a:p>
          <a:p>
            <a:pPr marL="1143000" lvl="2" indent="-228600">
              <a:lnSpc>
                <a:spcPct val="90000"/>
              </a:lnSpc>
              <a:spcBef>
                <a:spcPct val="20000"/>
              </a:spcBef>
              <a:buFontTx/>
              <a:buBlip>
                <a:blip r:embed="rId6"/>
              </a:buBlip>
              <a:defRPr/>
            </a:pPr>
            <a:r>
              <a:rPr lang="en-GB" sz="1800" dirty="0">
                <a:latin typeface="Arial" charset="0"/>
              </a:rPr>
              <a:t>Undertake joint sales, purchasing</a:t>
            </a:r>
            <a:br>
              <a:rPr lang="en-GB" sz="1800" dirty="0">
                <a:latin typeface="Arial" charset="0"/>
              </a:rPr>
            </a:br>
            <a:r>
              <a:rPr lang="en-GB" sz="1800" dirty="0">
                <a:latin typeface="Arial" charset="0"/>
              </a:rPr>
              <a:t>or marketing</a:t>
            </a:r>
          </a:p>
          <a:p>
            <a:pPr marL="1143000" lvl="2" indent="-228600">
              <a:lnSpc>
                <a:spcPct val="90000"/>
              </a:lnSpc>
              <a:spcBef>
                <a:spcPct val="20000"/>
              </a:spcBef>
              <a:buFontTx/>
              <a:buBlip>
                <a:blip r:embed="rId6"/>
              </a:buBlip>
              <a:defRPr/>
            </a:pPr>
            <a:r>
              <a:rPr lang="en-GB" sz="1800" dirty="0">
                <a:latin typeface="Arial" charset="0"/>
              </a:rPr>
              <a:t>Carry out joint research</a:t>
            </a:r>
          </a:p>
          <a:p>
            <a:pPr marL="1143000" lvl="2" indent="-228600">
              <a:lnSpc>
                <a:spcPct val="90000"/>
              </a:lnSpc>
              <a:spcBef>
                <a:spcPct val="20000"/>
              </a:spcBef>
              <a:buFontTx/>
              <a:buBlip>
                <a:blip r:embed="rId6"/>
              </a:buBlip>
              <a:defRPr/>
            </a:pPr>
            <a:r>
              <a:rPr lang="en-GB" sz="1800" dirty="0">
                <a:latin typeface="Arial" charset="0"/>
              </a:rPr>
              <a:t>Undertake mutually beneficial</a:t>
            </a:r>
            <a:br>
              <a:rPr lang="en-GB" sz="1800" dirty="0">
                <a:latin typeface="Arial" charset="0"/>
              </a:rPr>
            </a:br>
            <a:r>
              <a:rPr lang="en-GB" sz="1800" dirty="0">
                <a:latin typeface="Arial" charset="0"/>
              </a:rPr>
              <a:t>commercial activities</a:t>
            </a:r>
          </a:p>
          <a:p>
            <a:pPr marL="1143000" lvl="2" indent="-228600">
              <a:lnSpc>
                <a:spcPct val="90000"/>
              </a:lnSpc>
              <a:spcBef>
                <a:spcPct val="20000"/>
              </a:spcBef>
              <a:buFontTx/>
              <a:buBlip>
                <a:blip r:embed="rId6"/>
              </a:buBlip>
              <a:defRPr/>
            </a:pPr>
            <a:endParaRPr lang="en-GB" sz="1800" dirty="0">
              <a:latin typeface="Arial" charset="0"/>
            </a:endParaRPr>
          </a:p>
          <a:p>
            <a:pPr marL="742950" lvl="1" indent="-285750">
              <a:lnSpc>
                <a:spcPct val="90000"/>
              </a:lnSpc>
              <a:spcBef>
                <a:spcPct val="20000"/>
              </a:spcBef>
              <a:buFont typeface="Wingdings 3" pitchFamily="18" charset="2"/>
              <a:buBlip>
                <a:blip r:embed="rId5"/>
              </a:buBlip>
              <a:defRPr/>
            </a:pPr>
            <a:r>
              <a:rPr lang="en-GB" sz="2000" dirty="0">
                <a:solidFill>
                  <a:schemeClr val="accent2"/>
                </a:solidFill>
                <a:latin typeface="Arial" charset="0"/>
              </a:rPr>
              <a:t>Buyers and suppliers</a:t>
            </a:r>
          </a:p>
          <a:p>
            <a:pPr marL="1143000" lvl="2" indent="-228600">
              <a:lnSpc>
                <a:spcPct val="90000"/>
              </a:lnSpc>
              <a:spcBef>
                <a:spcPct val="20000"/>
              </a:spcBef>
              <a:buFontTx/>
              <a:buBlip>
                <a:blip r:embed="rId6"/>
              </a:buBlip>
              <a:defRPr/>
            </a:pPr>
            <a:r>
              <a:rPr lang="en-GB" sz="1800" dirty="0">
                <a:latin typeface="Arial" charset="0"/>
              </a:rPr>
              <a:t>E.g. Retailers may develop close</a:t>
            </a:r>
            <a:br>
              <a:rPr lang="en-GB" sz="1800" dirty="0">
                <a:latin typeface="Arial" charset="0"/>
              </a:rPr>
            </a:br>
            <a:r>
              <a:rPr lang="en-GB" sz="1800" dirty="0">
                <a:latin typeface="Arial" charset="0"/>
              </a:rPr>
              <a:t>working relationships with local suppliers</a:t>
            </a:r>
          </a:p>
          <a:p>
            <a:pPr marL="1200150" lvl="2" indent="-285750">
              <a:lnSpc>
                <a:spcPct val="90000"/>
              </a:lnSpc>
              <a:spcBef>
                <a:spcPct val="20000"/>
              </a:spcBef>
              <a:defRPr/>
            </a:pPr>
            <a:endParaRPr lang="en-GB" sz="2000" dirty="0">
              <a:solidFill>
                <a:schemeClr val="accent2"/>
              </a:solidFill>
              <a:latin typeface="Arial" charset="0"/>
            </a:endParaRPr>
          </a:p>
        </p:txBody>
      </p:sp>
      <p:sp>
        <p:nvSpPr>
          <p:cNvPr id="61442" name="Rectangle 2"/>
          <p:cNvSpPr>
            <a:spLocks noChangeArrowheads="1"/>
          </p:cNvSpPr>
          <p:nvPr/>
        </p:nvSpPr>
        <p:spPr bwMode="auto">
          <a:xfrm>
            <a:off x="0" y="476250"/>
            <a:ext cx="8802688" cy="457200"/>
          </a:xfrm>
          <a:prstGeom prst="rect">
            <a:avLst/>
          </a:prstGeom>
          <a:noFill/>
          <a:ln w="9525">
            <a:noFill/>
            <a:miter lim="800000"/>
            <a:headEnd/>
            <a:tailEnd/>
          </a:ln>
          <a:effectLst/>
        </p:spPr>
        <p:txBody>
          <a:bodyPr anchor="ctr"/>
          <a:lstStyle/>
          <a:p>
            <a:pPr eaLnBrk="0" hangingPunct="0">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16" name="Title 15"/>
          <p:cNvSpPr>
            <a:spLocks noGrp="1"/>
          </p:cNvSpPr>
          <p:nvPr>
            <p:ph type="title" idx="4294967295"/>
          </p:nvPr>
        </p:nvSpPr>
        <p:spPr>
          <a:xfrm>
            <a:off x="0" y="255588"/>
            <a:ext cx="7772400" cy="914400"/>
          </a:xfrm>
        </p:spPr>
        <p:txBody>
          <a:bodyPr/>
          <a:lstStyle/>
          <a:p>
            <a:pPr>
              <a:defRPr/>
            </a:pPr>
            <a:r>
              <a:rPr lang="en-GB" kern="1200" dirty="0">
                <a:effectLst>
                  <a:outerShdw blurRad="38100" dist="38100" dir="2700000" algn="tl">
                    <a:srgbClr val="000000">
                      <a:alpha val="43137"/>
                    </a:srgbClr>
                  </a:outerShdw>
                </a:effectLst>
                <a:ea typeface="+mn-ea"/>
                <a:cs typeface="Arial"/>
              </a:rPr>
              <a:t>Competition Vs Co-operation</a:t>
            </a:r>
            <a:endParaRPr lang="en-GB" dirty="0">
              <a:effectLst>
                <a:outerShdw blurRad="38100" dist="38100" dir="2700000" algn="tl">
                  <a:srgbClr val="000000">
                    <a:alpha val="43137"/>
                  </a:srgbClr>
                </a:outerShdw>
              </a:effectLst>
            </a:endParaRPr>
          </a:p>
        </p:txBody>
      </p:sp>
      <p:grpSp>
        <p:nvGrpSpPr>
          <p:cNvPr id="2" name="Group 29"/>
          <p:cNvGrpSpPr>
            <a:grpSpLocks/>
          </p:cNvGrpSpPr>
          <p:nvPr/>
        </p:nvGrpSpPr>
        <p:grpSpPr bwMode="auto">
          <a:xfrm rot="551742">
            <a:off x="5205413" y="2695575"/>
            <a:ext cx="3786187" cy="3544888"/>
            <a:chOff x="5190839" y="1683700"/>
            <a:chExt cx="3785741" cy="3544978"/>
          </a:xfrm>
        </p:grpSpPr>
        <p:pic>
          <p:nvPicPr>
            <p:cNvPr id="18438" name="Picture 17" descr="C:\DOCUME~1\MurrayA\LOCALS~1\Temp\SNAGHTML1a7440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839" y="1885797"/>
              <a:ext cx="3785741" cy="334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9" descr="C:\DOCUME~1\MurrayA\LOCALS~1\Temp\SNAGHTML1b8e1d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75321">
              <a:off x="7427722" y="1683700"/>
              <a:ext cx="736413" cy="145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5">
                                            <p:txEl>
                                              <p:pRg st="7" end="7"/>
                                            </p:txEl>
                                          </p:spTgt>
                                        </p:tgtEl>
                                        <p:attrNameLst>
                                          <p:attrName>style.visibility</p:attrName>
                                        </p:attrNameLst>
                                      </p:cBhvr>
                                      <p:to>
                                        <p:strVal val="visible"/>
                                      </p:to>
                                    </p:set>
                                  </p:childTnLst>
                                </p:cTn>
                              </p:par>
                              <p:par>
                                <p:cTn id="23" presetID="3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style.rotation</p:attrName>
                                        </p:attrNameLst>
                                      </p:cBhvr>
                                      <p:tavLst>
                                        <p:tav tm="0">
                                          <p:val>
                                            <p:fltVal val="720"/>
                                          </p:val>
                                        </p:tav>
                                        <p:tav tm="100000">
                                          <p:val>
                                            <p:fltVal val="0"/>
                                          </p:val>
                                        </p:tav>
                                      </p:tavLst>
                                    </p:anim>
                                    <p:anim calcmode="lin" valueType="num">
                                      <p:cBhvr>
                                        <p:cTn id="27" dur="2000" fill="hold"/>
                                        <p:tgtEl>
                                          <p:spTgt spid="2"/>
                                        </p:tgtEl>
                                        <p:attrNameLst>
                                          <p:attrName>ppt_h</p:attrName>
                                        </p:attrNameLst>
                                      </p:cBhvr>
                                      <p:tavLst>
                                        <p:tav tm="0">
                                          <p:val>
                                            <p:fltVal val="0"/>
                                          </p:val>
                                        </p:tav>
                                        <p:tav tm="100000">
                                          <p:val>
                                            <p:strVal val="#ppt_h"/>
                                          </p:val>
                                        </p:tav>
                                      </p:tavLst>
                                    </p:anim>
                                    <p:anim calcmode="lin" valueType="num">
                                      <p:cBhvr>
                                        <p:cTn id="28"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a:spLocks noChangeArrowheads="1"/>
          </p:cNvSpPr>
          <p:nvPr/>
        </p:nvSpPr>
        <p:spPr bwMode="auto">
          <a:xfrm>
            <a:off x="323850" y="1196975"/>
            <a:ext cx="84677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ts val="1200"/>
              </a:spcBef>
              <a:spcAft>
                <a:spcPts val="300"/>
              </a:spcAft>
              <a:buFontTx/>
              <a:buBlip>
                <a:blip r:embed="rId4"/>
              </a:buBlip>
            </a:pPr>
            <a:r>
              <a:rPr lang="en-GB">
                <a:latin typeface="Arial" charset="0"/>
              </a:rPr>
              <a:t>It may become necessary to change the strategy that a business has adopted </a:t>
            </a:r>
          </a:p>
          <a:p>
            <a:pPr marL="742950" lvl="1" indent="-285750" eaLnBrk="0" hangingPunct="0">
              <a:lnSpc>
                <a:spcPct val="90000"/>
              </a:lnSpc>
              <a:spcBef>
                <a:spcPct val="20000"/>
              </a:spcBef>
              <a:buFontTx/>
              <a:buBlip>
                <a:blip r:embed="rId5"/>
              </a:buBlip>
            </a:pPr>
            <a:r>
              <a:rPr lang="en-GB" sz="2000">
                <a:solidFill>
                  <a:schemeClr val="accent2"/>
                </a:solidFill>
                <a:latin typeface="Arial" charset="0"/>
              </a:rPr>
              <a:t>There are three common reasons for this:</a:t>
            </a:r>
          </a:p>
          <a:p>
            <a:pPr marL="742950" lvl="1" indent="-285750">
              <a:lnSpc>
                <a:spcPct val="90000"/>
              </a:lnSpc>
              <a:spcBef>
                <a:spcPct val="20000"/>
              </a:spcBef>
              <a:buFont typeface="Wingdings 3" pitchFamily="18" charset="2"/>
              <a:buBlip>
                <a:blip r:embed="rId5"/>
              </a:buBlip>
            </a:pPr>
            <a:endParaRPr lang="en-GB" sz="2000">
              <a:latin typeface="Arial" charset="0"/>
            </a:endParaRPr>
          </a:p>
          <a:p>
            <a:pPr marL="342900" indent="-342900">
              <a:lnSpc>
                <a:spcPct val="90000"/>
              </a:lnSpc>
              <a:spcBef>
                <a:spcPct val="20000"/>
              </a:spcBef>
              <a:buFontTx/>
              <a:buBlip>
                <a:blip r:embed="rId4"/>
              </a:buBlip>
            </a:pPr>
            <a:endParaRPr lang="en-GB">
              <a:latin typeface="Arial" charset="0"/>
            </a:endParaRPr>
          </a:p>
          <a:p>
            <a:pPr marL="342900" indent="-342900">
              <a:lnSpc>
                <a:spcPct val="90000"/>
              </a:lnSpc>
              <a:spcBef>
                <a:spcPct val="20000"/>
              </a:spcBef>
              <a:buFontTx/>
              <a:buBlip>
                <a:blip r:embed="rId4"/>
              </a:buBlip>
            </a:pPr>
            <a:endParaRPr lang="en-GB">
              <a:latin typeface="Arial" charset="0"/>
            </a:endParaRPr>
          </a:p>
        </p:txBody>
      </p:sp>
      <p:sp>
        <p:nvSpPr>
          <p:cNvPr id="61442" name="Rectangle 2"/>
          <p:cNvSpPr>
            <a:spLocks noChangeArrowheads="1"/>
          </p:cNvSpPr>
          <p:nvPr/>
        </p:nvSpPr>
        <p:spPr bwMode="auto">
          <a:xfrm>
            <a:off x="0" y="476250"/>
            <a:ext cx="8802688" cy="457200"/>
          </a:xfrm>
          <a:prstGeom prst="rect">
            <a:avLst/>
          </a:prstGeom>
          <a:noFill/>
          <a:ln w="9525">
            <a:noFill/>
            <a:miter lim="800000"/>
            <a:headEnd/>
            <a:tailEnd/>
          </a:ln>
          <a:effectLst/>
        </p:spPr>
        <p:txBody>
          <a:bodyPr anchor="ctr"/>
          <a:lstStyle/>
          <a:p>
            <a:pPr eaLnBrk="0" hangingPunct="0">
              <a:defRPr/>
            </a:pPr>
            <a:endParaRPr lang="en-GB" sz="3200" b="1" dirty="0">
              <a:solidFill>
                <a:srgbClr val="FFFF00"/>
              </a:solidFill>
              <a:effectLst>
                <a:outerShdw blurRad="38100" dist="38100" dir="2700000" algn="tl">
                  <a:srgbClr val="C0C0C0"/>
                </a:outerShdw>
              </a:effectLst>
              <a:latin typeface="Comic Sans MS" pitchFamily="66" charset="0"/>
              <a:cs typeface="+mn-cs"/>
            </a:endParaRPr>
          </a:p>
        </p:txBody>
      </p:sp>
      <p:sp>
        <p:nvSpPr>
          <p:cNvPr id="16" name="Title 15"/>
          <p:cNvSpPr>
            <a:spLocks noGrp="1"/>
          </p:cNvSpPr>
          <p:nvPr>
            <p:ph type="title" idx="4294967295"/>
          </p:nvPr>
        </p:nvSpPr>
        <p:spPr>
          <a:xfrm>
            <a:off x="0" y="255588"/>
            <a:ext cx="7772400" cy="914400"/>
          </a:xfrm>
        </p:spPr>
        <p:txBody>
          <a:bodyPr/>
          <a:lstStyle/>
          <a:p>
            <a:pPr>
              <a:defRPr/>
            </a:pPr>
            <a:r>
              <a:rPr lang="en-GB" kern="1200" dirty="0">
                <a:effectLst>
                  <a:outerShdw blurRad="38100" dist="38100" dir="2700000" algn="tl">
                    <a:srgbClr val="000000">
                      <a:alpha val="43137"/>
                    </a:srgbClr>
                  </a:outerShdw>
                </a:effectLst>
                <a:ea typeface="+mn-ea"/>
                <a:cs typeface="Arial"/>
              </a:rPr>
              <a:t>Changing Strategy</a:t>
            </a:r>
            <a:endParaRPr lang="en-GB" dirty="0">
              <a:effectLst>
                <a:outerShdw blurRad="38100" dist="38100" dir="2700000" algn="tl">
                  <a:srgbClr val="000000">
                    <a:alpha val="43137"/>
                  </a:srgbClr>
                </a:outerShdw>
              </a:effectLst>
            </a:endParaRPr>
          </a:p>
        </p:txBody>
      </p:sp>
      <p:grpSp>
        <p:nvGrpSpPr>
          <p:cNvPr id="2" name="Group 33"/>
          <p:cNvGrpSpPr>
            <a:grpSpLocks/>
          </p:cNvGrpSpPr>
          <p:nvPr/>
        </p:nvGrpSpPr>
        <p:grpSpPr bwMode="auto">
          <a:xfrm rot="-1434997">
            <a:off x="0" y="2179638"/>
            <a:ext cx="3276600" cy="3673475"/>
            <a:chOff x="0" y="2489508"/>
            <a:chExt cx="3276601" cy="3673475"/>
          </a:xfrm>
        </p:grpSpPr>
        <p:grpSp>
          <p:nvGrpSpPr>
            <p:cNvPr id="19475" name="Group 43"/>
            <p:cNvGrpSpPr>
              <a:grpSpLocks/>
            </p:cNvGrpSpPr>
            <p:nvPr/>
          </p:nvGrpSpPr>
          <p:grpSpPr bwMode="auto">
            <a:xfrm>
              <a:off x="0" y="2489508"/>
              <a:ext cx="3276601" cy="3673475"/>
              <a:chOff x="0" y="1071"/>
              <a:chExt cx="2064" cy="2314"/>
            </a:xfrm>
          </p:grpSpPr>
          <p:pic>
            <p:nvPicPr>
              <p:cNvPr id="19477"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71"/>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4"/>
              <p:cNvSpPr>
                <a:spLocks noChangeArrowheads="1"/>
              </p:cNvSpPr>
              <p:nvPr/>
            </p:nvSpPr>
            <p:spPr bwMode="auto">
              <a:xfrm rot="698602">
                <a:off x="423" y="1740"/>
                <a:ext cx="1315" cy="1176"/>
              </a:xfrm>
              <a:prstGeom prst="rect">
                <a:avLst/>
              </a:prstGeom>
              <a:noFill/>
              <a:ln w="9525">
                <a:noFill/>
                <a:miter lim="800000"/>
                <a:headEnd/>
                <a:tailEnd/>
              </a:ln>
            </p:spPr>
            <p:txBody>
              <a:bodyPr>
                <a:spAutoFit/>
              </a:bodyPr>
              <a:lstStyle/>
              <a:p>
                <a:pPr>
                  <a:lnSpc>
                    <a:spcPct val="80000"/>
                  </a:lnSpc>
                  <a:defRPr/>
                </a:pPr>
                <a:r>
                  <a:rPr lang="en-GB" sz="1800" dirty="0">
                    <a:latin typeface="+mj-lt"/>
                  </a:rPr>
                  <a:t>Any political changes, e.g.  a new government may lead to a change in the environment that the firm is operating in</a:t>
                </a:r>
              </a:p>
            </p:txBody>
          </p:sp>
        </p:grpSp>
        <p:sp>
          <p:nvSpPr>
            <p:cNvPr id="20" name="Rectangle 34"/>
            <p:cNvSpPr>
              <a:spLocks noChangeArrowheads="1"/>
            </p:cNvSpPr>
            <p:nvPr/>
          </p:nvSpPr>
          <p:spPr bwMode="auto">
            <a:xfrm rot="698602">
              <a:off x="923405" y="3104700"/>
              <a:ext cx="2087564" cy="392113"/>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Political</a:t>
              </a:r>
            </a:p>
          </p:txBody>
        </p:sp>
      </p:grpSp>
      <p:grpSp>
        <p:nvGrpSpPr>
          <p:cNvPr id="4" name="Group 32"/>
          <p:cNvGrpSpPr>
            <a:grpSpLocks/>
          </p:cNvGrpSpPr>
          <p:nvPr/>
        </p:nvGrpSpPr>
        <p:grpSpPr bwMode="auto">
          <a:xfrm rot="-598582">
            <a:off x="2933700" y="2033588"/>
            <a:ext cx="3276600" cy="3673475"/>
            <a:chOff x="2938462" y="3257327"/>
            <a:chExt cx="3276601" cy="3673475"/>
          </a:xfrm>
        </p:grpSpPr>
        <p:grpSp>
          <p:nvGrpSpPr>
            <p:cNvPr id="19471" name="Group 43"/>
            <p:cNvGrpSpPr>
              <a:grpSpLocks/>
            </p:cNvGrpSpPr>
            <p:nvPr/>
          </p:nvGrpSpPr>
          <p:grpSpPr bwMode="auto">
            <a:xfrm>
              <a:off x="2938462" y="3257327"/>
              <a:ext cx="3276601" cy="3673475"/>
              <a:chOff x="3" y="1053"/>
              <a:chExt cx="2064" cy="2314"/>
            </a:xfrm>
          </p:grpSpPr>
          <p:pic>
            <p:nvPicPr>
              <p:cNvPr id="19473"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 y="1053"/>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34"/>
              <p:cNvSpPr>
                <a:spLocks noChangeArrowheads="1"/>
              </p:cNvSpPr>
              <p:nvPr/>
            </p:nvSpPr>
            <p:spPr bwMode="auto">
              <a:xfrm rot="698602">
                <a:off x="409" y="1722"/>
                <a:ext cx="1315" cy="1175"/>
              </a:xfrm>
              <a:prstGeom prst="rect">
                <a:avLst/>
              </a:prstGeom>
              <a:noFill/>
              <a:ln w="9525">
                <a:noFill/>
                <a:miter lim="800000"/>
                <a:headEnd/>
                <a:tailEnd/>
              </a:ln>
            </p:spPr>
            <p:txBody>
              <a:bodyPr>
                <a:spAutoFit/>
              </a:bodyPr>
              <a:lstStyle/>
              <a:p>
                <a:pPr>
                  <a:lnSpc>
                    <a:spcPct val="80000"/>
                  </a:lnSpc>
                  <a:defRPr/>
                </a:pPr>
                <a:r>
                  <a:rPr lang="en-GB" sz="1800" dirty="0">
                    <a:latin typeface="+mj-lt"/>
                  </a:rPr>
                  <a:t>Changes in the law may mean that a business has to adopt a different approach to the way things are done</a:t>
                </a:r>
              </a:p>
            </p:txBody>
          </p:sp>
        </p:grpSp>
        <p:sp>
          <p:nvSpPr>
            <p:cNvPr id="24" name="Rectangle 34"/>
            <p:cNvSpPr>
              <a:spLocks noChangeArrowheads="1"/>
            </p:cNvSpPr>
            <p:nvPr/>
          </p:nvSpPr>
          <p:spPr bwMode="auto">
            <a:xfrm rot="698602">
              <a:off x="3983814" y="3886266"/>
              <a:ext cx="1622425" cy="392112"/>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Legal</a:t>
              </a:r>
            </a:p>
          </p:txBody>
        </p:sp>
      </p:grpSp>
      <p:grpSp>
        <p:nvGrpSpPr>
          <p:cNvPr id="6" name="Group 31"/>
          <p:cNvGrpSpPr>
            <a:grpSpLocks/>
          </p:cNvGrpSpPr>
          <p:nvPr/>
        </p:nvGrpSpPr>
        <p:grpSpPr bwMode="auto">
          <a:xfrm rot="300797">
            <a:off x="5867400" y="2179638"/>
            <a:ext cx="3276600" cy="3673475"/>
            <a:chOff x="5867399" y="2489508"/>
            <a:chExt cx="3276601" cy="3673475"/>
          </a:xfrm>
        </p:grpSpPr>
        <p:grpSp>
          <p:nvGrpSpPr>
            <p:cNvPr id="19467" name="Group 43"/>
            <p:cNvGrpSpPr>
              <a:grpSpLocks/>
            </p:cNvGrpSpPr>
            <p:nvPr/>
          </p:nvGrpSpPr>
          <p:grpSpPr bwMode="auto">
            <a:xfrm>
              <a:off x="5867399" y="2489508"/>
              <a:ext cx="3276601" cy="3673475"/>
              <a:chOff x="0" y="1071"/>
              <a:chExt cx="2064" cy="2314"/>
            </a:xfrm>
          </p:grpSpPr>
          <p:pic>
            <p:nvPicPr>
              <p:cNvPr id="19469" name="Picture 31" descr="Small Piece of Paper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71"/>
                <a:ext cx="2064"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34"/>
              <p:cNvSpPr>
                <a:spLocks noChangeArrowheads="1"/>
              </p:cNvSpPr>
              <p:nvPr/>
            </p:nvSpPr>
            <p:spPr bwMode="auto">
              <a:xfrm rot="698602">
                <a:off x="391" y="1735"/>
                <a:ext cx="1315" cy="1175"/>
              </a:xfrm>
              <a:prstGeom prst="rect">
                <a:avLst/>
              </a:prstGeom>
              <a:noFill/>
              <a:ln w="9525">
                <a:noFill/>
                <a:miter lim="800000"/>
                <a:headEnd/>
                <a:tailEnd/>
              </a:ln>
            </p:spPr>
            <p:txBody>
              <a:bodyPr>
                <a:spAutoFit/>
              </a:bodyPr>
              <a:lstStyle/>
              <a:p>
                <a:pPr>
                  <a:lnSpc>
                    <a:spcPct val="80000"/>
                  </a:lnSpc>
                  <a:defRPr/>
                </a:pPr>
                <a:r>
                  <a:rPr lang="en-GB" sz="1800" dirty="0">
                    <a:latin typeface="+mj-lt"/>
                  </a:rPr>
                  <a:t>There are many other external factors that may lead to change e.g.  Changes in technology, the economy, or the market</a:t>
                </a:r>
              </a:p>
            </p:txBody>
          </p:sp>
        </p:grpSp>
        <p:sp>
          <p:nvSpPr>
            <p:cNvPr id="28" name="Rectangle 34"/>
            <p:cNvSpPr>
              <a:spLocks noChangeArrowheads="1"/>
            </p:cNvSpPr>
            <p:nvPr/>
          </p:nvSpPr>
          <p:spPr bwMode="auto">
            <a:xfrm rot="698602">
              <a:off x="6805321" y="3095299"/>
              <a:ext cx="2087563" cy="390525"/>
            </a:xfrm>
            <a:prstGeom prst="rect">
              <a:avLst/>
            </a:prstGeom>
            <a:noFill/>
            <a:ln w="9525">
              <a:noFill/>
              <a:miter lim="800000"/>
              <a:headEnd/>
              <a:tailEnd/>
            </a:ln>
          </p:spPr>
          <p:txBody>
            <a:bodyPr>
              <a:spAutoFit/>
            </a:bodyPr>
            <a:lstStyle/>
            <a:p>
              <a:pPr>
                <a:lnSpc>
                  <a:spcPct val="80000"/>
                </a:lnSpc>
                <a:defRPr/>
              </a:pPr>
              <a:r>
                <a:rPr lang="en-GB" dirty="0">
                  <a:solidFill>
                    <a:schemeClr val="accent2"/>
                  </a:solidFill>
                  <a:latin typeface="+mj-lt"/>
                </a:rPr>
                <a:t>Other</a:t>
              </a:r>
            </a:p>
          </p:txBody>
        </p:sp>
      </p:grpSp>
      <p:pic>
        <p:nvPicPr>
          <p:cNvPr id="29" name="Picture 28" descr="stick_figure_debate_pc_400_cl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1225" y="5137150"/>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CheckingMarket.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38900" y="4959350"/>
            <a:ext cx="15494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judge_with_robe_400_cl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98863" y="5095875"/>
            <a:ext cx="17208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nodeType="afterGroup">
                            <p:stCondLst>
                              <p:cond delay="500"/>
                            </p:stCondLst>
                            <p:childTnLst>
                              <p:par>
                                <p:cTn id="16" presetID="22" presetClass="entr" presetSubtype="1"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142875"/>
            <a:ext cx="9144000" cy="914400"/>
          </a:xfrm>
        </p:spPr>
        <p:txBody>
          <a:bodyPr/>
          <a:lstStyle/>
          <a:p>
            <a:pPr>
              <a:defRPr/>
            </a:pPr>
            <a:r>
              <a:rPr lang="en-GB" altLang="en-US" sz="2800" dirty="0"/>
              <a:t>Strategic Analysis: Michael Porter’s Five Forces</a:t>
            </a:r>
            <a:br>
              <a:rPr lang="en-GB" altLang="en-US" sz="2800" dirty="0"/>
            </a:br>
            <a:r>
              <a:rPr lang="en-GB" altLang="en-US" sz="2800" dirty="0"/>
              <a:t>UK Short-Break Holiday Industry</a:t>
            </a:r>
          </a:p>
        </p:txBody>
      </p:sp>
      <p:sp>
        <p:nvSpPr>
          <p:cNvPr id="22531" name="Content Placeholder 2"/>
          <p:cNvSpPr>
            <a:spLocks noGrp="1"/>
          </p:cNvSpPr>
          <p:nvPr>
            <p:ph idx="1"/>
          </p:nvPr>
        </p:nvSpPr>
        <p:spPr>
          <a:xfrm>
            <a:off x="3059113" y="3170238"/>
            <a:ext cx="3024187" cy="1670050"/>
          </a:xfrm>
          <a:solidFill>
            <a:srgbClr val="F0D4AE"/>
          </a:solidFill>
          <a:ln>
            <a:solidFill>
              <a:schemeClr val="tx1"/>
            </a:solidFill>
            <a:miter lim="800000"/>
            <a:headEnd/>
            <a:tailEnd/>
          </a:ln>
        </p:spPr>
        <p:txBody>
          <a:bodyPr/>
          <a:lstStyle/>
          <a:p>
            <a:pPr algn="ctr">
              <a:buFontTx/>
              <a:buNone/>
            </a:pPr>
            <a:r>
              <a:rPr lang="en-GB" altLang="en-US" sz="1200" b="1"/>
              <a:t>Rivalry of Industry Competitors </a:t>
            </a:r>
            <a:r>
              <a:rPr lang="en-GB" altLang="en-US" sz="1200"/>
              <a:t>(Low/Medium)</a:t>
            </a:r>
          </a:p>
          <a:p>
            <a:r>
              <a:rPr lang="en-GB" altLang="en-US" sz="1200"/>
              <a:t>Consolidated market with few large players</a:t>
            </a:r>
          </a:p>
          <a:p>
            <a:endParaRPr lang="en-GB" altLang="en-US" sz="1200"/>
          </a:p>
          <a:p>
            <a:r>
              <a:rPr lang="en-GB" altLang="en-US" sz="1200"/>
              <a:t>Sustainable competitive advantage through innovation</a:t>
            </a:r>
          </a:p>
          <a:p>
            <a:endParaRPr lang="en-GB" altLang="en-US" sz="1200"/>
          </a:p>
        </p:txBody>
      </p:sp>
      <p:sp>
        <p:nvSpPr>
          <p:cNvPr id="5" name="Content Placeholder 2"/>
          <p:cNvSpPr txBox="1">
            <a:spLocks/>
          </p:cNvSpPr>
          <p:nvPr/>
        </p:nvSpPr>
        <p:spPr bwMode="auto">
          <a:xfrm>
            <a:off x="2987675" y="1268413"/>
            <a:ext cx="3529013" cy="1485900"/>
          </a:xfrm>
          <a:prstGeom prst="rect">
            <a:avLst/>
          </a:prstGeom>
          <a:solidFill>
            <a:srgbClr val="FFFF00"/>
          </a:solidFill>
          <a:ln w="9525">
            <a:solidFill>
              <a:schemeClr val="tx1"/>
            </a:solidFill>
            <a:miter lim="800000"/>
            <a:headEnd/>
            <a:tailEnd/>
          </a:ln>
        </p:spPr>
        <p:txBody>
          <a:bodyPr/>
          <a:lstStyle/>
          <a:p>
            <a:pPr marL="342900" indent="-342900" eaLnBrk="0" hangingPunct="0">
              <a:spcBef>
                <a:spcPct val="20000"/>
              </a:spcBef>
              <a:defRPr/>
            </a:pPr>
            <a:r>
              <a:rPr lang="en-GB" sz="1200" kern="0" dirty="0">
                <a:latin typeface="+mn-lt"/>
                <a:cs typeface="+mn-cs"/>
              </a:rPr>
              <a:t>	Threats of Substitution (Low)</a:t>
            </a:r>
          </a:p>
          <a:p>
            <a:pPr marL="342900" indent="-342900" eaLnBrk="0" hangingPunct="0">
              <a:spcBef>
                <a:spcPct val="20000"/>
              </a:spcBef>
              <a:buFont typeface="Arial" pitchFamily="34" charset="0"/>
              <a:buChar char="•"/>
              <a:defRPr/>
            </a:pPr>
            <a:r>
              <a:rPr lang="en-GB" sz="1200" kern="0" dirty="0">
                <a:latin typeface="+mn-lt"/>
                <a:cs typeface="+mn-cs"/>
              </a:rPr>
              <a:t>People like to go on holiday!</a:t>
            </a:r>
          </a:p>
          <a:p>
            <a:pPr marL="342900" indent="-342900" eaLnBrk="0" hangingPunct="0">
              <a:spcBef>
                <a:spcPct val="20000"/>
              </a:spcBef>
              <a:buFont typeface="Arial" pitchFamily="34" charset="0"/>
              <a:buChar char="•"/>
              <a:defRPr/>
            </a:pPr>
            <a:r>
              <a:rPr lang="en-GB" sz="1200" kern="0" dirty="0">
                <a:latin typeface="+mn-lt"/>
                <a:cs typeface="+mn-cs"/>
              </a:rPr>
              <a:t>Stay at home and camp in the garden?</a:t>
            </a:r>
          </a:p>
          <a:p>
            <a:pPr marL="342900" indent="-342900" eaLnBrk="0" hangingPunct="0">
              <a:spcBef>
                <a:spcPct val="20000"/>
              </a:spcBef>
              <a:buFont typeface="Arial" pitchFamily="34" charset="0"/>
              <a:buChar char="•"/>
              <a:defRPr/>
            </a:pPr>
            <a:r>
              <a:rPr lang="en-GB" sz="1200" kern="0" dirty="0">
                <a:latin typeface="+mn-lt"/>
                <a:cs typeface="+mn-cs"/>
              </a:rPr>
              <a:t>Spend disposable income on some other leisure activity such as joining a golf club or on different priorities such as housing, education or consumer durables</a:t>
            </a:r>
          </a:p>
        </p:txBody>
      </p:sp>
      <p:sp>
        <p:nvSpPr>
          <p:cNvPr id="6" name="Content Placeholder 2"/>
          <p:cNvSpPr txBox="1">
            <a:spLocks/>
          </p:cNvSpPr>
          <p:nvPr/>
        </p:nvSpPr>
        <p:spPr bwMode="auto">
          <a:xfrm>
            <a:off x="2987675" y="5273675"/>
            <a:ext cx="3529013" cy="1498600"/>
          </a:xfrm>
          <a:prstGeom prst="rect">
            <a:avLst/>
          </a:prstGeom>
          <a:solidFill>
            <a:srgbClr val="99CCFF"/>
          </a:solidFill>
          <a:ln w="9525">
            <a:solidFill>
              <a:schemeClr val="tx1"/>
            </a:solidFill>
            <a:miter lim="800000"/>
            <a:headEnd/>
            <a:tailEnd/>
          </a:ln>
        </p:spPr>
        <p:txBody>
          <a:bodyPr/>
          <a:lstStyle/>
          <a:p>
            <a:pPr marL="800100" lvl="1" indent="-342900" eaLnBrk="0" hangingPunct="0">
              <a:spcBef>
                <a:spcPct val="20000"/>
              </a:spcBef>
              <a:defRPr/>
            </a:pPr>
            <a:r>
              <a:rPr lang="en-GB" sz="1200" kern="0" dirty="0">
                <a:latin typeface="+mn-lt"/>
                <a:cs typeface="+mn-cs"/>
              </a:rPr>
              <a:t>Threat of New Entrants  (Low)</a:t>
            </a:r>
          </a:p>
          <a:p>
            <a:pPr marL="342900" indent="-342900" eaLnBrk="0" hangingPunct="0">
              <a:spcBef>
                <a:spcPct val="20000"/>
              </a:spcBef>
              <a:buFont typeface="Arial" pitchFamily="34" charset="0"/>
              <a:buChar char="•"/>
              <a:defRPr/>
            </a:pPr>
            <a:r>
              <a:rPr lang="en-GB" sz="1200" dirty="0">
                <a:latin typeface="Arial" charset="0"/>
                <a:cs typeface="+mn-cs"/>
              </a:rPr>
              <a:t>High entry barriers (planning permission) and high entry costs</a:t>
            </a:r>
          </a:p>
          <a:p>
            <a:pPr marL="342900" indent="-342900" eaLnBrk="0" hangingPunct="0">
              <a:spcBef>
                <a:spcPct val="20000"/>
              </a:spcBef>
              <a:buFont typeface="Arial" pitchFamily="34" charset="0"/>
              <a:buChar char="•"/>
              <a:defRPr/>
            </a:pPr>
            <a:r>
              <a:rPr lang="en-GB" sz="1200" dirty="0">
                <a:latin typeface="Arial" charset="0"/>
                <a:cs typeface="+mn-cs"/>
              </a:rPr>
              <a:t>Long lead times to establish a new holiday village</a:t>
            </a:r>
          </a:p>
          <a:p>
            <a:pPr marL="342900" indent="-342900" eaLnBrk="0" hangingPunct="0">
              <a:spcBef>
                <a:spcPct val="20000"/>
              </a:spcBef>
              <a:buFont typeface="Arial" pitchFamily="34" charset="0"/>
              <a:buChar char="•"/>
              <a:defRPr/>
            </a:pPr>
            <a:r>
              <a:rPr lang="en-GB" sz="1200" dirty="0">
                <a:latin typeface="Arial" charset="0"/>
                <a:cs typeface="+mn-cs"/>
              </a:rPr>
              <a:t>Importance of economies of scale for large operators</a:t>
            </a:r>
          </a:p>
        </p:txBody>
      </p:sp>
      <p:sp>
        <p:nvSpPr>
          <p:cNvPr id="7" name="Content Placeholder 2"/>
          <p:cNvSpPr txBox="1">
            <a:spLocks/>
          </p:cNvSpPr>
          <p:nvPr/>
        </p:nvSpPr>
        <p:spPr bwMode="auto">
          <a:xfrm>
            <a:off x="6588125" y="2954338"/>
            <a:ext cx="2484438" cy="2319337"/>
          </a:xfrm>
          <a:prstGeom prst="rect">
            <a:avLst/>
          </a:prstGeom>
          <a:solidFill>
            <a:srgbClr val="00FF00"/>
          </a:solidFill>
          <a:ln w="9525">
            <a:solidFill>
              <a:schemeClr val="tx1"/>
            </a:solidFill>
            <a:miter lim="800000"/>
            <a:headEnd/>
            <a:tailEnd/>
          </a:ln>
        </p:spPr>
        <p:txBody>
          <a:bodyPr/>
          <a:lstStyle/>
          <a:p>
            <a:pPr marL="342900" indent="-342900" eaLnBrk="0" hangingPunct="0">
              <a:spcBef>
                <a:spcPct val="20000"/>
              </a:spcBef>
              <a:buFontTx/>
              <a:buChar char="•"/>
              <a:defRPr/>
            </a:pPr>
            <a:r>
              <a:rPr lang="en-GB" sz="1200" kern="0" dirty="0">
                <a:latin typeface="+mn-lt"/>
                <a:cs typeface="+mn-cs"/>
              </a:rPr>
              <a:t>Customer Power  (High)</a:t>
            </a:r>
          </a:p>
          <a:p>
            <a:pPr marL="342900" indent="-342900" eaLnBrk="0" hangingPunct="0">
              <a:spcBef>
                <a:spcPct val="20000"/>
              </a:spcBef>
              <a:buFontTx/>
              <a:buChar char="•"/>
              <a:defRPr/>
            </a:pPr>
            <a:r>
              <a:rPr lang="en-GB" sz="1200" kern="0" dirty="0">
                <a:latin typeface="+mn-lt"/>
                <a:cs typeface="+mn-cs"/>
              </a:rPr>
              <a:t>Very easy to switch brands</a:t>
            </a:r>
          </a:p>
          <a:p>
            <a:pPr marL="342900" indent="-342900" eaLnBrk="0" hangingPunct="0">
              <a:spcBef>
                <a:spcPct val="20000"/>
              </a:spcBef>
              <a:buFontTx/>
              <a:buChar char="•"/>
              <a:defRPr/>
            </a:pPr>
            <a:r>
              <a:rPr lang="en-GB" sz="1200" kern="0" dirty="0">
                <a:latin typeface="+mn-lt"/>
                <a:cs typeface="+mn-cs"/>
              </a:rPr>
              <a:t>Market is price sensitive within each segment, but customers have less power during school holidays</a:t>
            </a:r>
          </a:p>
          <a:p>
            <a:pPr marL="342900" indent="-342900" eaLnBrk="0" hangingPunct="0">
              <a:spcBef>
                <a:spcPct val="20000"/>
              </a:spcBef>
              <a:buFontTx/>
              <a:buChar char="•"/>
              <a:defRPr/>
            </a:pPr>
            <a:r>
              <a:rPr lang="en-GB" sz="1200" kern="0" dirty="0">
                <a:latin typeface="+mn-lt"/>
                <a:cs typeface="+mn-cs"/>
              </a:rPr>
              <a:t>Customers can determine market trends (e.g. short breaks to European cities)</a:t>
            </a:r>
          </a:p>
          <a:p>
            <a:pPr marL="342900" indent="-342900" eaLnBrk="0" hangingPunct="0">
              <a:spcBef>
                <a:spcPct val="20000"/>
              </a:spcBef>
              <a:buFontTx/>
              <a:buChar char="•"/>
              <a:defRPr/>
            </a:pPr>
            <a:r>
              <a:rPr lang="en-GB" sz="1200" kern="0" dirty="0">
                <a:latin typeface="+mn-lt"/>
                <a:cs typeface="+mn-cs"/>
              </a:rPr>
              <a:t>Luxury segment is brand conscious</a:t>
            </a:r>
          </a:p>
        </p:txBody>
      </p:sp>
      <p:sp>
        <p:nvSpPr>
          <p:cNvPr id="8" name="Content Placeholder 2"/>
          <p:cNvSpPr txBox="1">
            <a:spLocks/>
          </p:cNvSpPr>
          <p:nvPr/>
        </p:nvSpPr>
        <p:spPr bwMode="auto">
          <a:xfrm>
            <a:off x="49213" y="3170238"/>
            <a:ext cx="2578100" cy="1695450"/>
          </a:xfrm>
          <a:prstGeom prst="rect">
            <a:avLst/>
          </a:prstGeom>
          <a:solidFill>
            <a:srgbClr val="FFC000"/>
          </a:solidFill>
          <a:ln w="9525">
            <a:solidFill>
              <a:schemeClr val="tx1"/>
            </a:solidFill>
            <a:miter lim="800000"/>
            <a:headEnd/>
            <a:tailEnd/>
          </a:ln>
        </p:spPr>
        <p:txBody>
          <a:bodyPr/>
          <a:lstStyle/>
          <a:p>
            <a:pPr marL="342900" indent="-342900" eaLnBrk="0" hangingPunct="0">
              <a:spcBef>
                <a:spcPct val="20000"/>
              </a:spcBef>
              <a:defRPr/>
            </a:pPr>
            <a:r>
              <a:rPr lang="en-GB" sz="1200" kern="0" dirty="0">
                <a:latin typeface="+mn-lt"/>
                <a:cs typeface="+mn-cs"/>
              </a:rPr>
              <a:t>	Supplier Power (Low)</a:t>
            </a:r>
          </a:p>
          <a:p>
            <a:pPr marL="342900" indent="-342900" eaLnBrk="0" hangingPunct="0">
              <a:spcBef>
                <a:spcPct val="20000"/>
              </a:spcBef>
              <a:buFont typeface="Arial" pitchFamily="34" charset="0"/>
              <a:buChar char="•"/>
              <a:defRPr/>
            </a:pPr>
            <a:r>
              <a:rPr lang="en-GB" sz="1200" kern="0" dirty="0">
                <a:latin typeface="+mn-lt"/>
                <a:cs typeface="+mn-cs"/>
              </a:rPr>
              <a:t>Numerous, diluted suppliers</a:t>
            </a:r>
          </a:p>
          <a:p>
            <a:pPr marL="342900" indent="-342900" eaLnBrk="0" hangingPunct="0">
              <a:spcBef>
                <a:spcPct val="20000"/>
              </a:spcBef>
              <a:buFont typeface="Arial" pitchFamily="34" charset="0"/>
              <a:buChar char="•"/>
              <a:defRPr/>
            </a:pPr>
            <a:r>
              <a:rPr lang="en-GB" sz="1200" kern="0" dirty="0">
                <a:latin typeface="+mn-lt"/>
                <a:cs typeface="+mn-cs"/>
              </a:rPr>
              <a:t>Concession and construction based on finite term contracts</a:t>
            </a:r>
          </a:p>
          <a:p>
            <a:pPr marL="342900" indent="-342900" eaLnBrk="0" hangingPunct="0">
              <a:spcBef>
                <a:spcPct val="20000"/>
              </a:spcBef>
              <a:buFont typeface="Arial" pitchFamily="34" charset="0"/>
              <a:buChar char="•"/>
              <a:defRPr/>
            </a:pPr>
            <a:r>
              <a:rPr lang="en-GB" sz="1200" kern="0" dirty="0">
                <a:latin typeface="+mn-lt"/>
                <a:cs typeface="+mn-cs"/>
              </a:rPr>
              <a:t>Easy for short-break operators to switch suppliers if they want to because there is limited supplier differentiation</a:t>
            </a:r>
          </a:p>
        </p:txBody>
      </p:sp>
      <p:sp>
        <p:nvSpPr>
          <p:cNvPr id="22536" name="Up-Down Arrow 8"/>
          <p:cNvSpPr>
            <a:spLocks noChangeArrowheads="1"/>
          </p:cNvSpPr>
          <p:nvPr/>
        </p:nvSpPr>
        <p:spPr bwMode="auto">
          <a:xfrm>
            <a:off x="4427538" y="2738438"/>
            <a:ext cx="360362"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7" name="Up-Down Arrow 9"/>
          <p:cNvSpPr>
            <a:spLocks noChangeArrowheads="1"/>
          </p:cNvSpPr>
          <p:nvPr/>
        </p:nvSpPr>
        <p:spPr bwMode="auto">
          <a:xfrm>
            <a:off x="4486275" y="4865688"/>
            <a:ext cx="360363" cy="433387"/>
          </a:xfrm>
          <a:prstGeom prst="upDownArrow">
            <a:avLst>
              <a:gd name="adj1" fmla="val 50000"/>
              <a:gd name="adj2" fmla="val 50110"/>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8" name="Up-Down Arrow 10"/>
          <p:cNvSpPr>
            <a:spLocks noChangeArrowheads="1"/>
          </p:cNvSpPr>
          <p:nvPr/>
        </p:nvSpPr>
        <p:spPr bwMode="auto">
          <a:xfrm rot="-5400000">
            <a:off x="6149181" y="3802857"/>
            <a:ext cx="360363"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
        <p:nvSpPr>
          <p:cNvPr id="22539" name="Up-Down Arrow 11"/>
          <p:cNvSpPr>
            <a:spLocks noChangeArrowheads="1"/>
          </p:cNvSpPr>
          <p:nvPr/>
        </p:nvSpPr>
        <p:spPr bwMode="auto">
          <a:xfrm rot="-5400000">
            <a:off x="2650331" y="3802857"/>
            <a:ext cx="360363" cy="431800"/>
          </a:xfrm>
          <a:prstGeom prst="upDownArrow">
            <a:avLst>
              <a:gd name="adj1" fmla="val 50000"/>
              <a:gd name="adj2" fmla="val 49927"/>
            </a:avLst>
          </a:prstGeom>
          <a:solidFill>
            <a:schemeClr val="bg1"/>
          </a:solidFill>
          <a:ln w="9525" algn="ctr">
            <a:solidFill>
              <a:schemeClr val="tx1"/>
            </a:solidFill>
            <a:round/>
            <a:headEnd/>
            <a:tailEnd/>
          </a:ln>
        </p:spPr>
        <p:txBody>
          <a:bodyPr wrap="none" lIns="90000" tIns="46800" rIns="90000" bIns="46800" anchor="ctr"/>
          <a:lstStyle/>
          <a:p>
            <a:endParaRPr lang="en-GB" altLang="en-US"/>
          </a:p>
        </p:txBody>
      </p:sp>
    </p:spTree>
    <p:extLst>
      <p:ext uri="{BB962C8B-B14F-4D97-AF65-F5344CB8AC3E}">
        <p14:creationId xmlns:p14="http://schemas.microsoft.com/office/powerpoint/2010/main" val="1160417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terms</a:t>
            </a:r>
          </a:p>
        </p:txBody>
      </p:sp>
      <p:sp>
        <p:nvSpPr>
          <p:cNvPr id="3" name="Content Placeholder 2"/>
          <p:cNvSpPr>
            <a:spLocks noGrp="1"/>
          </p:cNvSpPr>
          <p:nvPr>
            <p:ph idx="1"/>
          </p:nvPr>
        </p:nvSpPr>
        <p:spPr>
          <a:xfrm>
            <a:off x="217714" y="1268413"/>
            <a:ext cx="8643258" cy="5273901"/>
          </a:xfrm>
        </p:spPr>
        <p:txBody>
          <a:bodyPr/>
          <a:lstStyle/>
          <a:p>
            <a:r>
              <a:rPr lang="en-GB" sz="2800" b="1" dirty="0">
                <a:solidFill>
                  <a:srgbClr val="FF0000"/>
                </a:solidFill>
                <a:latin typeface="Calibri" pitchFamily="34" charset="0"/>
                <a:cs typeface="Calibri" pitchFamily="34" charset="0"/>
              </a:rPr>
              <a:t>Competitive advantage</a:t>
            </a:r>
            <a:r>
              <a:rPr lang="en-GB" sz="2800" b="1" dirty="0">
                <a:latin typeface="Calibri" pitchFamily="34" charset="0"/>
                <a:cs typeface="Calibri" pitchFamily="34" charset="0"/>
              </a:rPr>
              <a:t> </a:t>
            </a:r>
            <a:r>
              <a:rPr lang="en-GB" sz="2800" dirty="0">
                <a:latin typeface="Calibri" pitchFamily="34" charset="0"/>
                <a:cs typeface="Calibri" pitchFamily="34" charset="0"/>
              </a:rPr>
              <a:t>– the factors that enable a business to sustain  a profitable position in a competitive market.</a:t>
            </a:r>
          </a:p>
          <a:p>
            <a:r>
              <a:rPr lang="en-GB" sz="2800" b="1" dirty="0">
                <a:solidFill>
                  <a:srgbClr val="FF0000"/>
                </a:solidFill>
                <a:latin typeface="Calibri" pitchFamily="34" charset="0"/>
                <a:cs typeface="Calibri" pitchFamily="34" charset="0"/>
              </a:rPr>
              <a:t>Substitutes</a:t>
            </a:r>
            <a:r>
              <a:rPr lang="en-GB" sz="2800" dirty="0">
                <a:latin typeface="Calibri" pitchFamily="34" charset="0"/>
                <a:cs typeface="Calibri" pitchFamily="34" charset="0"/>
              </a:rPr>
              <a:t> – rival products such as Galaxy and Cadbury’s Dairy Milk; many customers are happy to substitute one for the other.</a:t>
            </a:r>
          </a:p>
          <a:p>
            <a:endParaRPr lang="en-GB" sz="2200" dirty="0">
              <a:latin typeface="Calibri" pitchFamily="34" charset="0"/>
              <a:cs typeface="Calibri" pitchFamily="34" charset="0"/>
            </a:endParaRPr>
          </a:p>
        </p:txBody>
      </p:sp>
    </p:spTree>
    <p:extLst>
      <p:ext uri="{BB962C8B-B14F-4D97-AF65-F5344CB8AC3E}">
        <p14:creationId xmlns:p14="http://schemas.microsoft.com/office/powerpoint/2010/main" val="677020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br>
              <a:rPr lang="en-GB" dirty="0"/>
            </a:br>
            <a:r>
              <a:rPr lang="en-GB" dirty="0"/>
              <a:t>Netflix case study - - Porter's Five Forces in action</a:t>
            </a:r>
            <a:br>
              <a:rPr lang="en-GB" dirty="0"/>
            </a:br>
            <a:endParaRPr lang="en-GB" dirty="0"/>
          </a:p>
        </p:txBody>
      </p:sp>
      <p:sp>
        <p:nvSpPr>
          <p:cNvPr id="3" name="Content Placeholder 2">
            <a:extLst>
              <a:ext uri="{FF2B5EF4-FFF2-40B4-BE49-F238E27FC236}">
                <a16:creationId xmlns:a16="http://schemas.microsoft.com/office/drawing/2014/main" id="{2C238327-2F94-431A-8782-35CD8BDBE22D}"/>
              </a:ext>
            </a:extLst>
          </p:cNvPr>
          <p:cNvSpPr>
            <a:spLocks noGrp="1"/>
          </p:cNvSpPr>
          <p:nvPr>
            <p:ph idx="1"/>
          </p:nvPr>
        </p:nvSpPr>
        <p:spPr/>
        <p:txBody>
          <a:bodyPr/>
          <a:lstStyle/>
          <a:p>
            <a:r>
              <a:rPr lang="en-GB" dirty="0">
                <a:hlinkClick r:id="rId2"/>
              </a:rPr>
              <a:t>Link</a:t>
            </a:r>
            <a:endParaRPr lang="en-GB" dirty="0"/>
          </a:p>
        </p:txBody>
      </p:sp>
    </p:spTree>
    <p:extLst>
      <p:ext uri="{BB962C8B-B14F-4D97-AF65-F5344CB8AC3E}">
        <p14:creationId xmlns:p14="http://schemas.microsoft.com/office/powerpoint/2010/main" val="1775881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62EA-0B7E-4E5D-A00B-7A6B46D45045}"/>
              </a:ext>
            </a:extLst>
          </p:cNvPr>
          <p:cNvSpPr>
            <a:spLocks noGrp="1"/>
          </p:cNvSpPr>
          <p:nvPr>
            <p:ph type="title"/>
          </p:nvPr>
        </p:nvSpPr>
        <p:spPr>
          <a:xfrm>
            <a:off x="0" y="115888"/>
            <a:ext cx="8215532" cy="914400"/>
          </a:xfrm>
        </p:spPr>
        <p:txBody>
          <a:bodyPr/>
          <a:lstStyle/>
          <a:p>
            <a:br>
              <a:rPr lang="en-GB" dirty="0"/>
            </a:br>
            <a:r>
              <a:rPr lang="en-GB" sz="2800" dirty="0"/>
              <a:t>Introduction &amp; Background - the Nature of Industry Competition</a:t>
            </a:r>
            <a:br>
              <a:rPr lang="en-GB" dirty="0"/>
            </a:br>
            <a:endParaRPr lang="en-GB" dirty="0"/>
          </a:p>
        </p:txBody>
      </p:sp>
      <p:sp>
        <p:nvSpPr>
          <p:cNvPr id="3" name="Content Placeholder 2">
            <a:extLst>
              <a:ext uri="{FF2B5EF4-FFF2-40B4-BE49-F238E27FC236}">
                <a16:creationId xmlns:a16="http://schemas.microsoft.com/office/drawing/2014/main" id="{0CEEA708-7DD4-4ED2-946F-D1F7F52CDBF7}"/>
              </a:ext>
            </a:extLst>
          </p:cNvPr>
          <p:cNvSpPr>
            <a:spLocks noGrp="1"/>
          </p:cNvSpPr>
          <p:nvPr>
            <p:ph idx="1"/>
          </p:nvPr>
        </p:nvSpPr>
        <p:spPr>
          <a:xfrm>
            <a:off x="211016" y="1179636"/>
            <a:ext cx="8721968" cy="5188658"/>
          </a:xfrm>
        </p:spPr>
        <p:txBody>
          <a:bodyPr/>
          <a:lstStyle/>
          <a:p>
            <a:pPr marL="0" indent="0">
              <a:buNone/>
            </a:pPr>
            <a:r>
              <a:rPr lang="en-GB" sz="2300" dirty="0"/>
              <a:t>Every market or industry is different. Take any selection of industries and you should be able to find differences between them in terms of:</a:t>
            </a:r>
          </a:p>
          <a:p>
            <a:pPr lvl="0"/>
            <a:r>
              <a:rPr lang="en-GB" sz="2300" b="1" dirty="0"/>
              <a:t>Size </a:t>
            </a:r>
            <a:r>
              <a:rPr lang="en-GB" sz="2300" dirty="0"/>
              <a:t>(e.g. sales revenue, volumes, numbers of customers)</a:t>
            </a:r>
          </a:p>
          <a:p>
            <a:pPr lvl="0"/>
            <a:r>
              <a:rPr lang="en-GB" sz="2300" b="1" dirty="0"/>
              <a:t>Structure </a:t>
            </a:r>
            <a:r>
              <a:rPr lang="en-GB" sz="2300" dirty="0"/>
              <a:t>(e.g. the number of brands and competitors)</a:t>
            </a:r>
          </a:p>
          <a:p>
            <a:pPr lvl="0"/>
            <a:r>
              <a:rPr lang="en-GB" sz="2300" b="1" dirty="0"/>
              <a:t>Distribution channels </a:t>
            </a:r>
            <a:r>
              <a:rPr lang="en-GB" sz="2300" dirty="0"/>
              <a:t>(how the product gets from producer to final consumer)</a:t>
            </a:r>
          </a:p>
          <a:p>
            <a:pPr lvl="0"/>
            <a:r>
              <a:rPr lang="en-GB" sz="2300" b="1" dirty="0"/>
              <a:t>Customer needs and wants </a:t>
            </a:r>
            <a:r>
              <a:rPr lang="en-GB" sz="2300" dirty="0"/>
              <a:t>(the basis of marketing segmentation)</a:t>
            </a:r>
          </a:p>
          <a:p>
            <a:pPr lvl="0"/>
            <a:r>
              <a:rPr lang="en-GB" sz="2300" b="1" dirty="0"/>
              <a:t>Growth</a:t>
            </a:r>
            <a:r>
              <a:rPr lang="en-GB" sz="2300" dirty="0"/>
              <a:t> (the rate of growth and which businesses are growing faster or slower than the market)</a:t>
            </a:r>
          </a:p>
          <a:p>
            <a:pPr lvl="0"/>
            <a:r>
              <a:rPr lang="en-GB" sz="2300" b="1" dirty="0"/>
              <a:t>Product life cycle </a:t>
            </a:r>
            <a:r>
              <a:rPr lang="en-GB" sz="2300" dirty="0"/>
              <a:t>(the stage of the life cycle for the industry as a whole and for products and brands within it)</a:t>
            </a:r>
          </a:p>
          <a:p>
            <a:pPr lvl="0"/>
            <a:r>
              <a:rPr lang="en-GB" sz="2300" b="1" dirty="0"/>
              <a:t>Alternatives for the consumer </a:t>
            </a:r>
            <a:r>
              <a:rPr lang="en-GB" sz="2300" dirty="0"/>
              <a:t>(e.g. substitute products)</a:t>
            </a:r>
          </a:p>
          <a:p>
            <a:endParaRPr lang="en-GB" dirty="0"/>
          </a:p>
        </p:txBody>
      </p:sp>
    </p:spTree>
    <p:extLst>
      <p:ext uri="{BB962C8B-B14F-4D97-AF65-F5344CB8AC3E}">
        <p14:creationId xmlns:p14="http://schemas.microsoft.com/office/powerpoint/2010/main" val="318916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044B-DA67-4658-8D5C-D488008A09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97E404-AA13-4EE2-9474-430C5D32B89B}"/>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242A354-8D82-432C-85ED-B31641F6C4B1}"/>
              </a:ext>
            </a:extLst>
          </p:cNvPr>
          <p:cNvPicPr>
            <a:picLocks noChangeAspect="1"/>
          </p:cNvPicPr>
          <p:nvPr/>
        </p:nvPicPr>
        <p:blipFill>
          <a:blip r:embed="rId2"/>
          <a:stretch>
            <a:fillRect/>
          </a:stretch>
        </p:blipFill>
        <p:spPr>
          <a:xfrm>
            <a:off x="235048" y="1066800"/>
            <a:ext cx="8465372" cy="4053840"/>
          </a:xfrm>
          <a:prstGeom prst="rect">
            <a:avLst/>
          </a:prstGeom>
        </p:spPr>
      </p:pic>
    </p:spTree>
    <p:extLst>
      <p:ext uri="{BB962C8B-B14F-4D97-AF65-F5344CB8AC3E}">
        <p14:creationId xmlns:p14="http://schemas.microsoft.com/office/powerpoint/2010/main" val="359453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83AAB6-E203-400B-9A48-1B3D374BE3AF}"/>
              </a:ext>
            </a:extLst>
          </p:cNvPr>
          <p:cNvPicPr>
            <a:picLocks noChangeAspect="1"/>
          </p:cNvPicPr>
          <p:nvPr/>
        </p:nvPicPr>
        <p:blipFill>
          <a:blip r:embed="rId2"/>
          <a:stretch>
            <a:fillRect/>
          </a:stretch>
        </p:blipFill>
        <p:spPr>
          <a:xfrm>
            <a:off x="365760" y="2044940"/>
            <a:ext cx="8412480" cy="4517265"/>
          </a:xfrm>
          <a:prstGeom prst="rect">
            <a:avLst/>
          </a:prstGeom>
        </p:spPr>
      </p:pic>
      <p:sp>
        <p:nvSpPr>
          <p:cNvPr id="3" name="Rectangle: Rounded Corners 2">
            <a:extLst>
              <a:ext uri="{FF2B5EF4-FFF2-40B4-BE49-F238E27FC236}">
                <a16:creationId xmlns:a16="http://schemas.microsoft.com/office/drawing/2014/main" id="{51005633-BD21-448D-9FC0-12D0E9320C41}"/>
              </a:ext>
            </a:extLst>
          </p:cNvPr>
          <p:cNvSpPr/>
          <p:nvPr/>
        </p:nvSpPr>
        <p:spPr bwMode="auto">
          <a:xfrm>
            <a:off x="4603946" y="236588"/>
            <a:ext cx="3905250" cy="1952246"/>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can each of the factors identified below can help to maintain high levels of profits over time. Provide examples</a:t>
            </a:r>
          </a:p>
        </p:txBody>
      </p:sp>
      <p:sp>
        <p:nvSpPr>
          <p:cNvPr id="4" name="Rectangle: Rounded Corners 3">
            <a:extLst>
              <a:ext uri="{FF2B5EF4-FFF2-40B4-BE49-F238E27FC236}">
                <a16:creationId xmlns:a16="http://schemas.microsoft.com/office/drawing/2014/main" id="{51A602DB-C015-4250-909C-EB7CC17B2D50}"/>
              </a:ext>
            </a:extLst>
          </p:cNvPr>
          <p:cNvSpPr/>
          <p:nvPr/>
        </p:nvSpPr>
        <p:spPr bwMode="auto">
          <a:xfrm>
            <a:off x="532228" y="213776"/>
            <a:ext cx="3905250" cy="1975058"/>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How can each of the factors identified below</a:t>
            </a:r>
            <a:r>
              <a:rPr kumimoji="0" lang="en-GB" sz="2400" b="0" i="0" u="none" strike="noStrike" cap="none" normalizeH="0" dirty="0">
                <a:ln>
                  <a:noFill/>
                </a:ln>
                <a:solidFill>
                  <a:schemeClr val="tx1"/>
                </a:solidFill>
                <a:effectLst/>
                <a:latin typeface="Calibri" panose="020F0502020204030204" pitchFamily="34" charset="0"/>
                <a:cs typeface="Calibri" panose="020F0502020204030204" pitchFamily="34" charset="0"/>
              </a:rPr>
              <a:t> </a:t>
            </a:r>
            <a:r>
              <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can help to maintain low levels of profits over </a:t>
            </a:r>
            <a:r>
              <a:rPr lang="en-GB" dirty="0">
                <a:latin typeface="Calibri" panose="020F0502020204030204" pitchFamily="34" charset="0"/>
                <a:cs typeface="Calibri" panose="020F0502020204030204" pitchFamily="34" charset="0"/>
              </a:rPr>
              <a:t>time. Provide examples</a:t>
            </a:r>
            <a:endParaRPr kumimoji="0" lang="en-GB"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17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451E-CA32-4B9B-99B0-100497C1D22C}"/>
              </a:ext>
            </a:extLst>
          </p:cNvPr>
          <p:cNvSpPr>
            <a:spLocks noGrp="1"/>
          </p:cNvSpPr>
          <p:nvPr>
            <p:ph type="title"/>
          </p:nvPr>
        </p:nvSpPr>
        <p:spPr>
          <a:xfrm>
            <a:off x="0" y="115888"/>
            <a:ext cx="8229600" cy="914400"/>
          </a:xfrm>
        </p:spPr>
        <p:txBody>
          <a:bodyPr/>
          <a:lstStyle/>
          <a:p>
            <a:br>
              <a:rPr lang="en-GB" dirty="0"/>
            </a:br>
            <a:r>
              <a:rPr lang="en-GB" sz="2800" dirty="0"/>
              <a:t>Why do airlines make so little profit (and such big losses)? Several factors include:</a:t>
            </a:r>
            <a:br>
              <a:rPr lang="en-GB" sz="2800" dirty="0"/>
            </a:br>
            <a:endParaRPr lang="en-GB" dirty="0"/>
          </a:p>
        </p:txBody>
      </p:sp>
      <p:sp>
        <p:nvSpPr>
          <p:cNvPr id="3" name="Content Placeholder 2">
            <a:extLst>
              <a:ext uri="{FF2B5EF4-FFF2-40B4-BE49-F238E27FC236}">
                <a16:creationId xmlns:a16="http://schemas.microsoft.com/office/drawing/2014/main" id="{F3F8C8C6-99C8-4208-AC11-A4245158E427}"/>
              </a:ext>
            </a:extLst>
          </p:cNvPr>
          <p:cNvSpPr>
            <a:spLocks noGrp="1"/>
          </p:cNvSpPr>
          <p:nvPr>
            <p:ph idx="1"/>
          </p:nvPr>
        </p:nvSpPr>
        <p:spPr>
          <a:xfrm>
            <a:off x="604911" y="1322363"/>
            <a:ext cx="8384344" cy="4468837"/>
          </a:xfrm>
        </p:spPr>
        <p:txBody>
          <a:bodyPr/>
          <a:lstStyle/>
          <a:p>
            <a:r>
              <a:rPr lang="en-GB" b="1" dirty="0"/>
              <a:t>Very intensive competitor rivalry </a:t>
            </a:r>
            <a:r>
              <a:rPr lang="en-GB" dirty="0"/>
              <a:t>– mainly on price</a:t>
            </a:r>
          </a:p>
          <a:p>
            <a:r>
              <a:rPr lang="en-GB" b="1" dirty="0"/>
              <a:t>Low barriers to entry </a:t>
            </a:r>
            <a:r>
              <a:rPr lang="en-GB" dirty="0"/>
              <a:t>– lots of new airlines who want to set up</a:t>
            </a:r>
          </a:p>
          <a:p>
            <a:r>
              <a:rPr lang="en-GB" b="1" dirty="0"/>
              <a:t>Suppliers of aircraft &amp; equipment are powerful </a:t>
            </a:r>
            <a:r>
              <a:rPr lang="en-GB" dirty="0"/>
              <a:t>– can charge high margins</a:t>
            </a:r>
          </a:p>
          <a:p>
            <a:r>
              <a:rPr lang="en-GB" b="1" dirty="0"/>
              <a:t>Customers have lots of substitute options </a:t>
            </a:r>
            <a:r>
              <a:rPr lang="en-GB" dirty="0"/>
              <a:t>– e.g. rail, car</a:t>
            </a:r>
          </a:p>
          <a:p>
            <a:r>
              <a:rPr lang="en-GB" b="1" dirty="0"/>
              <a:t>High fixed costs </a:t>
            </a:r>
            <a:r>
              <a:rPr lang="en-GB" dirty="0"/>
              <a:t>– airline losses rise significantly if revenues fall only slightly since it costs roughly the same to fly half-empty planes as full ones</a:t>
            </a:r>
          </a:p>
          <a:p>
            <a:endParaRPr lang="en-GB" dirty="0"/>
          </a:p>
        </p:txBody>
      </p:sp>
    </p:spTree>
    <p:extLst>
      <p:ext uri="{BB962C8B-B14F-4D97-AF65-F5344CB8AC3E}">
        <p14:creationId xmlns:p14="http://schemas.microsoft.com/office/powerpoint/2010/main" val="379826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E79FD-162D-4B49-B57E-5A17B6D97822}"/>
              </a:ext>
            </a:extLst>
          </p:cNvPr>
          <p:cNvSpPr>
            <a:spLocks noGrp="1"/>
          </p:cNvSpPr>
          <p:nvPr>
            <p:ph type="title"/>
          </p:nvPr>
        </p:nvSpPr>
        <p:spPr>
          <a:xfrm>
            <a:off x="-1" y="115888"/>
            <a:ext cx="8721970" cy="914400"/>
          </a:xfrm>
        </p:spPr>
        <p:txBody>
          <a:bodyPr/>
          <a:lstStyle/>
          <a:p>
            <a:br>
              <a:rPr lang="en-GB" dirty="0"/>
            </a:br>
            <a:r>
              <a:rPr lang="en-GB" sz="2800" dirty="0"/>
              <a:t>Why are profits so high in the soft drinks market? The answer is mainly that:</a:t>
            </a:r>
            <a:br>
              <a:rPr lang="en-GB" sz="2800" dirty="0"/>
            </a:br>
            <a:endParaRPr lang="en-GB" dirty="0"/>
          </a:p>
        </p:txBody>
      </p:sp>
      <p:sp>
        <p:nvSpPr>
          <p:cNvPr id="3" name="Content Placeholder 2">
            <a:extLst>
              <a:ext uri="{FF2B5EF4-FFF2-40B4-BE49-F238E27FC236}">
                <a16:creationId xmlns:a16="http://schemas.microsoft.com/office/drawing/2014/main" id="{64F318C5-A65E-4173-B5F7-DAB58E2C3D5D}"/>
              </a:ext>
            </a:extLst>
          </p:cNvPr>
          <p:cNvSpPr>
            <a:spLocks noGrp="1"/>
          </p:cNvSpPr>
          <p:nvPr>
            <p:ph idx="1"/>
          </p:nvPr>
        </p:nvSpPr>
        <p:spPr>
          <a:xfrm>
            <a:off x="570914" y="1266080"/>
            <a:ext cx="8002172" cy="4522787"/>
          </a:xfrm>
        </p:spPr>
        <p:txBody>
          <a:bodyPr/>
          <a:lstStyle/>
          <a:p>
            <a:r>
              <a:rPr lang="en-GB" b="1" dirty="0"/>
              <a:t>Customers and suppliers have little power </a:t>
            </a:r>
            <a:r>
              <a:rPr lang="en-GB" dirty="0"/>
              <a:t>– Pepsi has many millions of individual consumers, and thousands of retail distributors none of whom has much influence over the business</a:t>
            </a:r>
          </a:p>
          <a:p>
            <a:r>
              <a:rPr lang="en-GB" b="1" dirty="0"/>
              <a:t>There is high brand awareness &amp; loyalty </a:t>
            </a:r>
            <a:r>
              <a:rPr lang="en-GB" dirty="0"/>
              <a:t>= less consumer desire for substitutes</a:t>
            </a:r>
          </a:p>
          <a:p>
            <a:r>
              <a:rPr lang="en-GB" b="1" dirty="0"/>
              <a:t>High barriers to entry </a:t>
            </a:r>
            <a:r>
              <a:rPr lang="en-GB" dirty="0"/>
              <a:t>– how do you enter a market dominated by Coca-Cola and Pepsi?</a:t>
            </a:r>
          </a:p>
          <a:p>
            <a:endParaRPr lang="en-GB" dirty="0"/>
          </a:p>
        </p:txBody>
      </p:sp>
    </p:spTree>
    <p:extLst>
      <p:ext uri="{BB962C8B-B14F-4D97-AF65-F5344CB8AC3E}">
        <p14:creationId xmlns:p14="http://schemas.microsoft.com/office/powerpoint/2010/main" val="38541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B6193B-1F35-4AC0-8834-4F363D8C2138}"/>
              </a:ext>
            </a:extLst>
          </p:cNvPr>
          <p:cNvPicPr>
            <a:picLocks noChangeAspect="1"/>
          </p:cNvPicPr>
          <p:nvPr/>
        </p:nvPicPr>
        <p:blipFill>
          <a:blip r:embed="rId2"/>
          <a:stretch>
            <a:fillRect/>
          </a:stretch>
        </p:blipFill>
        <p:spPr>
          <a:xfrm>
            <a:off x="844501" y="1055003"/>
            <a:ext cx="7718742" cy="5430203"/>
          </a:xfrm>
          <a:prstGeom prst="rect">
            <a:avLst/>
          </a:prstGeom>
        </p:spPr>
      </p:pic>
    </p:spTree>
    <p:extLst>
      <p:ext uri="{BB962C8B-B14F-4D97-AF65-F5344CB8AC3E}">
        <p14:creationId xmlns:p14="http://schemas.microsoft.com/office/powerpoint/2010/main" val="339793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E954-0097-43A3-B203-3E5F01800548}"/>
              </a:ext>
            </a:extLst>
          </p:cNvPr>
          <p:cNvSpPr>
            <a:spLocks noGrp="1"/>
          </p:cNvSpPr>
          <p:nvPr>
            <p:ph type="title"/>
          </p:nvPr>
        </p:nvSpPr>
        <p:spPr/>
        <p:txBody>
          <a:bodyPr/>
          <a:lstStyle/>
          <a:p>
            <a:br>
              <a:rPr lang="en-GB" dirty="0"/>
            </a:br>
            <a:r>
              <a:rPr lang="en-GB" dirty="0"/>
              <a:t>1.Threat of New Entrants</a:t>
            </a:r>
            <a:br>
              <a:rPr lang="en-GB" dirty="0"/>
            </a:br>
            <a:endParaRPr lang="en-GB" dirty="0"/>
          </a:p>
        </p:txBody>
      </p:sp>
      <p:sp>
        <p:nvSpPr>
          <p:cNvPr id="3" name="Content Placeholder 2">
            <a:extLst>
              <a:ext uri="{FF2B5EF4-FFF2-40B4-BE49-F238E27FC236}">
                <a16:creationId xmlns:a16="http://schemas.microsoft.com/office/drawing/2014/main" id="{824DE66D-D635-4040-897C-E0FCEF20B4A4}"/>
              </a:ext>
            </a:extLst>
          </p:cNvPr>
          <p:cNvSpPr>
            <a:spLocks noGrp="1"/>
          </p:cNvSpPr>
          <p:nvPr>
            <p:ph idx="1"/>
          </p:nvPr>
        </p:nvSpPr>
        <p:spPr>
          <a:xfrm>
            <a:off x="267286" y="1294228"/>
            <a:ext cx="8623496" cy="4496972"/>
          </a:xfrm>
        </p:spPr>
        <p:txBody>
          <a:bodyPr/>
          <a:lstStyle/>
          <a:p>
            <a:r>
              <a:rPr lang="en-GB" dirty="0"/>
              <a:t>If new entrants move into an industry they will gain market share &amp; rivalry will intensify</a:t>
            </a:r>
          </a:p>
          <a:p>
            <a:r>
              <a:rPr lang="en-GB" dirty="0"/>
              <a:t>The position of existing firms is stronger if there are </a:t>
            </a:r>
            <a:r>
              <a:rPr lang="en-GB" b="1" dirty="0"/>
              <a:t>barriers</a:t>
            </a:r>
            <a:r>
              <a:rPr lang="en-GB" dirty="0"/>
              <a:t> to entering the market</a:t>
            </a:r>
          </a:p>
          <a:p>
            <a:r>
              <a:rPr lang="en-GB" dirty="0"/>
              <a:t>If </a:t>
            </a:r>
            <a:r>
              <a:rPr lang="en-GB" b="1" dirty="0"/>
              <a:t>barriers to entry</a:t>
            </a:r>
            <a:r>
              <a:rPr lang="en-GB" dirty="0"/>
              <a:t> are low then the threat of new entrants will be high, and vice versa</a:t>
            </a:r>
          </a:p>
          <a:p>
            <a:r>
              <a:rPr lang="en-GB" dirty="0"/>
              <a:t>Barriers to entry are, therefore, very important in determining the threat of new entrants. An industry can have one or more barriers. </a:t>
            </a:r>
          </a:p>
        </p:txBody>
      </p:sp>
    </p:spTree>
    <p:extLst>
      <p:ext uri="{BB962C8B-B14F-4D97-AF65-F5344CB8AC3E}">
        <p14:creationId xmlns:p14="http://schemas.microsoft.com/office/powerpoint/2010/main" val="639905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GQAAABkCAYAAABw4pVUAAAAAXNSR0IArs4c6QAAAARnQU1BAACx&#10;jwv8YQUAAAAgY0hSTQAAeiYAAICEAAD6AAAAgOgAAHUwAADqYAAAOpgAABdwnLpRPAAAPC5JREFU&#10;eF7tfQdYVWfW9WSSTNqkm8QYo8beK4IVey/YEQRErCi9I703pQpiQZAuIgIC0kEQKwoKYsXeo6JJ&#10;rElY/9pHzeRL/ybO908SfXyfy7333HvP2evda6+933L+9rfn/55b4PdYAMDLjY2Nb+3Zs+etEyf2&#10;vCV/87WXfs93Pv/sv2GBSlS+3NDQ8M7t27dXPLh/t+HEsdobx+pqrjXcunnt3LmLDgTmzefA/BuG&#10;/Xc+UlJS8tL169f9Ll28fPrM6TNXHz58cP/evbu4cvkK9u3dh6LC4vt3v7x3pbHxGweC8o9/5zee&#10;f+Y3WkDAOFh50O/zazce1tbWBVy8eLHD/fv323z77beRjx4+wK7yXOTnbUNFeRFuXDtLoO7Z/Mav&#10;fn7Y/9YCQMqLZ+pPBByqrn548MB+esSFz2/eunmyrqbu5J7dZbf27M5FYX4GsnO2Y9u2bFQfrMDe&#10;iuwgiTPyW3x84cqVK2/s3Lnzzby82Deio11ePXOm5FW+Lu3F/+35/KWPF6OePXVsxZGamofFhVko&#10;K83EQRr84IEd2LcrByVFOQQiBzkEIycnly0P2Vk5qDty6M7pU8cUL7l245rxzRsNZyt2lteV7cg8&#10;WVq46XxZcfb5K5evnb927YoA9xyU39rL7t6963f27NkHubkFyM7ORm7uduTl5SmPudsfA7F9ez6f&#10;5yuAZBOQ3O0ZOFJdgrLiVOd9+6o1Hz54dPPGzRtxhw8f7n758iX/2zfPo7QoE+Xlu1BVdejhgf0H&#10;ggX458D8BlSOHD4Sc6S2DpmZWcjZnqd4gBg+Lj4Fq4KDYWFsggD/EBQVFRMYegffz9uehj0VBdi5&#10;I+/GiaP7b108fzb4m28ezqUCqz18aN/liopigpuDLHpSQUExcnMyHl6+ePR0Y+O3Qb/hlP66h7DH&#10;/j1ve35Uxc5dCgiFhcUIDwvGwAH98MGHH+K9d9/FG6+/jnfeaY7FC0yQlZmJ7bmFyMnajON1B3Di&#10;+CmU7cjHnt3lVyr377lSe7iClEdq255LjyrgsfkEMJdA5uJo3SFS4c40RpwX/roW/5Urv379hm9d&#10;3bE70pPz8gqRmpyAkUMHQuL0D9trr74HSwtHlJXtxPbsVBw7sg+1tceQkbGNcrgIxcUl2J6TTeNv&#10;V0DIzn4cc8SrpAlIlM5fVO0/ECId4TkoP2GButq6OKErUU4lpeVwtzPDR++89pOACEBD1Idi06bN&#10;VFyZqD5QisrKSn5Wgn4uAc1HWto2BAQEYMaMORikOhSG+rMQtSEa+fmFyMvPw66duTh/pu5rUlvI&#10;c0B+wgKlBakbKGuVuLCTtDVtigb+/sKPveOpt7T46C34uDpgR2kuqiqLsX//PgWQQsaXdWujMH6s&#10;Jj5u2hr/ePkVgvoCXn/1H+jTqwdCgwMJeBEOHChv/OrLBpw5fTzzOSDfs8CXX97xi45OOxIaGtlQ&#10;XFyk9OCY6Bj06NnjZ71DQGn2zitwt7dEeVkhE8RMlNLIuYwpqalboKGhgZdeFCB+DOjIkcOxd3cJ&#10;9h8oiz9WV21RUZGf9xyQJxYo2rHTNzxkxf0kPwsUbUlAdm4Rg3kJAlf4oW2bVr8IyKuvvAtzM4kj&#10;OxRJLMG6uKQcQb4eaN3svZ/9bMuWnyI81AsnjlVeuXz5yomL5y98RdoK/MuDEhwR6BvhvvR+tM1s&#10;HExZgb0lzLyz8xVAVgb4oE3rFr8IyN/+9gYWL7JmfrGTQZtJIoN1YWEB5ulp4aW//zzVvffma7Ba&#10;qoWzZ2rw4P4DKrQjSNu8OesvC8jd+/cD1q1fV+VqqHG/JNgcR9JWoWyjJ7KSNiAn77GH/DZAXsWi&#10;hRYKIKKg8guKkJKyCSNGDP9FIF97tRnmz3NGTU0VGm7dQtH2rdCdOqohPGRl1V/SU/xdbbK2hixH&#10;WbQ76osSkRZgjLmD2yDAxRb5zD3y84uweVMy+qup/qJhm7z5CpxsLFC6g4DQOwSQ1E2JGDNiyC9+&#10;7oUXXsHo0dNRuf8gamprUZARjY3O+lhppYfQAM+HV65cDv7LeIt/qK9voq/Zrco1jjiSuQZBTksx&#10;ZUh3zOzTDJ7W85GWka7kIGU7dmDGtLk07Is/a9w+vbojev1aZu2lSuKXR+/K3paJqZMm/CIgb77y&#10;AhbpzcTO8hLs21MMN3cPDO3SDNGmYxGydBo2+Ls9/Or+wz8/KGvWRfkmhbnePxjjiZotYQhzMcb4&#10;Ib0xY0A7WE/qDJu5oxEdtQ4FhaVKYrdyRTBatfrpwP7eGy/B2sQQJTsqkJKUgBV+3oiO3oiKil1Y&#10;sticgPy0whLV1bZ1S4SHBBHIIsWz7C2t0Oz1v0O988dYazwG650Xw9XevORP7SVlZdv8s2MD7u9Z&#10;74ZDKSHws56HKaP6Y+HYblg+pStsNbrCYFA7eNjaICNbens+qasAlmbL8N47b/6gx78FjQkzkZaS&#10;zHyiFNZGCzCkeyv4eThj995KRK5eh25df04y87NTlhL0AuYrpYhavwHGWqMxb2QndGzbHqNVeiLa&#10;WgPrvEwaAkP9Vv4pQblw6cLKLZHOD3I8F6N+2zqs9bGGxgg12M+bgPRgK2wPNkPYgqEwH9UOBurd&#10;EBm0EsXM1CWWZG3LgsNyewwf0APNmrRF/wGTYWttidiN8SjfuYcFR3+MV+uIAS3egsEkdcRFrVFi&#10;ip+PJz3hxypNTXUU4uKS6R0lyCsohJezDTTVPoW/Th8sGtkFbZt+iplDBiLTcy4SVrk9PHz4+J+v&#10;ABkT6lmSE2SOEv9liPW2wNwZY6A/pjvcdfoh3Hgc3LSHw3V2f7jM7AU9lRYw0RyH5MQEFJWUKYpL&#10;FFRCbAxWr1qP2NhUAiWKKg9BAZ6YNqwPpvVoDv1+7TCiw0fQmsrPpqSS8koRxFxmxuSx6Nenq1IT&#10;MzIyQUJ8Miu+ecxXdmID44/OaFUsHtQKqwwGINlmKgwnqhKUJjAZ1x0JjnpIS9r4iMrrzxNPKkhV&#10;a9wX3szzNkK6vyUWao6B3ojucJrVGxFGo+Cg0Rumw9vCTqM7bCZ1h8XYLtDq1wY6E4bAzckeKalb&#10;SUtlSm2rjPK2vGI3MtLT4WiyEBN6t4FG9+YwGdUZtpN7YG7/tlDv0AzTJo7EhuhopfCYlroZsTHR&#10;SExIUIDdUVaOXNLh+rXh0JsyGlqDOsBXfzD89QdiraUGvHhe6u1bom2zz2BEOt0SaoNje3J3/Wmo&#10;KyU1qbQgyh17w62Q4D4fplNVYTK6E+w1emDhyG4wHdMVTlO6wXpCV1iO7wrz0V2gx94+rmtzqHdt&#10;AQPNyXBxsIEjwXGys4AZC4RTh6pAvdMnGNvxY8xVawtTAuI0vQccp3aHXv82GN25OWYwPrk7WDHg&#10;x9Ej8gnmbiVuxMZthJ25EaYN6oZJPVrAlL8XZDAQK/X6w0OrN7xndoclvaNnq/bo3aYdfOcNQW5S&#10;+K37X/8JMvnysgz/rAjnG5UM5Nlh9jDVHQuTST1gP5UgsNnNotG01WA1trPSy01HdYHpyM4wGt6Z&#10;oDDAdmqK4Z2aYWLfDlDv0UYJ3BO6kuN7f4xlYzvCQXsQwgwnYoXeEDhO6wo3zR6wopcZjeiEhUPa&#10;QG9IRwxR6YuJE2fCZrEOtMcMxOQhfTCud1uMJr3pqLaDKY91ntYd/gTDbUY3OM7oAddZPaGj3oHU&#10;9QE0en6EbcGmuHaicv8f3kuiYsJ3lqyl8llljVWmU2A+uTucZ/eFp14/eLOtIG+7zuwN8zFdYDG+&#10;C4xHdMbSIZ1gPLQTFgzsiMk9P8Nstc+wZGg7GA5vg4Xqn8F+mipi7LVJd2MQsHAIQkwmwFVTBXb0&#10;suU0rM2kbjAc1gFOmuqIsp0NzwVT4LxoJoy0x2J8n/YY37EpNHt/hsUEy4zeaSa/Pa4rqbMrvAQU&#10;7b7wICBO/K4pfT5Fz+ZvwlN3GPbHuBf+oQG59eV934Rwtxu5QcbI818Ek+kDYUpjOU4jtczsg+Uz&#10;esOOzy0JhBXpSjxjKY00b0AHLBzUEQZ81FVrD0O+ZjKcFDe5Gzy0VeBFavE1GIIVS0bDm3RiPr4b&#10;lqi3hxmpR8BYSlDn9G0DT+0h2Oylj0DzmfC2NUSEuzm85g2HKWOUeOBS9Y70zC5wn9kDLtO7w5XN&#10;S7OnAorXrB7wnt0LRmM6Q7VVE0zs2Rz5oSY3G7885/+HBeVgcdr+wjBL5PkuwhrTCTBl0LWY2pP0&#10;0A22k9gzxxEIGtmaRrRi7JBgbkTDCxiGNJY+AVk0SDyFAA3uSOA6w3P+EHjPHQAPHVXYaw2GwRDm&#10;Low3S4d0wLLhHQlMB3pTR+X5wpE94b5wDDwXT8asqRPgsGgaVi0byZ7fFSYEX37DkuewXKOb0jEc&#10;pwggPeA5qzubANKTnaA7xjKOqVBSr7HWwdWaooN/WEDCnBcWl622RiH513T2cBhNJC3MoNTlxTqQ&#10;DhzZ7Ekz4hlCWYbs2YtopIVUPQKGbv8O0BEP4fsO9KaQxSNIUcPhPkcVnjr9YTSqG/T7t4M9Y9Ka&#10;JaMQvmAEgvSGYs3i0XCY2B2z+7RmnOlGACl3x/bEktHd+DlVuPIc7Gn85ewMiogY2xU2PDd5XQBR&#10;Gs/Rk4/2VH4z+3yGnp++A2uNAShYaVL0hwUkcOmE/Mro5ShabQtXvWHkeAZdXqgHm4DirdUTDgRk&#10;KeOFtMX0AqErAWJOvw7QZlPoizHFggZ201JjwO0Dtzl9CWgvKrUOsJrYhQbtxvijwu9Ve6yW9AfA&#10;X7cfkh30EWurDYepneDEsoyIBvvJXRizCAYVmXiFxA4BROjQR4vUxU4iHvPYU/icdLZoREeofvYB&#10;JvZqhiz/hTca75z2+cOBcvPOHffsUMvrGT7zscZiCnx01RQK8CYdePNiBRiRucbDOikxYgnBEE4X&#10;AAQIAcSAQd3gibcs4vs24zozaJNeqIKC5g1FlNkkxVMWk550qZYWD+5AA3eGxYTOcJvJ8ofNNKUC&#10;sMV1Dvx01GA3sQOC5lKVLRhOuqRXEghbguJGzxC6cmBT4glBEQ9R4ghBkvc0KI/VWr2FWAc9fH5s&#10;R80fDpBjx88cqNochlT3eTDWHAqrKfQKzV5M/mjQiYwh7JHLCIYxg6vEDQFk2RNAnnqHxBLxGmmG&#10;bGajOrEXq1Da9oI/qWuzuy4CadzFg9th0YD2zLZ5HMFdRm+zoIy2ndoFa22mKx6a5rUIUcZjEThf&#10;HYGGYykEHgNiw/NwZDAXD5HALp4hHUY8WLxDaEsA0e7bGn1bvA1/KrbjpSkV/3WANDY+9L50viLZ&#10;3b0oec6crGQTk13JUVFZyatWWTWVk91ZnltambEOWYFmWE7JaK/RRaEAZ160HS/QiqCIdyxUJxhs&#10;y2jIBfQGoSvxEMU7GMzFyBJTDPq3h/VE0h0lsy1V1dLR3bFgVC+YMQYE66tjha46TEZQBMhn2ISe&#10;xFuWjWJOoTUEaykqAgmiEz3Hn6LAh9LWaepjEJxJX6KwBAgBxI1/i9BYziTTk15tyzgyW+UzdG/+&#10;NhwYC2u3rPzvAqR6f6rX+nUVjb7eRRw+zcfs2bmYNSsVM2e6ISMtu5h1n8+SkqKzd+cmINHHkJyv&#10;Ss7vSm4mJQg9kBIsBRB6higooal5fNR9EjcEjPl8/hQUkb9LCJjrbFW46fRlz37sVbpqbTCvf2sE&#10;zx2MWBNKYM3esKJqWsb3xFOEApeN6KJ0gBDDUQgzmUg66gJfSlt/7T4KAEp7EtNc6REefO5CSrQl&#10;nYoSE/EhJR29fm0xsM0HMGadKz/Y7L8HkC1bir2dHTdg/PhoDB0ah7FjYzFpUiLU1f3RosUMuLlF&#10;IHFznlpWXPDWfclBCF46FtZSWueFWdMwbrxYJ/ZAk9GPZafQlCgqLTXGDWkEZS6fzycoT6WvPl+T&#10;eLN8ai9YMJETqapIZHrYEnrPInqY09TeVFgqSsa9lIDIe6LYFgzuBBfNvgij3F1hoA5bqik5xp2x&#10;zEEycoLg8ySm2dIjrNlRBEAH5koCuoBiRY+cx/GaUSzTLJ2gilQ/o/8OQCr3ZPra2mzEgIE+GDly&#10;HSZPTiQYCRg1ahV69TJCmzZjMGr0fIyeYtknL8w8vTjMihw/VNH9omykJCFyUwKpOQ0qykpigwTs&#10;BaSmRWxzSVmzVTsoz4XGJI5I9i5KZ7pKK2bYrRWKkyRQYpBieB63iAFdvMOdCafnjF4sVrZn0kdZ&#10;y1LMbH5Od0Arekwbeo5IbBEH7Pk8HzuCIJ7rLMGcz4XCJJ6YUoYrklgeGWvmqLaBWusmMB6ngnS3&#10;ef8dgDjYe14aN9YPQ4aE0kM2sj4UT1CS6Ckr0KHDbHz8cU/07j0HHXtb9qlI9E7PX20H72XT4aY7&#10;UFFVy4WbCYg1DSAcLQZdyGAsvVyAUWhKvINNn8DIoyENvXRYZ0zt3UpJ0GaqcLykf0cFCCkoimy2&#10;YaYvlCbJpcSA9SZjsHLJeKxYNAZbnefxuRbWmmgjcsEkZvxUY/w9M3qoLQWGDRM/G56TkwRwOUcB&#10;g0JDRIYRO4IcZ0Ov0RvYFp2avQVdAppsN+P/LyCy+GVP+WbP0aONG1TVnDBhwkYYGORh2rQUesoq&#10;DBiwHO3bT8QHH3RCp07apC7LPocLo9NLNrjA2UgHTnMG0zvoGeyVzuyFAo49A6ooHUfNAbCb1pfK&#10;SzyGioq93560YjKSWfSEnuz13RVwZqq0ZYxpr4CzhJ4lwVtozYijfFIcNGSuYkNaM2Nu4qIzDFv8&#10;DJHoboAkl3nIpMLa5rsEqU5aiqKS3xE6VEClpzkyqLuxdiW0uIzfL68JVYmgEMVmy2LlYiUXaYJ5&#10;w7ogxX7Wd4AMGtTt3Tmzl60fMiRwva7upvWbN5esb2x85PIfV2GREbGXNTT80FfVGePGbcCCBbmY&#10;Pj0Fgwf7oGtXfbRurY6PPuxMQObg4xYmfU6VRKfvICA+rMS6sZrrzgt20eyjJIWerBFJoHdngufO&#10;upQrpazXbNIFe7sje60DY04AxycCFqgr/K2l0lrxDD3GEiMaShK35ZO7wpqeIdQixcinxlskecsg&#10;lliYiEZZT0Wo+SREWE2B+7wR7AA9WevqoRQTxQOkCTBm/E4L+R4BSupm9LynUlweLZk8SiFycveW&#10;MBrXB2nu8xVAqqp2t1rp67tt8CAddsxIaGtnwda2kOP6eziAlvqfAUVmhXOtn+eUKXYNAwe6Y9Ag&#10;LwWQKVOSOVUzCcOGrUS7dpNJVz3wQZOO6NtXBx27Gfa5Un8gvSqFQZ3VWA8mhc6zeimlj+Clo7He&#10;bCJWLRmOgCUjEWo0FgF6qkzCusNXty//7sNSCGPBnAHwmtsPxjTO5B4tMY2UJRS2WAwo+QjBDdWn&#10;ensyjmJBahGvEfozGsIJEzP6cdRxGPRHdMW8MT0xb2hnGHDcROKSeIYAoeQ+EododOWzTwB6CpZC&#10;W3xPPMdwWEeM7dwMyyYPRM46d2Wwql3LLp0mTZjNSRjDMHCgC+NpEoERoRMDJ8e12LczwfmZe4qs&#10;MPL3j7ihqjoX3botISDuisKaODGBk9HCFLpq126UAsZ777ZnTFnEnmLX58q1y+l7t8ViHbN0f4NB&#10;HF/oBR/qf0890pfOKFZ91WA5iUne7MFYPqkXLDlgZT2+B3s8Y4ski6QISwZ+XaobjZ6tYMf3XKb0&#10;UqrBC5iTWHBgy1GjJxM3eh2bKC+JKYYsLjpN7wvfJWOwYCRns/T4lMO7LTGLda2nclri1VNAhJoe&#10;C4zH4kFe/34TAOUY3YHtMZzjJ06zR6I6wb+Q0r75pk1bU15/rSU+aaaC7t3nU9yEK3YZNToGE8av&#10;54hkEc0H12e61CElJeXFBQuWn+zdW4fUNJcAOCqAiNQdPTqSIBmg+Sd9FUDef68DaWwJ5s516tPQ&#10;cDO9fOt6rLaaroybe1Bl2bGOZD6GuQeLgvOHd2GvbI8F1PfSS8UIYhRRV0tIQVJu16WymdLrM8pi&#10;9vixzA0m9fyX4Z8oK2vGGB/KWufpvVnP6soe3ZExgPJ4PEvnQ1mSp5EXMtboiUiQqrEIiO8ZXWKE&#10;/L4JjzMhbYmokPzl6THyt9ChxLCRBMR7/gyc21uQzTXzKtu3F+Kdt9ugyftdFFEzdKgfpk5NVmwz&#10;alQsdHU2cnrr1pvPfNncwIHTj3XqNJ69QJ8uGaqoK+kJkycnU+4aMnZ0JxjtFA9ZvtwHccmZvb/5&#10;9tviE2VbsJb87UPp6zG7N4t8lKETWG4n95uzN0vPkx4vFCK8LTJT+NqMfy8lxYhnTOvThj27EwN7&#10;e8ynMZfyWAfGEGt6xCIaei5L78bDu8KD1WBbiSuMEeb8DtMR7Zl996ZC6k5AHieZAob0+O8b/Dvq&#10;EgnO75ZE9fuASdlGxMRExo/xnT9ArI85vrj7oOLChQs9IiLW49132qHJB50V2h47NgyLFhUogIwb&#10;t5FeEsmE2f/YM6MtcTWu83Po3HlEQ/PmqujRQx/DhwdRZcUpgEgOMniwO11WjWC0ZW9pi+TkNJy7&#10;dG4wXVqDgJxM8TPCSlMNeMv4Bcsn0ostqOulyiolCXkUGWpCZSPBVmjDhEpHh3w/rnsLTGRRTwL6&#10;3AEdlVK8KC7J8KUeZsm4IXHFQF4jx7uxAuyj1YdjL2NREmSILR66cNLqTxBkXOUxIPIoniLxQeKG&#10;iAChMDkHKbk8BeNpfJFOo81zGSZj95S+6V4L6nlt0/buPaASEBCmACLs0KbNcHqIJ3R1cxTbSBs3&#10;LokLheIa7t37SjY1+P0rtGS7Cs7SaBg6dBbdsit6dJ+rBK8pU+KUgC4/KkH9k2b9CEgbvPVma9jZ&#10;ua1i72kuveLkwfI9GRtWYKXxJATMo7yVMQj2bkkOzQmMFeWt5AAyWGXN5zKeLhMc5g9qjwndP8Wo&#10;Lp9gAvlfR425A2lMxkskmZRRxPmUx5KtCzjS48WwElecGeQ9549CqKUex07GcVRShZ4oGf1jzxBA&#10;JJG0ZPnFdRqHaSf3Uga2rCdIiYR/i/QWcOR4GeLlPC0ZcxnevinrWCOxL9ZbGcaNi4vuZ2Fhr9B0&#10;k/c7krZVFfoePnwVbbOJ1JVIevdjPI3Enj21Dc9k6w/5kuTExPq+KmPx9ltt0aH9dALiBi2tLfzB&#10;TQogQ4cGoPVn45ST6qc2iTmIauenLnr+4sXZ6Rv8TyY5z0HwstHKWLUjJa0rcxEJ2Gb0FCf+7cMC&#10;npRTJFlcQuNMoFdMIEVMY1YuXiG9VbJrqRRL8icxRpfZvJRGJNZIUfLpKKMCLg0tkxsWq7fj8f8q&#10;s0jvl+MWyPfRuxw5guk+izkQxYLpqK7MR1TgMJ1/8z0J9DLMK6UdPU4tGt7mXay31cW9K4cPyPVZ&#10;WCxob8w5Xu+/J7GzPT78oBs6dtR6okLXEIittE0IWSQIK1Yk1QMlv3+THPkSXy/P+s6dBiiAtGw5&#10;hLLWlK4YoWToIvMEkB49FjGOUAEZWsh6vu8AkRM/nr8+Z1uYDULNNBCgq0pv6MKLlhFDli346My8&#10;xEnKFwREMmKRt5KRCxDzGTvEKCI9Fan6pImakuKfSF2RuVILEyqT2GNP0DyZhEr1VuhQiUtPCoUK&#10;TfF4YyaSylQjmXFCIBwYa8zoMXKcD8dLVi4eyokU9GJSqDIkoNYaRhQKRZH2slRhIZv3pUuXYgwM&#10;TMkM4iECSFcmx5OgpmbDup4XhU8kvSUEY8YEcXLepnoXl2ewa5EAYm9vU9+p4yDGh/Zo1qwXe8FM&#10;qKiYUfIK+smkrECoqpqjaVMVVnsXcAZ6UTQ9652nXvLo5rnKo/mx2GA9DYGLODuRFVkpWVhLyYJN&#10;QLEhIPZ8NKZxZnDim1bfdrCkMcyZb4gCEppSyuoSkAmQKCIbiUUEQChmPg0thUnp+UvJ+TJ+IWUQ&#10;KSRKVVkqtvb0HPEsAU6AlQRTFJXECBkTkUkWZvRCa6ozT+2BLDJSsTGWzVFtC60+nyBzhTnqjxy8&#10;MGvG/ODI1XHw9Y1Ezx5jGD86K+zwIasUrVsPZuloCanKDf36OfLRWbHPmDGR9UOGPBMPwUu+vv71&#10;bVp3wZv/bIF/vvERF1D2RafOswmCpSLzBg5yIXdqK0qrQ4dRMDRczl4yKt7Hw8t19+6SVuxNupcq&#10;Uk9mcPbHOsupCOMkBZluY65UbB8X76xIVeI1OgPbQYd8bULellgjpRABROhNZodIvJBxFPmMVIDn&#10;0bjiKVKsFFC0+1JG0+jyWQ/WpqSqa8bP2RAM8UKpTUnxUjxKArvEFBERUqiUaahSQHxcV2uvlPDl&#10;2CndWsB2+gAcy9twKS2jeEOPbiPw4t8/weuvtyFrtMZbb33yBJCuaNt2PIGwpxINp+yNUDpt//6O&#10;fM2JgLg8C8rCSyEhawhIZ7pmVwLSFK+/9i6afazKEslUnsBY9opR+OSTPuwpndC8eV+88UZrvE8B&#10;YGnhhrDg1aPEUy6eqt1xODUQiRaTEMOBIh/Ox5JS91MqMaJCMmRv1KZBDJkQClDiFSYM8mJcV4Il&#10;kw0k8IvxhYakl0uVWEBSQOVry2hc8QKpdckxQltSlxJQ5VEktQyKCRBPpa+SnYu0JX1N7dWaguLx&#10;wJiM0SgTLFhM3Gg+4/Td46VTeSkd27dVxT//+bECwmu0xT/+8YZy7U0/6knqXkhvWKukAyJ9hw8X&#10;9jATj3l2HhIbm1Q/ePBcdO68gEF9qnICr77yJt59tzlPihr8/Q6Ufu2VGPPxx73w0Ufd2Ws6wsk5&#10;iDPM00YLIA8bG/XOHiz7fEugJTbYaSKc9SUXylPrCV0eTwFir5dpPkJLEkzFM2xkeg7zCunlAoIx&#10;qUUoyI70ooyFy/QhHiefm0dvkTGQZTxGco55zDkk31EGwniMACZxR35H8h1RUP8qkzA3Ie1ZUmWZ&#10;MPmUQTIZk1HmhXGCnp/eCFSsd8mR6ygpKR+5OiKK3tGUSyP+riyPePnl18geTdlJ+zIFcHsSWxMZ&#10;Q2IocuzRs6chvcT72QHCBS31GhrOpCFXBe13322NF56sG3/9tfcJ0LsEipOTB01E0w/b8CRfxoD+&#10;I1lgi025fftq66expP7S1TnZCWGnoj2WUq3MRhjLKVKHkgrwciotMZgy0UGqqzS8TAmVwSNbGlFy&#10;FymDSy8XQMRrbKfKlFEO5TKuKL2esUXAkcROBqyUsYwn5RQBRQK8HQGW7xZwRSwIPUmiaMc5xj4G&#10;/Th5r7cCqHzHfNXW9Jx22BnrgVundlXKdchI6JEjp7z79RuTZGNjypHSmQooL774IgXPYFL4SiVp&#10;Fu+YMCGW9rIjk0zEqGH6z4ayZAOxVati6sePlyDlwmbLQpo6842PCcrjHtK+fQ9y5tiNi+cv9W3a&#10;tKnvokULHwYG+m/btGnlez/MUC+dqC7enRWDOE7xj7WYDE/OELRiOUUpedCoov8FEHluQ4oSQwpQ&#10;km+I50jiKCpKgHLjMKx4iHxOwLCiR4gQkDK8MsmBI4syk15ihEhhmfIjc68ETPku+V6RzPMZtxbw&#10;85asp0m8eVx45OAWPSYtxBF3Lh692fjF2YXfvxaKlrfv3r3qG7l2dewrrzQhO3zKspIWA3gAczRR&#10;n08AUbPj68OgOWMGVdYziCFyEgMHzjgxdKgH3dGbzYsAjGUAfxJPXm+CpUutsGtXbdunJ8xeZMT2&#10;yU+VC/i6wZ1zh66Xb/RAsrMul46NhSdH+MRgJlRUYgwxlmTwCpWJwYWKnigtSRwFFFFYEh9kEoIo&#10;Ngnk8rrIXYkzhkM7ULmpwZMlfMlDZGKFiAY7qjoHfkYMryR99DgDAjKDsUOhPclrOFFCpHleuAW+&#10;unT4ptDtz5U+mrVS6aCuPhktWwykulrG2l6QMiwhKYFUM3r2XIZePcfAzz+SecjvlL2S6l++fGFR&#10;t26Tbqio2CpgSKW3XbvRisQTuSfaW0/PiNn5yu8A+bW6TePDS3Ou7U+/tnOjNzL8liLBegqHeYdw&#10;CLUXYwaNLZTCPEHAkSAssvQp30tvl/K7NPlb5KolgdNjWUWZBCF5DelP5nKZTlRhCb+/EodkrMWe&#10;eY8IAwHEhPJWqRiPZg7C5FBEhbTFrBDYsVKcHWGHzw/n32y8d3HuL13P0aNFHTzcxCaTSU82VFZB&#10;0NfPU4K6BPSWLUdBte9opgK5vz9Tl829Dh2quT1pkh3Rt6eEC1W8pG3bkQogojKkhkPAuHQseCWP&#10;f/XXwPjOiz6v1j1fmXPt2NYg5HAiXaLdLEQajoSPDicpkMclcxaDL2GmvZgSVJmZwkAtwVj+lsxc&#10;SiHiTRLItSh3RR1JnBCQRGUZU605yqS6JzNdRBxIbuHM2OPIY5ZyNr3zNBVsoOpzm9mPNNeOr3fF&#10;Ridt1O/eVo9vrun/3PXQ018rLS00NTY0D9TRNqLc12LgdmBC6KcMVInkVVExptoU5dmrgfVA599d&#10;yxJAEhMST0+YYM+A7qy4oLq6r6K1P6TMk3KBgPLxx32wwMAMDvZ+3E2n5W8H5Vq17v2j+ddqKYfz&#10;WYBMc5uHVSbj4MVs3oMDVd56AxCyYCyHVgdSgraGtgrXeoj6eZI/iNdIbiILfSTuyDQiqfJKvUw8&#10;S2SxgCXKSsSDywwG9CkcSeToZCTLOP6cyShzvKJNxyNEfyinBg1Apqs27h4rQMPl4z+778nRowea&#10;RUSEhRkbGaNf3zFo0kSFybImATAiKPZKU1OzUuz0Wcs+mDBuxrOp9gJrXvbz8Tqtrr6E7ihjIBsV&#10;5GVM5JNmvZkgdlf0d4sWaszS+/I9fa7d2xJz797NT3+zpzy8pnvrfM3VB8fLUJMejiwfI6xdxFFF&#10;/UFYzWmiUdYzEWc/iyOM0zh3aiBzDgbgQa05MaKtsmpK4osLS/pOjCNS1zKgurKjB0hbwvUh2r1b&#10;KutKvOaoIIEzGJOc9RBiNB6xdrOxkWtKAjmEHMHJc5FLR+JIvCvOlSV/3vj1jVX0gMU/dw3nz58c&#10;m5gYrQiat1lMfeftFqzljaFdZpMtZBBPjwBNYofthN49hyMhJvrkMxkPqaxc87KXu9tpVVUd1q8c&#10;FBn3uHblS84cj5at+ivANGPuIYnhm/9sj8jwmJIHD+50+K2APJGSuo0Pr0XeOFp85esz+3E8NQx5&#10;3os403ASJ8b1w+plE5Diqo8YJpXJttM5gVqbE6pHcgSxF+tS7ZgMMuchHQlFaXEwy5jTf+wmd2T+&#10;MIh0NAt+c4bCVlMVqy21UMYtPDLc9RHNdYSb7GZygec0ZPoa4sLOFDw8d+DzxsaGeb927g8eXG+3&#10;KsQrq1kTSQrfx2uvvkuV1YzUpMrOOYJtCEtMPalE26Bn96FYGxHxbAABd5PesG7N6QEDtDkIZaYA&#10;Mn36ZpaWU9Cnjxnl72C2/gSkp1J6HzN6Fnp1Hd791y7oZ3n51gmdxsY7a7++cujSzVrulbXBGYUr&#10;DLGOK3RtJ3VQ5vMmu+ihINSCM9ANOb1HB3EcHo7miGQIF+64TFflsrZRWLVoNGcy9sNGKw2Uhljw&#10;OH1YzR6IJSyzB80biHjGq42U3Jne83G5PB4HMtdc+/b2xbX0il8F43vn/vagbp9tbNtGkuJWePXV&#10;t5Wy0ptvNlWSxLffaq4kyj17PFNA8HJ5+Y4GNdXxLI9MUybDaWqmU2enstobxYRnJgEZgM8+G0hP&#10;UWdmHpjBPXLb/LuAfBfwr9dpfdt45xJwH43n9+JoOmNMkAlSSDdrl01kgXIMRyFnYpOLPrZyIZC0&#10;Ta5zsdlhNgWCAYqDTFHgZYgYUt5KrqqN48yTzfSwDM8F9DQ9ZHE2/JWCKOxJWnH19um9nLJz6xeV&#10;1E/L99r3tmzebDtpggV3KxrPONJVobAXXngBf2PS/I9/vP4EkGGIDAt7Vh6CF69fvxowbeocfNJc&#10;nYNTy6i0AhVghg1bwaA1ha7ZGx9+2INeY87xEfuuvxeMp5+/fvO2FnvshsYHtzd8c+P0eXx7GThV&#10;ils7UlGXsR774r2wmbQWaauFKJsZyOba970Ry5HupIdc90WoWO2EXRvcUBntjBLOnqzPigQuHsHR&#10;/OSLOasdNzReq1nd2Hh9/L97vhU7stSj1qUxgEsqIMpzEl555a3HgBCYV175pwJI714jEL8x7tkA&#10;8vRkHR2tA1S692YAa49PW4xG+3aTKHv7scjYCi+/1IxADWAh0TQvJibkd3vHTxmImdmsxq9vxj44&#10;VRr7zbWas8Bd/r+Az2uLcKe2BI/qinGpYD0uFGzE1bJ0XN+Zhst7NuFyTQEeXq1B48163DxVeYEA&#10;x7JNl98QBcm/p3517xvdz+/c07126yvdW1891JXKNNuAXwMqNbVI3csrmknybBYOnZgAzmPH7MQS&#10;yksKKOIhb/6zNSsb42Uflc+fSVD//klNGNAxYMjgvujWsQs++bgbRgyfjika+jCYZw6TZUvyVrgs&#10;avJrF/Es3v/6Wt20xm8vx188cyz+2vF98Y13r8c3Pvoivq4wJr48NTT+5JF98Q03LsbfP7Mnfnd+&#10;fHxpaV48DSxN44mAeLPxmy/nfH5iXwzuN+DRnWv4+vYVpeHrO7TbQzRcOHbs8M5tc7582DiHLwz6&#10;qfM+depguwAf18L2rbopTNG1qw6rvV3w97//HS+99DKrwR9RfbWj+Ol3h/s/So72+8fTf3giMbFh&#10;/nOnqie2aaWS6OsfnpiSsjXx2NFjibzYH9WsnoXxn+V3yIBZY+M9rbq9hbEPr5/E1X1bcbwoHlcP&#10;ZOLmwUzcPpyDByeK8eWRPNyq2oYvTu4CHt1Cw5Wz9bfvPdT64lHj4B+eD/n5ozH9e+d17ToSn346&#10;RBE2r732jgKGVDE+odLq2HHIkWd5Hf9n30VQe1+8ckVTf7635ojRpppDh1prqqlZa6qo2GlOm6it&#10;aWFqqmltF6rp4eqnmZmZpMlbU7A1dvotJ8jjml2+cjPhxpkjqMqIQGXWelyuzMJXR4vw4FQZ7teX&#10;U/LuxYMzu/Hg7B7l76/P78Pd40W4SdprvPs5bl85dfZRfcmPvCU8PKvT7NkLSE8fE4QuSinpww+6&#10;KJM9OnVUh5/f6qv/Ee/4LRf+7x6zb19Or9zCXQdjNsRDc5oehg3VQscuM6jrNTi1Zib6q47FlEma&#10;nNi9DFqzF8Lc3IpbwlZwe9dDbr/0mzKzsP7EjRmR4fHxmzdtQjQ3vKzYFIT6HZsYe/Ifg3GKYFw4&#10;gG+u17FScuRfjc+/vnIYD8/swu2aXAWcu6d2nj168uT/iC/FeXkDV65YwUD+BkForoAhE+eErqZM&#10;mSN7cckGzX+MXbMbvmrsfebCqWm7i5KqosJWc9uL+fC3mgMPm0UwnKvHLfomcqi4P/75ZlsGyZZK&#10;oiUTCt54g+s01GZxLGK5/c/mNI2N7YoKSpMC/OMxa8pcmBmx3L8uALu4R9ep0mTcqcnD/ZM78IDe&#10;8O31o/jmau2PGwH6+jJBOb2L5ZQifHlyJ+qPVp+919io/p1E5+8cPlxXNn36POYi79Hy76Nd2+Hs&#10;OAbw9vQI/nc76f/551jS7nXx9PHD547uRm1hAnk8AzhP3r56ELhWBdw8jEt15UiO3YCFOvPQpUNv&#10;liLaKCOSLVuqcfRSk8rG+GcBqajY7+jsFISX/tENU0ZPw3o/EyRFuGH35lCcLEnm1+c+9pDTFfSE&#10;Q/SMH3iIAERABKxHlw7hQX0Zbh7KQcPRMlw+e2Lv9w0GnGm6ffu2rb16jdg9btxUDuEaby0qyv3j&#10;gEEqUT194vjhmuIUVKaF48r+TNw7Uar02K8vHqQRHhsHnx8FvqzHfXJ7xgYfjBjCuV8fMu9p0gEd&#10;O0yVmS4/C4iRkbv12LH6aN5iOGZP1cdqp/nYHGyHkqQQ1LADXDqQ/d1vCiiPLlXhEX9b2teXCRDl&#10;svKcrz88t185t7vHSnCTIqCuMKG2/ty5H8UTUlML3mnhj7dd+dGa6px9eZtQnhyM+vJUNNQVKj1Q&#10;QHkkfC5c/j0KwY3j9JoDyIqJQt8+UzmeLQFz2i8CoqfnZDRsmC4rDBwrmTUeLmbzEelji8zVLqjk&#10;bnZndqXh86onoNBT7p0sVX7/3vESxWsent+v/K28Jp2Fx9zlc6l5XTqYj2PVj4d0//D/jpan9EkJ&#10;d91TuikUVTnRuLArFV8dK1Yu+DEgBx8H2O9z+jVyPHvrV3Xb4WFhy8DZnQmZBrp0Mzb7oUFEUbGN&#10;dXEJWd+ly2hSHSdaz5kEe+O5CHMyREqoI4o3r0YN54md2plKUHIUtfX0HJTzeAoOveIem/LaqR24&#10;TSFwtmILjhXG4UhBXB1/p98fHpBN4a75OTEB2B67EgezN+AsjSIX+vTCH57bp9DEN1dqnvA6weHf&#10;Ikmv7s/Alkh3DBkwEM0/ncypmp4bTh6tGMNbUYxJSEgYs2JF2BhuN55w9eplrAqLVBYQ9ejQFfrT&#10;R2DZEgM425ph9Qou294YjL1bVwv1oH7nFlzel4Eb1dn4UoARD1HU17+anJuc48V96Thethl7WI0+&#10;XpEO3oBMmVL6h/23c29eT2fTuXvX+1ihID4QVQTkWHEyzpI+Gqh6pJfefRJLHgNTTT6vxiMqoVsM&#10;wqdKk5C9aTUmaujhow/UYW/lioL8bUhKisfaNWt4x51A2NvZwNbGDJMmzsVHTYehb8/+0Jo8DIvm&#10;aMBuiRZC7Q2wOcgWxUnBqObvHymIRz17/dXKTFwj4DdIY1/yPAQcpfFvAeM637/C908QkMr01ahg&#10;Pe3o0cPiJb3+sIBUHthdkBGzEuGe5siK8sH+9EjU5G7E0aIknN+zFZfYA2/V5CvACH2JCrp7nCCx&#10;1145kIUDORuQssYTMzXmol8vNWjP0ISRsQOsrcxgZWnORwulOTrYYjLzlveb9ETXzv0wafQQ6Mya&#10;iKX6M7lHowEifJZj6ypHlG8KxqHtMajNj1NAuUyDS7tWmaF4ozQBSR7Fiy7sTVcAqdq2Fmk8j8yM&#10;NJw8ceJMVnr8sJqqwmEXzlwYRoCkqfxXg8QT7EIFMrSysmpfTJAbvF0skbLWDyWJgdjPACuecoRb&#10;jZ8oS8UZUtjFPWm4cSgXdwjMdXL8ZYJ1ojgRFcmBiOZiGUN9TehqT+NGycYwM7WFna0lmw2bteIh&#10;zk52mMrc4/0mnPLauj13zO6GORPVYThnMpyXaWOdE1flclPL3IQQ7CF1HcmLVTzlJOmrnt4qnnBN&#10;PIbtOlXVJYJxnO+dqEhTzrE6ax02R3rCzn453F1dkBQfhfycVN4uo5x3WjiC6uqqqw4ODkM57Wfo&#10;unVxQ7cXbBt65crJobRD3/9zoPij3djUi4qy1FcFeKh7uLio1/Lf1atXEbMhAuYLZsLDeik2BixH&#10;5hp3FCcGoWRTCPZmrFWCvPTYo8VJSk88viMFJ6jC6griSBFRSF+1HP52i2GgvwBzdXRgaW5MEKy4&#10;n68dXF2c4eLspDy6uS6Hjo4V2nfQRfeOKpjEyQ9a4wdhobYGbBTamoe4YFdsig5FWVIgqvm7Ek9O&#10;0eDHueLr9K6tCkUpHkJvuUjPeArIcZb/q9iJNjOncbK34sJOB6U5LF+u7Cvs6LBcee7hzo7n7YXI&#10;yPXYnJKA3btKcOxYXUNd3Z7/GyHAjWi68D6DA07X1584XX8Cm7gLaJCfBzzdXGBjbcVyhykMpFdr&#10;T4SXmQ5iOHsxcaUt0td4ID/GF6WJKxVg9myNVDxGwKnKjibPR6Fi6xpsSliPcFKNs+FMzJk6CgsN&#10;dOHK3ilG+D4gAoqHuwuWLjbF8GELmbtMw4wxalgwaxyM582A6fyZlMDzsDbAGRmUwMXx/thH6qwr&#10;pIeUpVCGp1BJbcb1/Vtxg0XHm1USO9Jxiq+f3rkZp3jMYZ7T9nWuCHVeRvDd2Alc4ePtqbSngEjH&#10;eNpJnJ0cFcD8fH243nBLw+EDh/v/x+pbQkccJey/o7SofltGKtxcnDg2Yq5wug13nrZmszA344na&#10;YS4B0Z48Ak6Gs3gHBEvEeRsjJYBj3PSU7RtXID/WHwUx3qSylShLYe/l1k6FfC0tagUiAj0RYL8E&#10;lvoa0J42Hpx/owAiAPywuXt4YInBHMyaoI5FBpowMV0GL0crhHLD/1Xcc3FjiDvyk1djD2dQHiqh&#10;R+zdjvO8/+HVI2W4fXwnbh0txxen9igZurR75w7g1rGdzNLLcY3jL6cr81FTlIy85HCkJCcp91Pc&#10;npPGCR4x8PJ0h4eb20+el72dHfexD8DuigpWX86/9szpS+jp+rWrZzO3bqGysSIQZt8FVgUMBlhb&#10;awv4+3ojPS0F5gu1MHPMACzTmwpPM11Eu3OSnJ8pEgKXI25dCNKjVyI3yhMii3Oi/ZDL7HxTpBfi&#10;VthirfNCLF86GwYzxsLWZAkcHZcrv7fc3o5xw1Z5fNoEoDlzdDCI+7fP1uDyaxMjuDvbY6WvJ2+h&#10;FK1soLx/3z4cP34UXHqHa1ev4c6dO7jLGx5/9dVX37Uv+bc0eU1uhizH8AbJOHPmDG9MuYtbmW/n&#10;Dcgqvrx58/qe8vL8w7l52UhNScS61eE/AkRozJ1eE8dSUFnZ9mx6yLO/ifKdO6yD5mTCnjwuADwF&#10;wYYgCBjy3NfdCTXVB3D50jkEejvDeM5EWM8nIKZa8He2QjDzgthgRySHOCEx1BUJwU5IWBuIhNX+&#10;SA6y5/7vbvDj51bYLYCdkS5szBbBy94UXm5O3Gw/gr0yjvu/b0T0hvXcUH+t0uK4HXngypWYpz8P&#10;M6bPhtYsbcw30IellS3pzAkRYfzupERurJxDbi9C1cEDOHrkEI4frcXJ40d+1CRQH6urRe3hat5i&#10;bz/27OIt+rI2YWvaZiQlxiobCDQ+fNjt6pUrYD7Em42tUKjL0eFxbLFjh3F3cUB6ShxOHqt99jce&#10;++KLLzpv2bK9d3R01ElxUempwuWidAQEW5vH4EjP9WVgu3DuNE7V1yIyIgzR3lZUSmZY42GMNQFO&#10;iPOz4jaui5G4wgbxBCMuxBVxYR4EyRVJLAiu8bREKGlmnZcp1oZ6Iz5xI7/bjDd6icdXX975XJKz&#10;W7duHTh37vSBU8ePKO08//7iyy8PlJYUH9CcOWP3xPEaJ21tvOhVPvDzcseqQH9spKekbUlCYd5m&#10;lsi3sZxfgP28o8Khqv00fBVOnTiGUyfZThwlGIdxuLoaBysPYO++Iuzdyw38c/NQWsjbvm5LOyyA&#10;PLhzp13Vgf3H42JjsTYygjfCDGQLAifUYUPUWmzP2CxgbHvmNCVfeOtWw8VS3nRL4oU7g7Z4g9Ny&#10;W1KTD29RFMAELQAr/P0REhyENZGrkZ664dTR2sP3fT3dYLFsPiLCI5Aaswr5SaHI3BiEzev9sSUq&#10;EGnrA7E1OQZb07cgOzESWXxvS1QQtieEYWdBNjJ5k5bw8GCErwrDkSNHZJxa/9cuUEYKOVHDu7am&#10;FulbU2kc7q6wLoqPUUwm13MCwjp6SyxvbJzJG1EWcNL4blJR+Y2c3Pwy3tiybGt6xq6M9MSqovwt&#10;VRmZ26oy0pOqcrMTq3KyM6pu3bxexc4Z+71SfJuvv/666kRddVVxwaaq4sLNVbt3F1Zdv3qpimv2&#10;n71nPP1h3hI7vSA3q2alt+shV2eH6tUREQjx9zq7dlVY9Ya1a6ojwtdVr42IrE7fml5df/JENcvV&#10;nbnrge/WtLRqrRmTqk2M7B6GhZJaNsagtDiXt60rRzV75uHqGkXHnzl9FA2n9+P6mSry/AneGvUQ&#10;M/ICbr6fwnvhRn1++3ZDNePXb5q68803jxY3NFznLfQSsHHjeqyLXIWw0FUIDQlHRGgIIleFkvKi&#10;sSWVd0vYThV18jgprLJwbWBgF15nF6mN/Rro/3Xvf/PNN1sfPXqk+ltPrHLfwdBTx+prCwtLa7ek&#10;pdRmZm6rLczfWpuXu602P29rbWl+cm1Jwaba4vyk2l1lxbU1hw/XnjlTX0vjSPvZpQE//H3yeZMt&#10;Wzb5xbBKLFz+U4rs+6+JPHWWXIYb/oeR1srLyxljyso2hvt2amz8gu2nl1j81uv+yx9XUpJnn5m5&#10;lTHNRknWfg4QBYjvNTnOjZJaZLWbswMiQvxwuGY/Tp48uS8ublPny5cvd5axj7+8gf+3Brhysd6g&#10;9nBNQ1TURgUMZ6cf5yy/5DUC0lNw3Fyd4enhidWr1/N2sDtRd6Sm6ovPz3QkMK3+t+f1lz6eNKPN&#10;GHJhHW/c8lto69e8SDxHgPVnTnO4qlzylP+/W/390dC9c+fi+5V7c/2SWXpxWP7ztPVr8eVf7z+m&#10;N0cHe6rFcLlfb83du3eVfV2e//sNFrh2+YJuRfmOGz5enlxQZKvEkqdU9NtB+DHVKQVFB0ds3ZqJ&#10;8+fPVf2GU3l+iFhAVhHX1R1bsLO0+PbaiGCsCPBnEdBLKfw9rc5KRv20avtzj5J5y/FSnnFi2cbH&#10;ywP+fr4QBcdc4z+T8P2ZIbx//+G8O7c/P5u9LeVsSPDKsx7u7g0R4auYvAayzOLPop+fUvgTwAL8&#10;ffn4+PnKFf583w/BQSuYvwQzqEcgiMcH+7md3Z6dcZbZfUZJyTNa7vxnBuCnro0B/pUTJ068kpMT&#10;8kp9/dk5txsazlcd3H2+uDj9fP721PNZWdvPZ2RknE9JSTiflvb4OTPy80X5Ked37So+f+JY3fn7&#10;9++fZ7lmS05IiPJdMov+r2bH/9j1yqrhx+3Mq6zgfq+V/I/nLO8+Oe7p8c9B+I+B8vyLn1vguQWe&#10;W+C5BZ5b4M9igf8HqaHQ9huomyYAAAAASUVORK5CYII="/>
  <p:tag name="ISPRING_PRESENTER_PHOTO_1" val="png|iVBORw0KGgoAAAANSUhEUgAAAKoAAABQCAYAAACJf+79AAAAAXNSR0IArs4c6QAAAARnQU1BAACx&#10;jwv8YQUAAAAgY0hSTQAAeiYAAICEAAD6AAAAgOgAAHUwAADqYAAAOpgAABdwnLpRPAAASZdJREFU&#10;eF7tfQdUVMnWdXeTEcw5Yk4IKuYERhAEzAgSFCSpgIIBBAOIoAKiqJgFFUkiYM4ZjIiioKLYomLO&#10;OUzY/66Lzjjz3nxvvve/f623fmCtWt10365bdc4+5+xzqu69cvBPVv5XLoH/Ygn8/MuvD2UCqHxT&#10;3v5vZPArwJ9LrVyW/zksCXmKv68//ayUgPoTPylv/6YMfv4FX376WWrlMvw3ZfgX+Pv5G1Ap21Kg&#10;fuUn5e1/L4PPX3/Gx89f8Pr1azx8UIInj5/g0+ev+IkC/k2eVMJX0cpl/L+WwU+/lHpUyrkUqF8o&#10;xPL292XwlQJ8//ETnjx7htdv3+Dzp/e4o7yJixfO4969e/j8M73rr78SxJ+l4z5+/alcvv8GxoSc&#10;JXx+B+pnQre8/T0ZCOF9oie9X/IQV65eQUF+Hq5cvojs7CwcOXoYZ89m4/HjR/QeP+Hlq2e4e+8O&#10;HtHTvvv4WQJruZz/npyFnIS8JI/65SelTLz9xA/L29+TwVcK7MOXn1BUdAc7MjIwc4YfLCws4Oo6&#10;EckpqTh/9hSuFeThQcl93Cy8htNnsnH+/HkUFxfj/SeCVQC9XN5/SwaffwSq8K4f6SbK27+Wwaef&#10;KSsK7/W7j7iUm4fpfr6oX68OFAoFataohRl+U3EpJ4sALcDOnbsxY7o/HMY6IGLRIuRePF9KE0hg&#10;P7GVy/tvyFuQfYHPz/SolD0+EKjl7X+WwWda9NtPX3Dnzh0U5l/F7p07MXjwYMjlclGHhlwmhzU9&#10;65ms47h8OZce1gNVq1SHhroGBvY3wd7d6fj46QO+CsH/VC7zv4O3j9+A+kEAlTLDe8aj8vbXMvhI&#10;a3798QuuXT6HE2nrcfZAOhITt6K3SV8JpN/boIHmyDp1Bnt270J7Q8PfPm9Qrz6WxyzFw/tK3L+r&#10;xJPnr/FJJGR0EOVy/2sZfBA8S8IngSos/N2Xn8vbX8jgPUH6lt8VF93A/rgoLJ06Gpuj5yAzcwfs&#10;nFyhrqktAVJLSwvOLm44fzEPSUmpaNWyxW9ArVOnPkJDF2J3ejLWLJ6N43szGM6+4hP1UC77v8ae&#10;MGQB1XdfviplX/jm7eefy9s/kcF7hp63n3/CvduFOLl9I1YHTsAUqw4IsOuH9MQEbExIwwDTwahd&#10;tz4GmlkiPDQEcWuWY1VsLIaPHgNNbYJYrsDgIcMRvzkRi2dPw+ieLRDqZY+b+ZfwRQCVXqNc/v8c&#10;f+8Y6UUO9fYzgfqZb95QSeXtjzJ4SyG9o5QePXmIszs2IXb6OMwYY4wZVgbwHdAMIRPtsDUxEavi&#10;EuA/JwzBwWGY5eEAx75t4ec8GnOCQzDG3hEjR9shImYt4tetRZDjIIw1qgG7nq2wLjIUT58+xady&#10;+f8l9oQORA71RgD1I5Xxiuy+vP1RBq8//4qX5KU3885he+R0BIzqhsmmLRE41ADTBjaDQ9dG8Bhp&#10;joXz52FF5CKE+rjA27w9nDpWhmP3hgic6IB1sSsQFxePRaHz4TVyEAKGtMH8EW0xpnM9uFj2wcmD&#10;O1kB+Alv6VXL5f+PGHzNMougptSDUiY42IsPX8vbjzJg9vSC2c69e3eRlbYBK3yGYypB5mfRArOs&#10;6VFN28CxU0NYtakN+16tMG1EN8wa1QWBwztglmVbTOxdH96DOyB8mhsWzJwEN7MusDOsgQCLllg2&#10;vgummjbBcKN6iAqcjGKuaL1hRvtcnLNcD3+QwUs6UBFxnn74rJS9IWSfvvta3t5TBh9+wjO25ySP&#10;T94xy7+QhbSIqQgZ2xXThzQjSNvwtR0m9W+Dcd1awq5DI7j1bICgYa0RPMYIAUM7wd+yI+ZYd8C8&#10;0d0QZN8PfiO7wqtvE0zuo4eZlvqIcOiEBaPawr5TTUwa2gtH92XiBRXyjJlVuR7+iMNn73/Ce/L4&#10;J+8I1JfMph69/VLGGwVEj/bkwxfcff4R99/8Snl8Ru6JPdgYYIc5DNezrJrDf0hreBGkLj1bwr5r&#10;K4wnWP1M9RHu0BXhTj0x06oTfAboI9DaCEvdBmLlZDNEOHXDvBGGmGHZDv5W7RA2pgMibDsQvI0w&#10;vm8bJMRG4QHLVc+EHt6UdT38cf6P6UDfkJo+fMvQ/4y+teT15zLb7hMcDymQ4udvkJVzG3FbL2Nr&#10;+g3kXruL80fSEOs7AgGWLTDDvAW8+rWGc3eCtEsLjGVz4fupA9sy5HdEEEN/0PAumDnYAJNNWmA6&#10;qwPRrv2x3KMvwuw6E+yGmDvCAPNHGSJ0dAdMHdQcTr2aY0XIDBRxefUpgVrCsZS2squPH7H4gLJ4&#10;SVrEz5Syxx9/xd1Xn8psK2F4UT57jR37czDTfxesrBMwdFQsVq9NxrHtsVg5xQLTLZoSWC3g0bsl&#10;HLu2gB1B6sRX114t4WnSGp79W2MiQexr2g5B1oaYac7Mf3B7hIzpjXD7ngRoe7Z2CLERYDWkZzXE&#10;RJPmsO/WFIvJYQsKb+A5c4USctR7pBx36TjKsk6+z/0e5fCM1PTOCwK15MMvUL78WCbbbRroA4b8&#10;rMu3MMM/CZbmCejYcQmathqPqVPnYld8BFZOtYC/dQsEWLfFdEtDeA/Sx6QBbTBFvPYj1+zeAg49&#10;mmOSSUt40ZNOGdASwTZdsdLLGqt9RiDUthemDGxF4LbGrOEGmEmOO9W0Ldx7N4VDz+aInDUJlwvy&#10;kXv7FQ5m30Zu0WPcI+24QyUpX5RNvXzH4x3q5zEjTdHzj0rZ3fe/4BYFUhabkun2jSevWQvdCyur&#10;5Rg0aDMMDKahZj0T+PjOxeGUNVg7fShmj9DHvLHdEOJA7ziSydIwA8zhqxc9qG2X5pjQuxWzfQP4&#10;m7fBJOPmmGZphLAJg7HA2Qx+Q4wIypbwMCaQB7QmoFuRGrSGa8/GcO2njw0Rs7D34AHMDE6Ew7g4&#10;LFtxEuevlUD56gN18qlM6uU7Fote0pGw0H/rGYGqfPszbjz7UCZbMVPK45cL4ekdhT69IySgNmli&#10;i1p1OyAsYiUundqN+FmjMdNCgK89eWcnvjdkPbQdfJhEOfYiBejREt5MoAKGEKj8fMZgkTQZsZxl&#10;hPF9WrPe2oygbCXRBjdSBXeuTHkS2HYd6sJ9QHtkxMUgfstmdOvlhKZNp8Fm1DasXJuNnKKHKHr9&#10;hXr5WCZ1IzBZyMT23gfg+pMPStktepWCp+/LXiMAbr/+itS9h2E1bBJ69VzIfaXb0aypI1q3Nca6&#10;5Axcv56LhFA3TDdtRk/YlB6RtVSzdpjM19FGTWBtqIfxrKN6D2hLGlDqLf0tDLDQsRfm2faEK8Hp&#10;YNQYHn1asRrQFt7928Knvz48+7TAiDbV4GPdE8cOZGJj0ja0NRyIevUc0NdkEyb77MHeUzdQ9OYT&#10;9fKh7OnmGx6vEazKd0D+k/dK2Y1XX3Hl8bsy1/JZ7sh//BarNm1G7z6W6GQ0g+F/J18DuW7vjKRD&#10;3Ff68CH2bFzIJMiIIGvEpKoNAocZwr1fKwxv3xg2nZrB3bi0ZOVh3AoTyDnF+xDbrgi1746pZvr0&#10;ps3hyWPEe/8h7TFrmBFLU825AFAb4ZPGICv7JBav2oKmLbqiTq3+6N5tIcY6JGPT9lxcffIWV6ms&#10;sqgfMeerT97j1ttfkff4nVJW8PIrLj16V+Za3tNPuPTgFWLWx8OoU080bDAQ3bqFokN7P3TqNBx+&#10;86JJC27icvZ+xPuPwDRTPSZBouxkADd6TxeGcW96Vl8mRt4D22By31bkoq3g1pvZvxnrrtb6mGZB&#10;T9u3NT9vjckEsK+5AXwIWGcuoU4xNcT6RXMRsSQWPfpaoWLF+mjUYAB6dA/GsOEbEbX2FM4Vv8RV&#10;hr+yqB8x58uP3+MGa9q5DwnUK8+/IOfB2zLXLj76QEG8RcKOoxhkZg9dnSaoVrUdGtTvjto19GFs&#10;MhwbM47h5r37OJ60FOF2XeDeqy6cezaBOwv10yxEKaodAljEnzlEn1k9qwDckCKAOpHg9GNiNZ2f&#10;TyGIJxLAoozl0bclbOhJHTvUwbogTxw9dgIzQ5ahTt2GUFOthHb6zhg0YAOGWK7CvKhMnLr1BHnP&#10;P5c53XzH48WH71Dw6hcxf6Xs0rPPOFfypsy1C4/e49z9F9iSeQGjbRejcqV2qFChAvqZmcLVKwAB&#10;oTFIOXYRlymfqwVXsGPpNC6NtqE3rMll08bwHdyWnrM1fAa25oIAEyjWT30GCa7aBl4D9aVSVgCB&#10;PM20FWumXBwgBRjbsS4cO9ZEhMcwnDl5CPnse8e5a/D294dR50Ho2SMMlhY7MMSKm1xi4pF95xEu&#10;Pimb+hGYPE8HmvfyZ4FNpezik084c+91mWs5nPfBvNuYv3gHzAdHojb5YY0aDeDpNwP7LhYiq/gF&#10;Tt55jtOPPtLzki+dP4b9S7wRxVUmn36NyDubwINe0oUZvVtv1lH7tWSSxdITPagXAetnro/ZLGMF&#10;sfmakcP21INXr0aImWiN7MMZ5J7vkPPiZ2QXP8Wa5EyMtJkNE+NY9Ou3GpZDp2NlYiouPH6FsyXv&#10;y5xuvuPx7P03uPT8J5y+91opO//4E7Luvi5j7RVB8hPSjl+E58QY9DOOQKtWLqhT2xD9Bo5CbOJ+&#10;nHvwHucff8RJyib7wQfklTzHzcu8ojR5CRICRmKBTSdM53LpRCZRLt2awK2HAC6TK1YHPPs2ZZbf&#10;QtoSuNCxO6LsuyLGoTuS5zrjzMF0XHnwHOef/4rsknfYuv8o7J09GPaHonWrSWjT2gkjbCYi8dAp&#10;XKDHzaITKXv6KZ1z9r03yHn2E07deamUnXn4ESeKX5WtduclgfIzM/tsODoEoG+fCHTrLryqMWpW&#10;Z61zSggO5t/HWRqxkM3x4tc4ef8dch+9xc07Slw7vRcn4uYjOdAGa9wHYImTCcJse2DeyE6YO4w1&#10;2NGdsZhLp9EufbHBbyi2h3vg0OZInD+XhZz7L3HqwUecuv8Bp0veYkPmfgwYNAw6FfSgqamHWjVa&#10;wcHZG5ln8nH2yZeypZc/4VA4iXNPv+K48oVSllXyAUeVL8tcO/XwE3ZeKMC0WeGsXU6FQbvpaFTf&#10;FJ06myKE/PDwzac4xbB79M4rSTZHlHy9+w5nCN7rXMm7ffcOrp0/hLxDW3EhMxZHNgRj1xJf7Imc&#10;gsPL/XEyPgzHkmJwJH0jTh4/iAuFt3GevCuLXuII+zt05w0B+w47z9+Au1ckatXsKF1jVVGnIuzG&#10;eSH99HVkP/pU5vTyIxaPUfanuYZ6tOi5Unacln3oNgVXxtrhO69x5PZzbD5wCh5+IRg4eAJGj/VF&#10;6PItyMi5haPFb3CY4PxRLgeVb7Dr+nNsyy3BzrwSnFQ+Y+noJYqePEXh7eu8pv8Mcs6c5OXSF1BY&#10;TM97/zEuFiqRf/MWikvu4c49JW7euo6Lt5Q4VvQEx2kIh24+w+yFiWjWuB+BKkcF7Uqwd/HD9nNF&#10;OFHysczp5Ud5C/mfevQFh24RqEfuvsf+Wy/KZDtE4B1UMvM/fg7RidsRfyAb+288wZHitzhw+/Vv&#10;MjlQxA0j/OzgjcdIPniaGTlXj2Yvh3NADCYv2IBVmdk4Qg+cff89OS0BTm+5M+8hdmdfwrmzJ/D4&#10;2il8vnsBX0ty8fleLl7cuYyim1dxQVkiGcSK1MPoYzIMmqpVuSrWAyE0ln03nuEQz1lWdSPmfaDo&#10;JY4/+IJ9AqgHi99hz83nZbNRGPtotQfoXQ8QsAfJRQ8yvO/jTqY9N1+UyuTWSx7zBkdvPkLW+TPI&#10;2pOCXZvXImpBOIZZ2rFIb4ROfcYifDOrAnfpAR98xcYTRfBbsA4LgvxxNj0Gn67vAx5f5KUUV9kK&#10;+D4Pn29nobjgLM4UPUDGlXuYxb0FlsOc4Ru8Atsv3sbBO29/H0MZ1c9e6udIyWfsvvVMKdtHgews&#10;fFam2+6bL7GHHnQ3QSnJgt5MvO4qfI4dhS+w80oxTmQdw62s7XhTsB8fHuXi8f0CnNqfDqdhY6Cn&#10;1weus+MI6HcE+nvMX7MTFkNs4eMwDFlJUXh37QB+fZCDXx5exs8P83htRR5+Lc7C09w9uJx3gV71&#10;JdLy7mHjoRyk5iixV/kau2go38dRVvWziwZ68P5H6uKpUrb79ltkXH9W3q4//V0GBGrGDQLl9jvs&#10;IGDSDh/DkdTVeJidwusizvH2ckXianO21ziesQXW5vYYO3kRtmVdQXp2Lib5haGbUW84DDVF8op5&#10;uH4kAS/y9hKwR/Cx8Di+KLPw4cYRlGSl4PKJnTh69Rb2KN9iX/F77CXQdxWROtx8hUwaSVnWTeaN&#10;59h39wMyrhGoO4veYvu1Z+Xt2lOkCTkQHJn0sBkUUgZf084X8uYR65GxOgQ3Dsbj5ZWD+HDrJH5+&#10;modfXhfg0sEt8JrggtH2nli8NAbRMTEYPsIZbVsYwcK4C8L8HLFn3XwU7N+I+9mpeHYhA68v7cTz&#10;nEwoj27GyW2rkZCciPh9J5GafRWpZ69j20UlduQ/ooKeUC9Py6xu0pm47in+IGSglGXefINt+U/L&#10;dEvl/FMJ0rQbBOj1J0gnOLewxrpuxyEsWR2HYH8fxM6biEPx4cjJXIvrBzfj3ultuEbgboqciYlO&#10;ozDOwQEBM6dhlv8MWFuNQWeDrhg2oBvmetkiLTYElw9swd2zO0hVd+Pl5b14dfUASs5l4kTKSqyO&#10;DsOy5cuxcs1aRMeyrduCuPTdSDt5Htuv3Me2ay/KpH7SCki/lO+Rkk+gbi98heSrzGbLcEvKf0Iw&#10;MPRfUmLr3qOIXrES8+bNwaJFYQgPmYNpE2wwf9IobF40BZmr52HvxjDs37AQmxbPQIDHGHpUO4TM&#10;CULM0mhER0Zgipc3hltZwcV+NJYsCMKBzK0oupKNp3eu4EVxPl7eLcDL4isoyT+NC4fSkZGWiMTU&#10;VKyOXY45s9jndD8sW7IY23bvQdrlYiQVvCiT+kmhXjIZ8ROvPFbKUq6/QkLe4zLbtnDuKdeYNF2+&#10;g6TMXYhaHI5pPpPg5zMZa9asRPLWeN4zyhcL/Zwl75m2NhwZ6xdj+6owbFgcgMVzfLFsaSSSdu5D&#10;+uEsJO85gtgtyZi7KAohvDHamtVreK/UDOTknEbRrULWUu/jFuurV5X3cT7vKo5ln8aBnHwcuHoH&#10;6QePYsWq5aQP0YhP2U7OewlJeQ+QcOVJmdTPVs477SZ3uF0iUJOuvcLmy4/LbIvn3AVQMy4UYkPy&#10;dkStXIVFKxh+4xKRevQ0dmTlYN3WbVi/YQO2b0/Gnr07sf/gbhw6wNe9u7Bj3wFkZl1ExtUShqjH&#10;2Jr3CEmX7iPl6Dls3JSAZdFL2ZZg/brVSElJQebe/dhx4hwycwqRmVcsecxkKiT12kts5/ttWbnY&#10;dvoytl2+h61Xn37Ty6MyqZ8teU+QUvgWm3IJ1K0FLxF/6VGZbXGc+yaCdUsOy0NZ17Ex+zo2nb+N&#10;TTl3sfnSAwrpPuLOKpFw5hZSLhQhLfc2Mi4XYdcVJfbkc4WqgEBniNp89Rk25j3DhqsvkUxOmXkq&#10;B6voHQPJWf2nTyd39UdgYADmzp2DsKglWL41DRsOnscm9rvpYgk2XnoCYTTCe27Nf8b+niPu8hPE&#10;XXpI3YhW9nQk9JJ44w3iLj5Uyjblv8CG3Idluq2/+BDrch9hA4EWR4BsvEqZXHmOdQTKOgJIfC6B&#10;8PJTNv7/rcV9+3zdpcdYxz7WX3yAtexn85XHSD11EStWLIO/3xRMmzoV06ZNg6+vLxv/n+aLgMAg&#10;zFuwCEtXb0TC/pNIvHSP5+H5ctkX+yjtr2zrZSONc8v110IOSplQyloKpLw9xJqc39tavv/efvxc&#10;vF+d86i0XeB7NvHZd/mt5vt1l54iMfcutu46gGXLYrBgfjDCgoOwYF4gk65ZCJ7tj/lctVrA16jw&#10;UMSRciTSW68nUNeU6+I3WQqDjb/Gy9kFUNflPceqCw/K239IBrHsZ+X5UuBuZT004chZbNzGK015&#10;SfTa9euwgiWolWt5v9TNcUjelop4lqHWHDiLteeKsfriI4jfl+ujVAbC6Dfkv8LKCw+UstWXnmHF&#10;uZLy9hcyWH72PkRbcU60vyenGHHceQr64mMJsOvIcddn3cCaE/mIPZaPVcfz+T+58LnbWH++mMC+&#10;D+k3Z/9e/393HP/vjyuVze8y+s+OfyVluJacf/m5EqVsZe4zLKOAfmxLz9yHaMvO/PHzPx/3//P/&#10;S4VMzj3A8tynWEFjXnbhMWXCz/6OTAi6ZWzi+KVnH2Ipfxud8wxLL7Kfby36wlNEnXuCaP6/6irD&#10;GxWy9MIjLDkt5M72J538p/+X9Hv2AQ2E4+NrtBjr3zyvOG7JaR5/4QlWXXmFNVdfSXJaSnn93T7+&#10;znxi2N+qvJdC5krZcgoqmieOYosWwmXYWk7+tZxhKIYeYel5Co9CWyK+l1rJ/9dNzFO0pbTmFZSD&#10;EOjSrLuIoeeI4WfRZx58k0WpTErl8j/J5Lvcfn/9LkthCKL/iONKLD6mlJQslFMq53/V77+nh+/j&#10;FeCMoWHEkGOL1+U5Qtec22+6/qv+OS4eI8YZc/YeIk8qsfDobUSduisZ9n9y7GKMKy+9RPRpAnVp&#10;zhNEUQlLCNAltC7RYukBVp2nF+CBS3hy8VkkLT0imwM7Ldr9f699/z2VEMF+pP6kz/7N/v7DvxPj&#10;WZx9FxFUhDDWyF2XMCU0AZMD1mLhpsNYmX1HkoV0jBg3ARpF+Qgjl+bxt+ZSOm/Rz6qzxZgfvxvD&#10;xs/B0HHzsDTlOJJYixWAWfxdzn+rz78rPzG/e9R3CWI5v6XHb2HO9hws3n8Dq88RtHRK4juhm382&#10;l1L53EMsHVhqHoG5dTusnfxgPIzVjMWJWH2iUHJ0kafvSjiR+vm/0FEU5RuT+0KcUymLuvgc0cKF&#10;X3yC4Mx8+G05Cb/VhzE1+jBco3Zhatw+RB25guWS8EqwiEpalHXvf90W0istFBOlR4pgOBSvi06z&#10;8bNF/O7f6fM//ZvwU8UcVwlW5j5BaPoljHBegG5dBqF/LzPYj5uJWWt2Y9HxIo67BAvZBNhiqPAo&#10;GvTfn8ddypEemwCPSDsORxdPGLRqjO6dDTFrHpdlTxZgBc8ffuabjP7D8lmYzXHTE0YfzIVXeDzM&#10;xi3C2Gmb4Rt9ELMTzyPmdDFD+kMs/Cc6XnjqHnVYIiU5CQez4ebsjrpVa6Fpw/pwHOeM8IR9jMoP&#10;EUHQL6ZMFnKeQu//rp4WZ9N75zxH+Kk7Sln48XuYnpAD3+UHMWpSNPqPnYR+w53Qz8ITHU1c0c3C&#10;GZODI7GMxeklZ+4hjBMIO3kXYXT1/7KJ4344Vig49Egx5u64jsWHaH305IsIDKmfH/v8Z/3/qa9/&#10;eu6/O65/MvYF/G04jXAlDXbJzgIMc1yAdgZtMMZWB1On1YA5780/eLQnZsQfQwQjjhDi7KRz8F11&#10;BLPTLxOo9/n7+xD9/Cu5LD5LRXL+rjOjeHl0O4x3Uce0mVUxxnEIfBamYslJyulAMRYcuM1+hXx+&#10;kPn/1P+/khF1F8Fzh++7DNdZEehubIrOPXqgv8VwGJu5YajzQoTRUa2iVxW6+se5EKg0oIUHrmDC&#10;9DDe1K0dZaSOKVMrYJKXARx8ghBCWSykjkP3F2HxCY6bY/87MvlNZj/ML5zjjbzwjL8nUL0Wb4PR&#10;QB/odx6GntyWNtymMZyc68DVXR+DLXuggV5r6BvwLiH+8xC+9yJPfB/z2ZnUTojGQfG9aKX/f2vf&#10;Pvv+eXgWw9Oxm/BZuhN2XisxbUEcotKP0kMVYj4nU9ofQ+H3vn7s74e+/uE838732xj+PI5vff5x&#10;zH8aK/uYxxZNTxJ75CZsXVfAQL8jn20qQ/5VGW7fkWHhQhl69jbE6Onc3c+IsIQ3/h3qMAttO9ph&#10;FC/OC919kUos4fg5FzGmH8bxB/nw84VnHiEw6SIGDvXCUKuq2LtfhoOHZLC0aoLeVkGYsmQPJock&#10;wTciHWEH8imfP8p0/knKSczrr+T9DzIo/X0YwReVpYRPxBa0MegPI6NKfOyQNqKiamCCezNYcP/s&#10;WOd5CKMxRmdTr0IvP5xD/C+8ZcDWY2jX1RK6uhqY4ivDpUsyLFqsiT4D+sHJJwZe87fCa14iIred&#10;Le3nL3T52xy+4+lPug+lLBede4aQ4wTqAPPRvAKzHkaOVEfYAjVs2aKBzB0KHDupg00JjWHSryo0&#10;1dXRpn0PTFyxTfwIoVklCGEnc4/ROx6nwDiB0FOln83jZ/OO3UGwADDBuYAeYX4WwwDfz96wAyPs&#10;XOhFBsDa0hr2rl7wXbcDc0nG5wqw8Hchoi8eK16lvo7+sS9x7nnHS48N5liC+SqOm08DChXn4msw&#10;xyQ+l75nCxEC4O9Ev8Hffyt9z+PYRF/z+dtIjt91Viq6MNz7TlHHZSrg+XMZfv1VzkedCyBVRY/h&#10;gZiXVojZKzfBlPdHNWqvg0FD+sFt0QbMOVLEfh4ihHMJ4fyl+fC9OLcAcOmYixHGY6bGnUdvcw9M&#10;cK6KkhIZn7HK/i2rolqdfjA2teOeVmvYOo2HT3QcgvYXIPT0Qyzg+MUc5rHvuaKvb03MX8heyFqa&#10;I78vnX/p/KTGcSwk3QpOO4EB1m6oXLkm3N1kuHdfhlevZbh8RZXbDGtj6LCusB0/F+G8SZugZpJ8&#10;qYM54hzU8bLLzxGcdBRN2xjzylkZ4uKFfGTYvFkOff16vDdBf17Va048jcScsEisPJAj0QiBFaG3&#10;EKEn9iMwM4+6kWTEsZfqR7R70ljn8pwhHHf42Sc8RqmUDR1Wj6snKriYK0MuFZOSIsexYzI+YFaG&#10;J0804OWtAm0tGarWawHHiM2lACJdmEulSKGOIAw6eBsB+wolUAjPNJcDEm3W7luYufO6NMC5u6/D&#10;aUoQXMY3x+zZVXiLxxqoX78phk+ai+CDBZh/5jEH+QBzDt+B/54bfL0lAay0v2IE7ruF6ZkFCNh7&#10;nVZeCujZR5VSC2GICdp/G37pBZi176akSCFY8V0wvVEw3wfvvYXgA2xijOxvDgU0RyiALYhtITmj&#10;z5rT0O/qBkf7arh6RcZdTwp4TdbBvn0VkZsjg81YHRjbBJImXYaT9yzeSr0i4jfK+GjJ2jC29YNf&#10;WgEWsewkhCzOP08Y81HKYf8tSUYCtHOF4VBR/qlXYOUUCOdxDZCfXwrUwYM1eSVqVfTqVY0yqooJ&#10;ExrD0n48/BJOMjF5jNm7CilPIWdhmHcRdEQpATZEAOHQbczIvCbJSZK3mCPnL+Y3m22e4JfM0D0W&#10;bETdBl3Qto0K9uyS4eefZXjzRoVXKyjwjEa5OKICehv3woRZmxFBuQZLToNRlFxzPoEbwzJbeMJR&#10;tKVHFkDdsKHUkLdulaNeXTXo6OhgqLUu/GfWwEQ+bGPB6m0s3j/FAhpJaBbHdOSWhJVA0prgk8Lo&#10;OFZ+Nm9fAebtKUTAniLKrNSwhKzmn37E8d9WyjZvUZEGmEfFhMxXQe/eWpg+XYODl+PVSxnGj5NB&#10;Q0OGBm06kJ/tIn+6D8/Yw5i0MhOxJ/Kw7NANOC7cBWv/9fBdvxthx25IicD0bXmw9k2GiXMMHBcl&#10;wTUsFSNs7bApTpfb3WRwozXL+fhFY3MHRJJSiFpcFAfmHLkHpj5r4BKViohD+eQojxGw8wpGByaj&#10;t0M0rPxWITQjiyWVEswVExWe5MB1OM5NQzebSIyeswVBuy9hDsEaSIWFMkz6rj8BG5/NsJ+1FXO3&#10;n5GSCWFIAYeVCGSbzT4CCHATx6Xo0r01UpNlOH1GhZ6/KuSKthg2rA18vFTR17QupkSQsmxTYrjD&#10;JMSuVEcJPZKfnxoMezti9qbLWEp5TFp1GNMy8rGQfNA34Sysp2+Ge/Ruyo7KIagCJQ56Gw7eSzHM&#10;uiUOHSwFqrm5KmWizb0A6igokCE0hProb0YqkIKgDYdh4bYOFt4JCGGmvpzzD6LDWEDwRJ0qxISI&#10;behpuwQ2gdsQSI49l3MKJJBLGw2Hsgrel4ehE4IZsvXg5CjDi2cynDkjx+w5ujhyqCbBqibhYMyY&#10;Sugz2B1TN55GML1/JBOk6JPX4Z94FO5RezHafTlq1+mOmjUVWL1ajl9+kWPjRjnvSKhAo0aqSNii&#10;QFaWDE7j6mOcTwQ2nn3J/RGPsGjPKTgtisdgv7VwCN+DCMo+ireD916XDrvpSzDaewOGz8zArJRc&#10;qRQo9Ds3i1TjSBFvjX5fCz/9JMOMGXI+truCZNH2Yyvg2jU5khLV0KRxRX5WBXpte8FnUSxmRCWj&#10;71A/9LWeAN95YfCdHYWepq5o1t4cg4Y7YvryeMxNOYPRU1eiXecRqNPYGC06WqBLH1uYmplgZWwt&#10;bpXTwNChKlCoKNCkuTH570bMXncCbkHr0KWfIxq1NUOX/g7wnr8SC9JPw2X+BnTsPQoNWxijmeEw&#10;2LgGY2HqUWanzL7puTxDtzApGIla9bpCv9sIjAtejflHr1HAjzFt3WH0H+aFtu3MYMDxTJgWgZgD&#10;uVIYnUnvPeNgERawFOe+LgfNujBxnKSDBw9kSEjUZbLQGhUrDyZPN4WWZh00bdkZq3ccxqajJehr&#10;4YGwUA08eSzDrEB1NGk9FC5TNsE7YAn6jfSDQ3AC5iYfw6jJ89G4tSnMRkzC/OQjCGEUmsfoEbD5&#10;AjobT0F7g9r02DI8Zj8jhqtCXaM6dVGPT6jWhuuEiryM2hyOHkGwGOGK5m0GoWMPB7j5xWIxqxJR&#10;559wtewu/Jelol2XEahcvQPl7EB5bUHgngIE0tv6EwwBTG4Cj9+H99YsdDbzQN061RlFZXj/Tsbd&#10;XDICV4dXJbRB4Y2W+PpVE5s3qTDRao+uI2bDLiwTnlH7MSFwA4wtPdDaaBiaGVhDTas9qlfXxXJG&#10;469fSz1r5cravCVRPSQk1MGWBA307FWJerOBF/uYvXw/xrjOReN2A1CzWW/0sfRCQHQ65pEOWjpN&#10;RMs23cmbB6LXYA+4BsRhUdoliT4FZT3GzEME6pWrdfDsieBHBI6iIrp3r4RdO9W50VcGF2dN3hKx&#10;GarU6Irq9XqjXad+MDPvjUGmnZntteNtxFuxfMOb2g5vxZvhNkFDlim69hqCwSOmob9ZPykk2o5t&#10;wBBfj4quiaZN9NC1e1MYGjVALQpLQ10blSo2QIs2FmjVbgyat+gIc7NazLSbo52hPj/rAytbbwyy&#10;GAHroXWYfTeB1cg+aNi4D43CE+EphzFjxUEYDxwNK4vKcHevhi589KNBDyvMid+LDceKMJzhtWOH&#10;ehjnVJF9NETPnn3hOWcFgpl1+x+7h6kMlZHcRDI59gIMutli8UJ1yXALb+oiZjlvdjbTlOe3ROWq&#10;vdC0tQ0CIpIxJSQDLQwtGZ7V8PatDPEJutBrZoT6vL+pcZ/2nLsR+lnZYoDVeN7LqiM/q4j+Awww&#10;1i8cIQzR4YdvY5BtGBTyVrwlu4rkPZ+/kMHRUYXRqxbatm3Oh17UQaPGjXmXv4F8PwCGhg0pz+rw&#10;9TPCYGbptqzQxOzNRciGvejc0x5N9Vg1sFFjH3qwsnGEW+R2+B8ownSebyY9agCBar98H+q3t2b/&#10;Gti3V8ZnscowbrwKHVFFOikjgncwvv7UAEp6dxu7CtCs1Ab1mpuiVQcbPtfAApWq6MHYWJdP1W6O&#10;Ji0NGOZrY95cNXz4IMO2bTI01tNFlSpNeHukVmjXoQGPr4HK1RqgWZs+aNthDKpV64nq1SrxRsk6&#10;cBzPa8qG2qJPf0fot+tJbFTHiJFVEDSvExO6cRjlEonAxFOYm/1IzIG7p9Y3RwEzWx8fBQGnhYMH&#10;VRkCSLLvyejOVbB8VX3MCe2BVm07Q1WlCsZRmHHxVaXEQqFQoHcv8tpUXURFV+FAtXhMPeg1aA1/&#10;/8q4clWOCxd1MGqUNlRVFWw6BGAdmFs1pIerx1BRmVanDVtyQqOO1XnLRQX27JEj52J1uBF0OrT0&#10;qpWb8CZm9bFlswoePqmGIyfboj9DcPVazdG9rwdDowdsbfWwn5nz3btq8J+ljpq1G2LI8CD4BjBU&#10;Whkzs5UxQsiYJGrAuFdFdOw7EhM3HoU/Q+cUllHmM7R5b8gluCZh9qwaKC6WUQZCDtXx4lUjnMxu&#10;ichl3TDWxQ5dTPxQn/f5795bD+kZcj6mW4YipQ5sbKkUepTxzqpYtaYyBpo2gLZ2bYy100RiogxT&#10;/XTpVcchMPY0I0cKqtXqTCOXYRd54q+/sLKglGHsWBWoqFTiLdJro//A2ujTrzHB2pJyqoXRo1V4&#10;abWC56rB7YENYWrZFzZOs2DUw5PzbUa+LMONQhkOH1Yj+NrCdFwIPBLz4HdIiWn0qEGkG87Rmajb&#10;3IR31ZYh+7QMNwvlcB5fV0qA6tW1gLlFX+Re1sP7D6qYMVMOFYU6WrbQIYBqwahLPRqIJnZyvBcu&#10;6rIq1ABa2rXIo7Xx5pUCR4/KmExpERM10bpNPcq9AVrp12Z+o47ORgqMGFWLVZO6mDhRHecvqODw&#10;0SqMqrX4fUPel7YhPbo29u6Vo/h+FV7l0IwO0Rjj/SKxiNza/+hdpSwoqBnOnpHhyBGWYvIVEkhf&#10;iyyQWe51WvpPP6nh6fOa8PBswLsyV+BOd35P/urnp+BJNMg1NWiZqjhxQgFDA5EMVMaggdoUmCo+&#10;fVLF65dyzJ0jQ6VKMqipKSQvlF+giUmTKqJyFR34BwhepIbkZA2kpqrixQs5x6CCnTtU0KaNnP2p&#10;Yvx4VdwheD59VFCI2khK0uB3gqboMdQ0RHy8FsesQstWYAOTGz09bVp7V5ZfTDBzVk2WT+T4+FEV&#10;N27IMXqkDE3bdYbDohTMoAKnHFRi6uG7mJRyFQ7TlzEL74XlSzVw9qyMFECOD+/FeIRcKuHYKX2Y&#10;DOjNR5u3hr29Do1ZfCejV1XlpmhVdOggp9GKJFQOexq0iqo6gkgLhNdN26aCgQMH0JtE0Os7oFdv&#10;HeymVxO//8zE9SoTKgFGmUyDt2hXR3a2Blav0yEP1ETVqnKsXVea+Hz6JMetIoWUyNWu2RxyWXMm&#10;pro4e06OL59VcIf8f5pfNXQdOhlj15zDlEN3pCYS02nL0xi1jAkcOfuX8S4ucnh4dIKH1yIMtJjG&#10;JEsfS6Kr4vNnTURGCiqoRv0SWDma2J6uheQUYuFZ6ZyTktXRoEElDDarhIcPGYGZjHc0UkOVSpoI&#10;mScishbGueiSHmhifogCV66oYxfpjDCkz5851i9yxJB+VKmiSkPUQFi4KuUkxzvK6kqeHIsXV8Fw&#10;OztEctUs4ChXpmbPrifVCn9muBOCuHBBgfBwuv4xckz01MLRIxrkICpIT1ejxakidZs4CXnZLBkq&#10;8IZeEydVw8uXGiTlwqI0UKuWuiTUU6c0WUGoiZTkqpysJoGjghrV5QRjqXJmzOCkqmgiIkJNOu97&#10;AiI5SR1Ll2kzsVBFCT26ubkAamkNs+SBCr29Gm4XqYDFCt7gQUHgq7DYrGDFQg2791QhT6rKRESL&#10;nl2Dv9MmMDRx4pQCx09U4JhqITZWFyYmCrTV7wKfJUkUwB1M3q/ExL1FmMLkZlYSebJPAPr31edv&#10;1ZkMyBE6n97iiACsGLcKlVUFnUkvhljWp4FrSXMRRj1okIJAVcXp0wpJPhMmyBlBKnCelZhsqCLr&#10;lJy3XdeDulp3DBzUiHVTeo+7cpZ1VLF3DwF2R07qosJkSg2TJyvwkeFUeK8aNeQM1azEHJcj77Ia&#10;Dh1Sk5SclMRKDAHcpo0q36tQ/lp8rYKVyzWou2robOUB+7Xn4HWwGJMPiDIQKcCyJN5e05i3flfB&#10;yZMynDwhg6sHHzgcmQon/w2oUM2AiZQaebcatiYo+OANYWhqUrL08YOcGFAnPajAsaoReDJWJzQJ&#10;zkr09Bq4dl3UmdVI/9SxI4Mlr1ciYVYj7dPmHNUkOb2i542P1+SG8gp4+kQN58/LYNhehrp1ZcSF&#10;nDhSQWYmQX6eOr2owJjx/REgFqP2s44aHV0fDx8xA2SGn5QsJ4+To04dVSq6ElsdeHtXoZdTwTG6&#10;9uEk+5sZgt+RhPsz1Ghq6mLo8GoovqfJLFkAVYXHUAH0fpcuVeCVnLVZQWjAkNGUSUJD3n+0ArkM&#10;rYZKnzRJhaFSiyDUkAT/iGOws9OgN6xMgWhKXsjGRsExqCEmRoX1PhXs3q2J69fUcPQ4vXd7TbRo&#10;oSpFghcv1HkhXnUaTR2OX4/9EhDkv8LgPn+W4cDByrwPagO4TGCdj+GoiV4vuAbGYDpLIp4HWLLZ&#10;XYiJpAAzDhRiVtwRjBw3hxy6i5RYamlW5n31dakgLbx8pSZFifkLaqBZcz3OryK+EpTbtwvQMEy2&#10;1KQnVqH3lrFGKbxjFXLG6pRXqSE3a6ZKDqqG6OhSr7RxoyoVq0Wj16SS5AgKUuG4WUSfIrivnEmJ&#10;SFDUyKvV+XsFThzXoAzUWdtVYMECVd4hW5UesRQUOTnaCJpTnWG/GgFEbjvQHU4xR+FNA5xIY5xz&#10;5DamL01iKO/D0K/AqW9AdXHjU7GX7cCkiAzo1u2E/v0FhZATMCo0aC0aviY9NaMEkz3hcFq0qEoH&#10;pIX7rHaMGMEksokuQ7aGRF0shqhBr7EWMneqStRx5AhVYklEYQ1pvldJBQcM0OKzvCrRm2vi5k0Z&#10;cxs5b0evhkzSqCdPVFjm0qZO1ZGRwYrHoD5wWXIYXruZTC2Lac/QrYJ9B2To3pO8RFVGAetIYVVH&#10;pyEWsa4mhBYZoYr2BEdioqqkfH9/OYWuia7dKtCi1MhbFEwYNCWhizD89i2Fe1aDXqEKZs81QEO9&#10;LkycavEiNzlLXzIagAqzTW2EhlIQXxQMCTKGJTWGgQoSDXj1Wk7gqvB/TZZA1Kh8uRQyhCXb2wuK&#10;UYchrxbDuboUmgsLNbFvfwUsCG9GMHaHXtNmtFJNfidnQV2DF+RV4MV2Nbnq1o4lFAMYmYyB6+od&#10;8GKN0531XjfWKF3Zgo4/QEjKOQyy9iJ3ak0Dqyudq0HDloiLa4lfftXlnFTpBXSZgOowW1cgI1MA&#10;VQMtWmoTUJQPQ7kXvaLw6oMG6UqhUVCJho1kBDPr1RdLFxKsrEQCq03QaUkRZeFCBWWiSY/K+b+S&#10;Yx1lVa2aJstjGpyninSMSICEsbdqVYnH1sXy5bpSHfP1KxVcOK+BxCRdeEziQs1AK4ycsgIeKTlw&#10;389kirXJqUtF6DdBl85ynGboF819YhfMjdyKSbPXQ6dqGwwZIpMczVbquUHDCtSTtqSfU6dkPKc6&#10;Q3kFbNqkLjmWsWPVCEQdGpQGHjwU/9PwGmlhW5oa8wUZRo1U5fE6HKMmvbJM4ura2upo3lybkUeN&#10;c5LBpK8KWjRXx/59CtJMOcGrwv7k6N9PCzXrdoFD4Gr4pF1UyqYHmrMsoUkvJkPr1gKkQsBVGFYb&#10;MBGoRj5E66D1DBiowlCtweNUpZPOnKmg9asxLKlJfKfguoKhsiZDXRMqpSoXD1RwgxYjiPntOzWl&#10;JTqxGhIepoKXzHB9/YRH0GbWWArUrYly1ubUCABxDjU8fiSHg5Ma+vXXYIgSBWlRa1SwfKSQKEND&#10;vUbsow0Os/53KVchZc6vCe6Sh7oIj2jG++C342XMjch3tJDHJETwyVdvNHDufG0+daQyqxlNMXTy&#10;Anhl5sFtz21MYCHdeecNTD54D86xJzHU0YXF+HoESQWOqxlLadb08AMJuqpSgd7QUJWeTgu3bzMx&#10;oFev10CdXlaLClCVPJC3t6AtwhvS29xWpdHKqUQ5KwByPCT3FQbX3lDQF00CVEvi1ytWkhcS8O7u&#10;mqxti/9VqVQtAvk7r2NCmKlgFUAswlSFhXkrbIxrwr61GUYZyUgfRD9nz1fA5ImN0GOQHYaF7oT7&#10;vmL4HLoL28XbUbtZXyZxqhI/vc4Ec9LkVrB19Ec/U18mR03g412aoyxerEpQsZ/J2nQQCuzYKSPo&#10;VJnoadCRqFIOIgKqkepVoAFrSIbn7k5wN9Dk92qSx7W1VaPOdXl/BE3JyaxYIfClxvFrMrSr8jle&#10;cspXjVFYXaI+osy1e7eCXleN89Mlj28EO4+xrN0mKGW2zGTPnqlAZQqeJYSrDi0eNHqUjsSJRFgW&#10;NbcqVXmT2YpyZqmiwCtjeBLeQIvZugZ5reCQcobXegwd7eHtU4/1OVWGOC2cO1dBSsgyMjXI4XQZ&#10;LjXwmOWwaTNUSR20EeCvyXCq4NKtAjXJb4UgMjJUabEEpZcuV8Yq4d5ddYn3BTIxUVHVRo8e6li1&#10;ujqC57diyYaPwpmiKoXCPXt08fYdi/APVBES0gBD+FwoD48qJOoKUhZtWrDglCrkSTTKptroZjYB&#10;EzZxF9BeJcbvYNF8z004pN6AgcNaDBndBQdp5Un0An2MDaGq5snkzJzekHVWKsnYRI1LraQiNNDs&#10;03I0baaOxo01WehW4Xxk8PQUoV8L/fpq0UgUpEbkmqRGo0aSi9FQBbBatxaRoRLpUQVGGY5xk1zi&#10;+C4ulBE9dewqTZYLazAyVJAMVSSsnTprQVtTiwarTY/biEBqiQmulTEzQIX8vgINQEcy/FTSOOMB&#10;HWHiugau6bfhRq9qvjgd1fXNGfp1cPwYE1eCa/r0ajT6Poye/QmyetieRoMmlZgwQfBlbVI0bQn8&#10;u3fLUKu2KjmnyD2EfmRwcFAjh9bB+vVa0jKstzdDfW0tbIpXk4DsNE6NXl9QwFKgxsYK3q7+G1CL&#10;itSkpHr27IocswqKikSZVJNOoRKXYLWxkZTBamRrjJw4RykbMtaeYbeCtN7s4aGg8LR4Qg26YIWE&#10;cJH8tG0jLEGVtw4nUeY+AFFn9PMTgK5MHqJLICmkcO7mVpEDa8CEpTL8fBXo27c6rK2FV6uMgnw5&#10;LUeNpSJNSQmz5wiPrA1PD01JSWlpMgqBHrWOBkObgnxQBQEsFY0Z04h8V1dKoAYN0qLHrUivwqRK&#10;SUscUYm1y4qwd1BlCUWXAG5MjlNHAmNcnBY9QA0+O0obU33VaaV14ebakOfWkbxZn25yNGZNcXTM&#10;EQL0Dhwzb8CZy6wj1uehtWU4vKY0p+eTSeWyzp07cP4O7L8bgakheW9DQxWCRp18TiRzIqnRkPjY&#10;oUOsdtCjek7UpFIqc2VPW6JO55kgGJtUYPVEW6qaXL3Konr36kyu6pNG6UphfRsTinp11Zn909io&#10;j6QkHfTs3owGX1f6fkmUAhUr6WAc+3zwQIFNNL6GDauhew9t8nPh4VkOG9sMt25VZOmJYHNpjr52&#10;i+EUfw0u++5gBIvuLfo4sVJSi4lraWRcvlyNka0Gy2L1KJ/KeEYaKBKt9kxy5HItekltcmyRyH7T&#10;T11NKXkTYJ7EcwqPGUP+LsYXQGOpxogQvUQVz1gd8PJS4Y2JtTi/0qi5fr2cEUSdDkudzk1Oryv4&#10;eF0adQMas4aUiOq3q4DOXbhknasiVaP68ukzVl5RSlk3axtmspqSdR06pJBAIEpEwv3HxYkESUbP&#10;qctSRScYdTCiW68kJQvr12uSk1alEEVoKK0EuLmJWqkanJwIPIKtR4+aqFGzCflhFXozBWtlCsyY&#10;rornnMTSaJa3KmgxPGiSRCtwgHXQ5kw2atNqRfFYcNIZMyuT0+lRMJUlch7OEsaKFZpSuBVeviq9&#10;fPfu5GxpCk62CsHUhEKpRwWoS5UCHR1RHyY3SmIS0Koh9NvqkcvqSsuEXQy5LNzOGiNWHMa4PUqM&#10;zbiOcVxGtYzNg9GwRQgLa4m3lEFKijrH1JJK68y+a7N8IpYLuZrDvnv3UWHmzvrmZTk39ogyki7H&#10;riYZeFSUJpdgK/HYb4nEFXrT0aw7kgLdu1+ZilWw4lGdoKzPPQWlHnPHDjmTE3UMHKDOOYqSoQbl&#10;30A6ppBcPGO7UL6gL6pSImI2WCS0gobRofC8Bob1CNzm/F1FaZl6gktbmDktxfgELjELerM5CwNt&#10;Z6Jl81YM7bpSrfgckz8rK00avQYuMYKKpG7SROGYGL1UdOHsrCUtp584wbE1FpxUjVxTLkWNWbO4&#10;tk/6Nnc2E2IaZ3S0SJ7U6YxUJMcVFKgCTeYxPj4arOyISoWczk2NRqAiLSg9eqRGz12TzqQhnaUO&#10;5yxHcIgG1qylAyB/nTO3IvqNGQ+bpXuVslb97RhitKQTC2GJ5EN4r+B5XGkg+VfQqlp34m6n8ZEY&#10;6TCNnTSTBi5KFMLiBbBFRviGSh03XsbJcY06VKx6CEXoMoxVJmdVJ8BlzBgJHC+FVOrZuFFBa1Sn&#10;l9Vg1YGhMVvOJ4Mw/NcUGSfrtyxZeXhySVG9BvurTuCqUbmltc2oKBlDjAYL0pUIfHV8IKj37RML&#10;C1XJ2bT4UAcZTAcRiPVFQV1O/qSB6TMqs9isS2+ooBeRoVHdKugyZDIcN5/G2J1FsE27DofdN2G1&#10;5iq6jYnB3HntpRpwNmmRSd/6UnQ4fVqF5TEZeZW6VC8eTv4q5ik8bMeOwjPpMhxXZMKlzgUGVXp3&#10;NckTidrgNfLasWPrkut34/JoCxq3GmWogSNHK0iJktiBJOhB1+7qXARRp0GJEg0pBSmKgWEtJkqV&#10;pTry0+dy7nSiU3BlcV1emcBUY32S5yDlCQmpAle3SnzQGr1tPLmeaW8M9d0K1x1FsNtxCxMzLsNu&#10;xjK00e9Jp8Jqz4OqlKsKC/BquF5IL0lwrV8vgKRHQBnQOGvRkbAWzuh27pyCUUPBqCcciYqUUAcE&#10;iIRaA35TRbKkYERQJb1hHXW+Oj6TMorkUE1Nm5FaR9pHIOiD2A/Qvr0qo5qC9IBVJmtNUo7adAh1&#10;gV9FTb50U9QM7jdp28kYQ4NT4LDtqlLW2XoyopdWlyxANAESWxuWRchH1VRrQL+LGex492SXjTkY&#10;OW0DFiw0IWnXKBUsE4egQC3WL7W5sUKVz2uSkctpITBIB2/fqEkhXXg/oSxTUwF6FYlnCm8Sy8RB&#10;l7VVS0stZoga5HZimxjrhtXVOWiuobNoPpJ8TiZj2WliM3r5qvRU3KXDkk2zpmrMxtujfQcrhAS3&#10;RRGTFRF6iotFHVPG4+lpWAZq27YGdu+qSmtWYyhV4XcsnK+RoXNHOZq16gn7+XFw4eaR0dtvwCa1&#10;ALYM/8M25aOX6yZM8BiMvFzBeVkOO6bDbF5N4lChoeqkH/pUUD+4u+rRSFnfJHCMOim4JFybiYMA&#10;YTXJ4I+wkiHCYcIWVS5Li91RVQisPpjk2QeprMdmMIFdEcvwG8PFFdYhlUo5jU2N6/vaTNhKk1S9&#10;RqIE1JgltiacB7N/hnRfP/L9jp1Je8w5x2ZYu7YCz6khLTzkswQUR49vbVUDJkM84bD8OKNFIWw4&#10;x/FMFu2itqGTiQ0G9DegLJswuok6qfBuMhb5GSVMmmDIyKkYPGw61LVawMxMhRtvtKSyWxtSQJEs&#10;paVVxIP7qnCwp75VhMesRDlpII3URSRKCxZQ/4w8ISHCcWlx9asmdafDiMGFn4qCNunSo1ZiDqQg&#10;rVJQ5w3oYDqSUtbEI3LbAH9VroRyr8HoxbBPvgHb9EKlzG3OSnrPDrQkblDgClJ7QwKUa/6Vq7ZF&#10;VzMHjIvcjAmZVzCKezCHh+3BtDnjmGBUk6zDmxli27ZVYDWkMS28KgzJLxo15DNBXY1oXdWlHTRi&#10;adPDTY4qFdln5Yb0bHVoDKqwGS2DOgviZoPqU2FVJC9cs6YKbzVen+PR4/2aNLnXU50T4+Ns7I2R&#10;tr0+NnKM3bnsWIlj6zsqEO5zN8BnOi+BYF1TGJg4X+Qi0pXWVUn8u7KmOhyLFxmxzqlOWiNjWYWL&#10;CGbMXGu3wJDxQVyNOouxmYUYkVKAUan5GLntGkamXMfQsEPcQME76kW3oAcVZTEZeZ8MYfNJGbo3&#10;h34ff/Ti0/U8vXty7Ew2mc3qG1RnmcUUgbMG8VzVpI0mfr5a6NODD+gdw2dPeWihex89GPSawCsF&#10;vGDGx6YP7K8F494EVJ/qBLgKk0gZy0Ma5JyVafzqmEN96DWqyzpuf/I+ziNNHRNZN23Xvg3M7INh&#10;x40/ppa2cBnXGhvWVWB4liGdXH/cWE3WUs3gNCeBiVQBRtAIR4kmDDI+G8OmLiRtsIaDXXvegZCc&#10;n3MIZbju2rkWOvV14Uae4/BZvh3N9QegcyddUkBNKYo1bKDKGnR9zA9uxIUFHfToqkuHVhujbWpI&#10;NWFPdxnpgZbkQVNSWH6zJFBJGy3M65DeaEu194rcbN22jR75diPemEMHLZpVQd3afCQn9zBsT6uJ&#10;BaEqTMg7oMfQYNivOYWxu4sxYluBUhax6ywm+3lytaIRdEmMdQimdp0HY6R3OJzWHIL99us8kMpL&#10;uYZxWy5icugiZntG6NKxIstEuqjXyBA9+1uifbde0O/YAyPHusB1sjfMrHrTy1RDy1a6qNuoIZq1&#10;G4SBI7jX092S3rWeVI+r16gDRowZzqK4EQk+eXD1hjAeRN5oZ412Rtz40MaAO7WcWKKYhMFDu0Kv&#10;SRVU57r2AHt/uG85A6/0q3ALXcsrEQYynFRl2NFGi7YNuWNnOAv6K3mL8gTYu7vCsGMjflcB+gyh&#10;zfU7wcJhOrw3HYMTM30xr2FJ+RienI9hbMM513Ep+ZgQkkgqM4zLgZWwaiW3OzoxrLWqhx5DJsIh&#10;9iyc15/B+GlusBtdHb26a6KvmQW8ec6pgb4sfJMPG9DrdekAy5GesBzhxI0j3bmXdTwcondgTOQu&#10;GAzxQtP2FuhhPJZ0wII7p+qyIqDBTSgNWc/uwOhUHx061YUJgejqOxujbK1h0KEmmrTQQ1/bGXDm&#10;xutJqbmYHL4GQ0fZoWNnbuQxqMA9FFVg1L03nKbxKor0fNjTEId+m5+Yq03aNUzcfBRuMxeg3+CR&#10;6NSrE7r0as7dZ51hyg3VrhE74LZTCftNpzHE1Z8JGhcB+tbiU68rw6C9PnoPsISJKRcNehigc+/+&#10;6GZshq499blCxf3FjaqjYZOmrIE25cpeNTRvWQ/19AzRpZs+HURN1txrQr99R3TrY4pufbvBqJt4&#10;b0bZmKFD53acb0M6AgPYeobAK+4CbLcXYmSmEtaJDP1TuXLhziW0kXYzod+Dmy5GTcXYhfFwY9F7&#10;NCdllVTAdhVWVOKYbVzJWb0b4z39MchkNLmbLazcZ3Mv6ip0n7AYQ/yiMX19BjxjMtFjbCg69nKC&#10;YdcxaGfJHVCB6+G6bj+8FqzCCIKvl4kVrL3nwDsqHi6eARhgbA5z2wlwXrge5hRyS3Nv9PUMhdPK&#10;dNhEpMLELghtezuj89g5sFt3CA4E2eh0eoj1WRjsHYPuJuPQuv0ItDKdgiHztsJ3Vx5m7OG4Zyeg&#10;hfFEdOw2Bj3MJsHEMxrjNxyF844bEkgtE6/CmvP73iz4v016IXyTL2HijMXox8tPDNtURGcK2HKU&#10;H5yW7IZNZhEcMq5hcsR6jLKyhnm//jTg5dzYfBmTl27lHtOx6N1jKAY7h8Jt2S5SjAQMnBiF4YvS&#10;4MjfjUq+CpOw3egzYxvGh+3CrPDVGGdvg949u8JS7HyaNhd2tm6w4jVajlEp8OQVsFZei2Fg4oLu&#10;Y+bCZuUh2DGc2zIB9Ew+i+FBG9HJwptgG8MNN64w9lyOcfFnMY4yErr7PjfpfXIBHNOuYNKWoxjF&#10;Ir/hqHmUtT+MXZh0Ld0Ldxr/sG03MDyR11Wt2QUP3yAMsxhJI3KA7/wojKd+DO0CoT/cHyO4LXNs&#10;6EpYjJ/CbY/O6MQ9rIMcvFiVcIWdjQts3PwxfAqflu3oAWuLUayLe/ApMtGwDliKFsNmwMg2mP1t&#10;xqigSLQ2HYe2xs4YTBxNWHcSLtTPMEa4YelFGLL1ilJmybrhuMRcBG89zoFmYvSao7BL5YSoRIut&#10;V9muiAOlV9Ect+Zg6qrd8I9Ogv/qdEzcegpjEnJhtf4c7HkdkCcTEgcC2nrlcXhyaW5iTAaGxx6C&#10;+eZLGMPQMzUhGzP5W09SivGbT2DydgKKAJ66cAMmrs6Ac9plqa9+i/dhVNxpcit68825GLvyIByp&#10;9OHrskvHRUCJNmRrPkZtOMvLZOgJCOhhyw/DOoGbtlOvSUC0Jre2jtwNr6XbMXntQYzekoPh/M4y&#10;MR8WCaVz+7GZi89onO5cpZqydj96EZxNutvC2iMUM/jkEzcKcHASBUivO4nXFrnPWYWJwaswhVvS&#10;7NKZXW88hencRzBjSTI8tpyGEz+zS7oMW+4/tUnmrn7SjMEcvznHPiz1OibtLkJwOr3j/PWwpmG6&#10;RCZiVuIxzFqZAb9VO8nR8ngcPeFqPooyeiecuJl5GMFmzj6GsA8xl6FxObCN2ccrD9LhsWo/rOMu&#10;UjYFv+nsx/lZUDZCj2OYPDqm8v3KEzCPOQ67LZek6DmUDum7DJwI6OnxBzBl4Ubu+touXRQ4IT0P&#10;fSL3wWzpEThuo8dOzqEzoXxX7sC42P0YH7sb02KSeXwmZiZlwz0xCy5LU+ATvhHzNu5D0B5ugk84&#10;B5Po/bBadQru5M1jGB37zk/GKNZ53RMuYCRpijRm4US238KQhDylbHAKBS8ph4qj8szZBlP5ZvxM&#10;fP5j+/7ZdyEN+X68+M0PvxWKEE18/9sx7HNwAhX0bQACZOJc5vxcAE8MSpxf9COOE2MofS/aFenY&#10;79+Lcfw4vtLx/Dj+qzDlMaKVgqJ0HH/1+z/PUzofxyma2eY8mHLnvvhMkg/7+35+oVDRhOKlY7/J&#10;a8iP8/kmC2kuP/xWOue3+Yr5m2/h/1vypP7FeSQjZCv9DV+l85fOxexbP+Kz0nOWAv+7vEW/f5bR&#10;n/Uo/e67vH/TXencfjxWGo/Ax7f+hb6+j/07Vr7r+jt+/nC86FuMXerjdx1IGPkTZsQcpD5/0N2Q&#10;tFtCLkqZWfJ1DKCA+rMNpLAGSa950us/a+K7ATxuwJar315/P176jor9/vvS40r7/N6vOFfpb69K&#10;x5X+/8f+So+/8odxiLF9H9+fx/XjmP75uEvHIc71V/P68+fSuCiwQRTcIHqngVRQ6Vh/70PqkyCR&#10;2je5iTF+n5/4Xoztx/YP56G8hMwGbOF5xDl4zt9l8rsMSvv4o0x+7Ot3Gfwu7/9prt/H9KNu/qz3&#10;3/VTquv+38b6o36+j+v3uf5Rlz/qW5LXD/gQ/fz2P2UodP4HHQmjSb3Jzy4pZQMTr6E/PUZ5K5fB&#10;fx0GCOpByYXouylXKeu3tQAm8ZfKW7kM/vswIBxo0g0Yx3P3lPGWAvTeeKm8lcvgvw8DcZdhsvUG&#10;em0kUHsTqD2ppPJWLoP/OgwQqH0I1J4bLt6R9UouQo/N18pbuQz++zDAzTS9U+6g25qLj2Wd1l68&#10;22lNzq3yVi6D/zoMrM291WXd5WKO69j/AYnEgmAtEuH2AAAAAElFTkSuQmCC"/>
  <p:tag name="ISPRING_PRESENTERDATA_0" val="QSBNdXJyYXk=|QnVzaW5lc3MgU3R1ZGllcyBPbmxpbmU=||aHR0cDovL3d3dy5idXNpbmVzc3N0dWRpZXNvbmxpbmUuY28udWs=|ezA4Q0Y4NjMzLTYyQTQtNDBBQy1CQkI1LTc4QkZDOEM3MDhFMn0=||SVNQUklOR19QUkVTRU5URVJfUEhPVE9fMA==|MQ==|aHR0cDovL3d3dy5idXNpbmVzc3N0dWRpZXNvbmxpbmUuY28udWs=|SVNQUklOR19QUkVTRU5URVJfUEhPVE9fMQ=="/>
  <p:tag name="FLASHSPRING_BG_AUDIO_DURATION_TAG" val="0.0000000"/>
  <p:tag name="ISPRING_ULTRA_SCORM_COURCE_TITLE" val="4a.1.4: Corporate Strategy"/>
  <p:tag name="ISPRING_ULTRA_SCORM_LESSON_TITLE" val="4a.1.4: Corporate Strategy"/>
  <p:tag name="ISPRING_ULTRA_SCORM_SLIDE_COUNT" val="18"/>
  <p:tag name="ISPRING_ULTRA_SCORM_DURATION" val="3600"/>
  <p:tag name="ISPRING_ULTRA_SCORM_QUIZ_NUMBER" val="0"/>
  <p:tag name="GENSWF_OUTPUT_FILE_NAME" val="4a_1_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Porter’s Five Forces Model"/>
  <p:tag name="GENSWF_ADVANCE_TIME" val="0.00"/>
  <p:tag name="ISPRING_SLIDE_INDENT_LEVEL" val="2"/>
  <p:tag name="ISPRING_PRESENTER_ID" val="{08CF8633-62A4-40AC-BBB5-78BFC8C708E2}"/>
  <p:tag name="ISPRING_CUSTOM_TIMING_USED" val="0"/>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GENSWF_SLIDE_TITLE" val="Strategies To Deal With The 5 Forces"/>
  <p:tag name="GENSWF_ADVANCE_TIME" val="0.00"/>
  <p:tag name="ISPRING_SLIDE_INDENT_LEVEL" val="2"/>
  <p:tag name="ISPRING_PRESENTER_ID" val="{08CF8633-62A4-40AC-BBB5-78BFC8C708E2}"/>
  <p:tag name="ISPRING_CUSTOM_TIMING_USED" val="0"/>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4500</TotalTime>
  <Words>1487</Words>
  <Application>Microsoft Office PowerPoint</Application>
  <PresentationFormat>On-screen Show (4:3)</PresentationFormat>
  <Paragraphs>178</Paragraphs>
  <Slides>26</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Arial</vt:lpstr>
      <vt:lpstr>Calibri</vt:lpstr>
      <vt:lpstr>Comic Sans MS</vt:lpstr>
      <vt:lpstr>Tempus Sans ITC</vt:lpstr>
      <vt:lpstr>Times New Roman</vt:lpstr>
      <vt:lpstr>Wingdings 3</vt:lpstr>
      <vt:lpstr>1_Blank Presentation</vt:lpstr>
      <vt:lpstr>PowerPoint Presentation</vt:lpstr>
      <vt:lpstr> Who is Martin Shkreli - 'the most hated man in America'? </vt:lpstr>
      <vt:lpstr> Introduction &amp; Background - the Nature of Industry Competition </vt:lpstr>
      <vt:lpstr>PowerPoint Presentation</vt:lpstr>
      <vt:lpstr>PowerPoint Presentation</vt:lpstr>
      <vt:lpstr> Why do airlines make so little profit (and such big losses)? Several factors include: </vt:lpstr>
      <vt:lpstr> Why are profits so high in the soft drinks market? The answer is mainly that: </vt:lpstr>
      <vt:lpstr>PowerPoint Presentation</vt:lpstr>
      <vt:lpstr> 1.Threat of New Entrants </vt:lpstr>
      <vt:lpstr> The following are common examples of successful barriers: </vt:lpstr>
      <vt:lpstr>What makes an industry easy or difficult to enter? </vt:lpstr>
      <vt:lpstr> 2. Bargaining Power of Suppliers </vt:lpstr>
      <vt:lpstr> Suppliers find themselves in a powerful position when: </vt:lpstr>
      <vt:lpstr>Just how much power the supplier has is determined by factors such as:</vt:lpstr>
      <vt:lpstr>3. Bargaining Power of Customers</vt:lpstr>
      <vt:lpstr>Several factors determine the bargaining power of customers, including:</vt:lpstr>
      <vt:lpstr>4. Threat of Substitute Products</vt:lpstr>
      <vt:lpstr>5. Overall Degree of Competitive Rivalry</vt:lpstr>
      <vt:lpstr>Several factors determine the degree of competitive rivalry; the main ones are:</vt:lpstr>
      <vt:lpstr>Porter’s Five Forces Model</vt:lpstr>
      <vt:lpstr>Strategies To Deal With The 5 Forces</vt:lpstr>
      <vt:lpstr>Competition Vs Co-operation</vt:lpstr>
      <vt:lpstr>Changing Strategy</vt:lpstr>
      <vt:lpstr>Strategic Analysis: Michael Porter’s Five Forces UK Short-Break Holiday Industry</vt:lpstr>
      <vt:lpstr>Key terms</vt:lpstr>
      <vt:lpstr> Netflix case study - - Porter's Five Forces in action </vt:lpstr>
    </vt:vector>
  </TitlesOfParts>
  <Company>Business Studies Online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4a.1.4: Corporate Strategy</dc:title>
  <dc:creator>A Murray</dc:creator>
  <cp:lastModifiedBy>S Gouldthorpe</cp:lastModifiedBy>
  <cp:revision>300</cp:revision>
  <cp:lastPrinted>2002-05-24T14:22:21Z</cp:lastPrinted>
  <dcterms:created xsi:type="dcterms:W3CDTF">2001-07-04T09:21:15Z</dcterms:created>
  <dcterms:modified xsi:type="dcterms:W3CDTF">2020-01-21T09:34:22Z</dcterms:modified>
</cp:coreProperties>
</file>