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sldIdLst>
    <p:sldId id="380" r:id="rId2"/>
    <p:sldId id="335" r:id="rId3"/>
    <p:sldId id="333" r:id="rId4"/>
    <p:sldId id="334" r:id="rId5"/>
    <p:sldId id="327" r:id="rId6"/>
    <p:sldId id="331" r:id="rId7"/>
    <p:sldId id="328" r:id="rId8"/>
    <p:sldId id="382" r:id="rId9"/>
    <p:sldId id="330" r:id="rId10"/>
    <p:sldId id="386" r:id="rId11"/>
    <p:sldId id="385" r:id="rId12"/>
    <p:sldId id="383" r:id="rId13"/>
    <p:sldId id="384" r:id="rId14"/>
    <p:sldId id="387" r:id="rId15"/>
    <p:sldId id="388" r:id="rId16"/>
    <p:sldId id="389" r:id="rId17"/>
    <p:sldId id="390" r:id="rId18"/>
    <p:sldId id="391" r:id="rId19"/>
    <p:sldId id="392" r:id="rId20"/>
    <p:sldId id="393" r:id="rId21"/>
    <p:sldId id="394" r:id="rId22"/>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anose="04020404030D07020202" pitchFamily="82" charset="0"/>
        <a:ea typeface="+mn-ea"/>
        <a:cs typeface="+mn-cs"/>
      </a:defRPr>
    </a:lvl5pPr>
    <a:lvl6pPr marL="2286000" algn="l" defTabSz="914400" rtl="0" eaLnBrk="1" latinLnBrk="0" hangingPunct="1">
      <a:defRPr sz="2400" kern="1200">
        <a:solidFill>
          <a:schemeClr val="tx1"/>
        </a:solidFill>
        <a:latin typeface="Tempus Sans ITC" panose="04020404030D07020202" pitchFamily="82" charset="0"/>
        <a:ea typeface="+mn-ea"/>
        <a:cs typeface="+mn-cs"/>
      </a:defRPr>
    </a:lvl6pPr>
    <a:lvl7pPr marL="2743200" algn="l" defTabSz="914400" rtl="0" eaLnBrk="1" latinLnBrk="0" hangingPunct="1">
      <a:defRPr sz="2400" kern="1200">
        <a:solidFill>
          <a:schemeClr val="tx1"/>
        </a:solidFill>
        <a:latin typeface="Tempus Sans ITC" panose="04020404030D07020202" pitchFamily="82" charset="0"/>
        <a:ea typeface="+mn-ea"/>
        <a:cs typeface="+mn-cs"/>
      </a:defRPr>
    </a:lvl7pPr>
    <a:lvl8pPr marL="3200400" algn="l" defTabSz="914400" rtl="0" eaLnBrk="1" latinLnBrk="0" hangingPunct="1">
      <a:defRPr sz="2400" kern="1200">
        <a:solidFill>
          <a:schemeClr val="tx1"/>
        </a:solidFill>
        <a:latin typeface="Tempus Sans ITC" panose="04020404030D07020202" pitchFamily="82" charset="0"/>
        <a:ea typeface="+mn-ea"/>
        <a:cs typeface="+mn-cs"/>
      </a:defRPr>
    </a:lvl8pPr>
    <a:lvl9pPr marL="3657600" algn="l" defTabSz="914400" rtl="0" eaLnBrk="1" latinLnBrk="0" hangingPunct="1">
      <a:defRPr sz="2400" kern="1200">
        <a:solidFill>
          <a:schemeClr val="tx1"/>
        </a:solidFill>
        <a:latin typeface="Tempus Sans ITC" panose="04020404030D07020202"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3489" autoAdjust="0"/>
  </p:normalViewPr>
  <p:slideViewPr>
    <p:cSldViewPr snapToGrid="0">
      <p:cViewPr varScale="1">
        <p:scale>
          <a:sx n="68" d="100"/>
          <a:sy n="68" d="100"/>
        </p:scale>
        <p:origin x="5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AA21342-DB48-473C-8B94-606444C695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8AF61026-5E52-4C49-A3EF-48D644DF293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220" name="Rectangle 4">
            <a:extLst>
              <a:ext uri="{FF2B5EF4-FFF2-40B4-BE49-F238E27FC236}">
                <a16:creationId xmlns:a16="http://schemas.microsoft.com/office/drawing/2014/main" id="{4A005EE1-6AB1-4749-9F27-5DD8334BCA5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74267D2-B295-4C91-9DC4-A7E1A181040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4BEB82D-53B7-429E-A7A9-ED48C4A78C3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580D14F6-5A05-4FFF-BC8B-CB81638B19C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D8479410-C998-45A1-BA80-3BA6AF514FB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5F70343-119B-4572-980F-1D0CEE55CAE5}"/>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77B3388E-FC52-4A5E-A5F6-72DA98A3C7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Students identify key words to underline</a:t>
            </a:r>
          </a:p>
        </p:txBody>
      </p:sp>
      <p:sp>
        <p:nvSpPr>
          <p:cNvPr id="21508" name="Slide Number Placeholder 3">
            <a:extLst>
              <a:ext uri="{FF2B5EF4-FFF2-40B4-BE49-F238E27FC236}">
                <a16:creationId xmlns:a16="http://schemas.microsoft.com/office/drawing/2014/main" id="{51D59FD0-0DBD-4264-8271-71284EFD46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fld id="{4E6CD58F-D64C-4942-BED0-AEC059F436F3}" type="slidenum">
              <a:rPr lang="en-GB" altLang="en-US" sz="1200">
                <a:latin typeface="Arial" panose="020B0604020202020204" pitchFamily="34" charset="0"/>
              </a:rPr>
              <a:pPr eaLnBrk="1" hangingPunct="1"/>
              <a:t>1</a:t>
            </a:fld>
            <a:endParaRPr lang="en-GB"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5F70343-119B-4572-980F-1D0CEE55CAE5}"/>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77B3388E-FC52-4A5E-A5F6-72DA98A3C7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Students identify key words to underline</a:t>
            </a:r>
          </a:p>
        </p:txBody>
      </p:sp>
      <p:sp>
        <p:nvSpPr>
          <p:cNvPr id="21508" name="Slide Number Placeholder 3">
            <a:extLst>
              <a:ext uri="{FF2B5EF4-FFF2-40B4-BE49-F238E27FC236}">
                <a16:creationId xmlns:a16="http://schemas.microsoft.com/office/drawing/2014/main" id="{51D59FD0-0DBD-4264-8271-71284EFD46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fld id="{4E6CD58F-D64C-4942-BED0-AEC059F436F3}" type="slidenum">
              <a:rPr lang="en-GB" altLang="en-US" sz="1200">
                <a:latin typeface="Arial" panose="020B0604020202020204" pitchFamily="34" charset="0"/>
              </a:rPr>
              <a:pPr eaLnBrk="1" hangingPunct="1"/>
              <a:t>14</a:t>
            </a:fld>
            <a:endParaRPr lang="en-GB" altLang="en-US" sz="1200">
              <a:latin typeface="Arial" panose="020B0604020202020204" pitchFamily="34" charset="0"/>
            </a:endParaRPr>
          </a:p>
        </p:txBody>
      </p:sp>
    </p:spTree>
    <p:extLst>
      <p:ext uri="{BB962C8B-B14F-4D97-AF65-F5344CB8AC3E}">
        <p14:creationId xmlns:p14="http://schemas.microsoft.com/office/powerpoint/2010/main" val="45263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27813DD-5330-4C2C-B8D2-580110735D11}"/>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5F2F677-83E7-4DBC-9EDE-33F06077E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51341E0-816A-4D3E-A91E-C6D5493A7546}"/>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2A7C7D66-467E-444A-83C7-7C7E520EF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B0F93F1-0ECA-46B4-94DB-98AC678BBC8D}"/>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F01026E-3B33-4CA6-AA77-246EE438E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6D34160-6565-44F0-95A3-00460388EB99}"/>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9440E77F-ECFB-426D-9C0C-9ABD5AB4D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A99BCC8-AF00-4B5E-96BC-7948B95E6D26}"/>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067353FF-5B0E-4DF6-9261-D9327ECC8E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F100606-55CE-4AB7-BF27-EE359C8A378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7E1C5564-DD44-41DA-A7F8-A731298072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450C27C-A65B-4F56-9D8E-465B9AF78F1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FAFB501-1270-41F6-B95B-CDD52068BA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6D34160-6565-44F0-95A3-00460388EB99}"/>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9440E77F-ECFB-426D-9C0C-9ABD5AB4D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81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1719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780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15888"/>
            <a:ext cx="2095500" cy="56753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15888"/>
            <a:ext cx="6134100"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16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585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8590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399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228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043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45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971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52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nth_theme_business_classic_shades_of_blue_bg">
            <a:extLst>
              <a:ext uri="{FF2B5EF4-FFF2-40B4-BE49-F238E27FC236}">
                <a16:creationId xmlns:a16="http://schemas.microsoft.com/office/drawing/2014/main" id="{09861034-9768-4539-8E9F-CA8CF949673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D2E74849-D8F6-44A4-B8C6-72D25FA52EAA}"/>
              </a:ext>
            </a:extLst>
          </p:cNvPr>
          <p:cNvSpPr>
            <a:spLocks noGrp="1" noChangeArrowheads="1"/>
          </p:cNvSpPr>
          <p:nvPr>
            <p:ph type="body" idx="1"/>
          </p:nvPr>
        </p:nvSpPr>
        <p:spPr bwMode="auto">
          <a:xfrm>
            <a:off x="685800" y="1268413"/>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2" name="Text Box 4">
            <a:extLst>
              <a:ext uri="{FF2B5EF4-FFF2-40B4-BE49-F238E27FC236}">
                <a16:creationId xmlns:a16="http://schemas.microsoft.com/office/drawing/2014/main" id="{4999CF8B-B13D-4260-87FD-2369DEDE97DD}"/>
              </a:ext>
            </a:extLst>
          </p:cNvPr>
          <p:cNvSpPr txBox="1">
            <a:spLocks noChangeArrowheads="1"/>
          </p:cNvSpPr>
          <p:nvPr/>
        </p:nvSpPr>
        <p:spPr bwMode="auto">
          <a:xfrm>
            <a:off x="5322888" y="6629400"/>
            <a:ext cx="3821112" cy="276225"/>
          </a:xfrm>
          <a:prstGeom prst="rect">
            <a:avLst/>
          </a:prstGeom>
          <a:noFill/>
          <a:ln w="9525">
            <a:noFill/>
            <a:miter lim="800000"/>
            <a:headEnd/>
            <a:tailEnd/>
          </a:ln>
          <a:effec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r"/>
            <a:r>
              <a:rPr lang="en-US" altLang="en-US" sz="1200">
                <a:latin typeface="Times New Roman" panose="02020603050405020304" pitchFamily="18" charset="0"/>
              </a:rPr>
              <a:t>© Business Studies Online:  Slide </a:t>
            </a:r>
            <a:fld id="{3FD6874B-04D9-4D39-8220-DA5C13AD8476}" type="slidenum">
              <a:rPr lang="en-US" altLang="en-US" sz="1200">
                <a:latin typeface="Times New Roman" panose="02020603050405020304" pitchFamily="18" charset="0"/>
              </a:rPr>
              <a:pPr algn="r"/>
              <a:t>‹#›</a:t>
            </a:fld>
            <a:endParaRPr lang="en-US" altLang="en-US" sz="1200">
              <a:latin typeface="Times New Roman" panose="02020603050405020304" pitchFamily="18" charset="0"/>
            </a:endParaRPr>
          </a:p>
        </p:txBody>
      </p:sp>
      <p:pic>
        <p:nvPicPr>
          <p:cNvPr id="2053" name="Picture 5" descr="penny_guy_walking_md_transparent_30133">
            <a:extLst>
              <a:ext uri="{FF2B5EF4-FFF2-40B4-BE49-F238E27FC236}">
                <a16:creationId xmlns:a16="http://schemas.microsoft.com/office/drawing/2014/main" id="{72044042-CA3B-41E7-BF6B-71BBBD07E733}"/>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6">
            <a:extLst>
              <a:ext uri="{FF2B5EF4-FFF2-40B4-BE49-F238E27FC236}">
                <a16:creationId xmlns:a16="http://schemas.microsoft.com/office/drawing/2014/main" id="{D57A13FF-0699-47C5-AFAE-F7CF15ACA6B1}"/>
              </a:ext>
            </a:extLst>
          </p:cNvPr>
          <p:cNvSpPr>
            <a:spLocks noGrp="1" noChangeArrowheads="1"/>
          </p:cNvSpPr>
          <p:nvPr>
            <p:ph type="title"/>
          </p:nvPr>
        </p:nvSpPr>
        <p:spPr bwMode="auto">
          <a:xfrm>
            <a:off x="0" y="2540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anose="05040102010807070707" pitchFamily="18" charset="2"/>
        <a:buBlip>
          <a:blip r:embed="rId16"/>
        </a:buBlip>
        <a:defRPr sz="2000">
          <a:solidFill>
            <a:schemeClr val="tx1"/>
          </a:solidFill>
          <a:latin typeface="+mn-lt"/>
        </a:defRPr>
      </a:lvl2pPr>
      <a:lvl3pPr marL="1143000" indent="-228600" algn="l" rtl="0" eaLnBrk="0" fontAlgn="base" hangingPunct="0">
        <a:spcBef>
          <a:spcPct val="20000"/>
        </a:spcBef>
        <a:spcAft>
          <a:spcPct val="0"/>
        </a:spcAft>
        <a:buBlip>
          <a:blip r:embed="rId17"/>
        </a:buBlip>
        <a:defRPr>
          <a:solidFill>
            <a:schemeClr val="tx1"/>
          </a:solidFill>
          <a:latin typeface="+mn-lt"/>
        </a:defRPr>
      </a:lvl3pPr>
      <a:lvl4pPr marL="1600200" indent="-228600" algn="l" rtl="0" eaLnBrk="0" fontAlgn="base" hangingPunct="0">
        <a:spcBef>
          <a:spcPct val="2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slide" Target="slide8.xml"/><Relationship Id="rId5" Type="http://schemas.openxmlformats.org/officeDocument/2006/relationships/slide" Target="slide9.xml"/><Relationship Id="rId4" Type="http://schemas.openxmlformats.org/officeDocument/2006/relationships/image" Target="../media/image3.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CA00162F-5C90-4928-97E1-039262633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2" t="8896" r="-2" b="-15839"/>
          <a:stretch>
            <a:fillRect/>
          </a:stretch>
        </p:blipFill>
        <p:spPr bwMode="auto">
          <a:xfrm>
            <a:off x="0" y="-125413"/>
            <a:ext cx="9144000" cy="909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Box 6">
            <a:extLst>
              <a:ext uri="{FF2B5EF4-FFF2-40B4-BE49-F238E27FC236}">
                <a16:creationId xmlns:a16="http://schemas.microsoft.com/office/drawing/2014/main" id="{05E6E2FF-1B14-4B1C-B5FA-BD12B8AD4174}"/>
              </a:ext>
            </a:extLst>
          </p:cNvPr>
          <p:cNvSpPr txBox="1">
            <a:spLocks noChangeArrowheads="1"/>
          </p:cNvSpPr>
          <p:nvPr/>
        </p:nvSpPr>
        <p:spPr bwMode="auto">
          <a:xfrm>
            <a:off x="115888" y="1687513"/>
            <a:ext cx="1584325" cy="585787"/>
          </a:xfrm>
          <a:prstGeom prst="rect">
            <a:avLst/>
          </a:prstGeom>
          <a:solidFill>
            <a:srgbClr val="FF0000"/>
          </a:solidFill>
          <a:ln w="1905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Today we will:</a:t>
            </a:r>
          </a:p>
        </p:txBody>
      </p:sp>
      <p:sp>
        <p:nvSpPr>
          <p:cNvPr id="3" name="Rectangle 2">
            <a:extLst>
              <a:ext uri="{FF2B5EF4-FFF2-40B4-BE49-F238E27FC236}">
                <a16:creationId xmlns:a16="http://schemas.microsoft.com/office/drawing/2014/main" id="{496F1EB9-CDC5-4781-8511-8D6938F45FD1}"/>
              </a:ext>
            </a:extLst>
          </p:cNvPr>
          <p:cNvSpPr/>
          <p:nvPr/>
        </p:nvSpPr>
        <p:spPr>
          <a:xfrm>
            <a:off x="1801813" y="283112"/>
            <a:ext cx="7140575" cy="1000125"/>
          </a:xfrm>
          <a:prstGeom prst="rect">
            <a:avLst/>
          </a:prstGeom>
          <a:solidFill>
            <a:srgbClr val="FF0000"/>
          </a:solidFill>
          <a:ln w="25400" cap="flat" cmpd="sng" algn="ctr">
            <a:solidFill>
              <a:schemeClr val="tx1"/>
            </a:solidFill>
            <a:prstDash val="solid"/>
          </a:ln>
          <a:effectLst/>
        </p:spPr>
        <p:txBody>
          <a:bodyPr anchor="ctr"/>
          <a:lstStyle/>
          <a:p>
            <a:pPr algn="ctr" fontAlgn="auto">
              <a:spcBef>
                <a:spcPts val="0"/>
              </a:spcBef>
              <a:spcAft>
                <a:spcPts val="0"/>
              </a:spcAft>
              <a:defRPr/>
            </a:pPr>
            <a:r>
              <a:rPr lang="en-GB" sz="2800" b="1" dirty="0">
                <a:solidFill>
                  <a:schemeClr val="bg1"/>
                </a:solidFill>
                <a:latin typeface="Calibri" panose="020F0502020204030204" pitchFamily="34" charset="0"/>
                <a:cs typeface="Calibri" panose="020F0502020204030204" pitchFamily="34" charset="0"/>
              </a:rPr>
              <a:t>3.5.3 Human resources </a:t>
            </a:r>
          </a:p>
        </p:txBody>
      </p:sp>
      <p:pic>
        <p:nvPicPr>
          <p:cNvPr id="2053" name="Picture 2" descr="http://www.blue-inc-solutions.co.uk/software/images/jigsaw.jpg">
            <a:extLst>
              <a:ext uri="{FF2B5EF4-FFF2-40B4-BE49-F238E27FC236}">
                <a16:creationId xmlns:a16="http://schemas.microsoft.com/office/drawing/2014/main" id="{C32A63D7-F759-484D-A1D1-7C6A49E4E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730250"/>
            <a:ext cx="785813" cy="7858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jwikert.typepad.com/photos/uncategorized/2007/11/27/cogs_2.jpg">
            <a:extLst>
              <a:ext uri="{FF2B5EF4-FFF2-40B4-BE49-F238E27FC236}">
                <a16:creationId xmlns:a16="http://schemas.microsoft.com/office/drawing/2014/main" id="{1424146D-A805-4298-91CD-EE887F13F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2406650"/>
            <a:ext cx="857250" cy="8937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26">
            <a:extLst>
              <a:ext uri="{FF2B5EF4-FFF2-40B4-BE49-F238E27FC236}">
                <a16:creationId xmlns:a16="http://schemas.microsoft.com/office/drawing/2014/main" id="{AFA0D029-F598-4D9D-BBC9-38D5960628FC}"/>
              </a:ext>
            </a:extLst>
          </p:cNvPr>
          <p:cNvSpPr txBox="1">
            <a:spLocks noChangeArrowheads="1"/>
          </p:cNvSpPr>
          <p:nvPr/>
        </p:nvSpPr>
        <p:spPr bwMode="auto">
          <a:xfrm>
            <a:off x="106363" y="241300"/>
            <a:ext cx="1571625" cy="338138"/>
          </a:xfrm>
          <a:prstGeom prst="rect">
            <a:avLst/>
          </a:prstGeom>
          <a:solidFill>
            <a:srgbClr val="FF0000"/>
          </a:solidFill>
          <a:ln w="1270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The BIG Idea</a:t>
            </a:r>
          </a:p>
        </p:txBody>
      </p:sp>
      <p:sp>
        <p:nvSpPr>
          <p:cNvPr id="7" name="Rectangle 6">
            <a:extLst>
              <a:ext uri="{FF2B5EF4-FFF2-40B4-BE49-F238E27FC236}">
                <a16:creationId xmlns:a16="http://schemas.microsoft.com/office/drawing/2014/main" id="{89612AD3-186A-4276-B366-AEC8FBA6B47D}"/>
              </a:ext>
            </a:extLst>
          </p:cNvPr>
          <p:cNvSpPr/>
          <p:nvPr/>
        </p:nvSpPr>
        <p:spPr>
          <a:xfrm>
            <a:off x="1801813" y="1722438"/>
            <a:ext cx="7140575" cy="3709987"/>
          </a:xfrm>
          <a:prstGeom prst="rect">
            <a:avLst/>
          </a:prstGeom>
          <a:solidFill>
            <a:srgbClr val="FF0000"/>
          </a:solidFill>
          <a:ln w="25400" cap="flat" cmpd="sng" algn="ctr">
            <a:solidFill>
              <a:schemeClr val="tx1"/>
            </a:solidFill>
            <a:prstDash val="solid"/>
          </a:ln>
          <a:effectLst/>
        </p:spPr>
        <p:txBody>
          <a:bodyPr anchor="ctr"/>
          <a:lstStyle/>
          <a:p>
            <a:pPr marL="514350" indent="-514350">
              <a:buAutoNum type="alphaLcParenR"/>
            </a:pPr>
            <a:r>
              <a:rPr lang="en-GB" sz="2800" b="1" dirty="0">
                <a:solidFill>
                  <a:schemeClr val="bg1"/>
                </a:solidFill>
                <a:latin typeface="Calibri" panose="020F0502020204030204" pitchFamily="34" charset="0"/>
                <a:cs typeface="Calibri" panose="020F0502020204030204" pitchFamily="34" charset="0"/>
              </a:rPr>
              <a:t>Calculate and interpret the following to help make business decisions: </a:t>
            </a:r>
          </a:p>
          <a:p>
            <a:r>
              <a:rPr lang="en-GB" sz="2800" b="1" dirty="0">
                <a:solidFill>
                  <a:schemeClr val="bg1"/>
                </a:solidFill>
                <a:latin typeface="Calibri" panose="020F0502020204030204" pitchFamily="34" charset="0"/>
                <a:cs typeface="Calibri" panose="020F0502020204030204" pitchFamily="34" charset="0"/>
              </a:rPr>
              <a:t>	o labour productivity </a:t>
            </a:r>
          </a:p>
          <a:p>
            <a:r>
              <a:rPr lang="en-GB" sz="2800" b="1" dirty="0">
                <a:solidFill>
                  <a:schemeClr val="bg1"/>
                </a:solidFill>
                <a:latin typeface="Calibri" panose="020F0502020204030204" pitchFamily="34" charset="0"/>
                <a:cs typeface="Calibri" panose="020F0502020204030204" pitchFamily="34" charset="0"/>
              </a:rPr>
              <a:t>	o labour turnover and retention </a:t>
            </a:r>
          </a:p>
          <a:p>
            <a:r>
              <a:rPr lang="en-GB" sz="2800" b="1" dirty="0">
                <a:solidFill>
                  <a:schemeClr val="bg1"/>
                </a:solidFill>
                <a:latin typeface="Calibri" panose="020F0502020204030204" pitchFamily="34" charset="0"/>
                <a:cs typeface="Calibri" panose="020F0502020204030204" pitchFamily="34" charset="0"/>
              </a:rPr>
              <a:t>	o absenteeism </a:t>
            </a:r>
            <a:endParaRPr lang="en-US" sz="28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31">
            <a:extLst>
              <a:ext uri="{FF2B5EF4-FFF2-40B4-BE49-F238E27FC236}">
                <a16:creationId xmlns:a16="http://schemas.microsoft.com/office/drawing/2014/main" id="{CCA02649-56C2-4766-97A6-B82F2F0AC9C4}"/>
              </a:ext>
            </a:extLst>
          </p:cNvPr>
          <p:cNvSpPr>
            <a:spLocks noChangeArrowheads="1"/>
          </p:cNvSpPr>
          <p:nvPr/>
        </p:nvSpPr>
        <p:spPr bwMode="auto">
          <a:xfrm>
            <a:off x="1538288" y="5040313"/>
            <a:ext cx="5864225" cy="1055687"/>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147" name="Rectangle 131">
            <a:extLst>
              <a:ext uri="{FF2B5EF4-FFF2-40B4-BE49-F238E27FC236}">
                <a16:creationId xmlns:a16="http://schemas.microsoft.com/office/drawing/2014/main" id="{E6C63C95-480B-44EC-8B16-D6C11E84C595}"/>
              </a:ext>
            </a:extLst>
          </p:cNvPr>
          <p:cNvSpPr>
            <a:spLocks noChangeArrowheads="1"/>
          </p:cNvSpPr>
          <p:nvPr/>
        </p:nvSpPr>
        <p:spPr bwMode="auto">
          <a:xfrm>
            <a:off x="71438" y="2565400"/>
            <a:ext cx="8964612" cy="1120775"/>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019" name="Rectangle 3">
            <a:extLst>
              <a:ext uri="{FF2B5EF4-FFF2-40B4-BE49-F238E27FC236}">
                <a16:creationId xmlns:a16="http://schemas.microsoft.com/office/drawing/2014/main" id="{56727102-CEBE-4B0C-B589-8F277ED7FDEC}"/>
              </a:ext>
            </a:extLst>
          </p:cNvPr>
          <p:cNvSpPr>
            <a:spLocks noChangeArrowheads="1"/>
          </p:cNvSpPr>
          <p:nvPr/>
        </p:nvSpPr>
        <p:spPr bwMode="auto">
          <a:xfrm>
            <a:off x="395288"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dirty="0">
                <a:latin typeface="Arial" panose="020B0604020202020204" pitchFamily="34" charset="0"/>
              </a:rPr>
              <a:t>This is the measure of how quickly the</a:t>
            </a:r>
            <a:br>
              <a:rPr lang="en-GB" altLang="en-US" dirty="0">
                <a:latin typeface="Arial" panose="020B0604020202020204" pitchFamily="34" charset="0"/>
              </a:rPr>
            </a:br>
            <a:r>
              <a:rPr lang="en-GB" altLang="en-US" dirty="0">
                <a:latin typeface="Arial" panose="020B0604020202020204" pitchFamily="34" charset="0"/>
              </a:rPr>
              <a:t>staff in the workplace change</a:t>
            </a:r>
          </a:p>
          <a:p>
            <a:pPr eaLnBrk="1" hangingPunct="1">
              <a:lnSpc>
                <a:spcPct val="90000"/>
              </a:lnSpc>
              <a:spcBef>
                <a:spcPct val="20000"/>
              </a:spcBef>
              <a:buFontTx/>
              <a:buBlip>
                <a:blip r:embed="rId4"/>
              </a:buBlip>
            </a:pPr>
            <a:r>
              <a:rPr lang="en-GB" altLang="en-US" dirty="0">
                <a:latin typeface="Arial" panose="020B0604020202020204" pitchFamily="34" charset="0"/>
              </a:rPr>
              <a:t>It is calculated using the formula:</a:t>
            </a: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dirty="0">
                <a:solidFill>
                  <a:schemeClr val="accent2"/>
                </a:solidFill>
                <a:latin typeface="Arial" panose="020B0604020202020204" pitchFamily="34" charset="0"/>
              </a:rPr>
              <a:t>E.g. a business that has        of its         workers stay will have a labour retention of :</a:t>
            </a:r>
          </a:p>
          <a:p>
            <a:pPr lvl="1" eaLnBrk="1" hangingPunct="1">
              <a:lnSpc>
                <a:spcPct val="90000"/>
              </a:lnSpc>
              <a:spcBef>
                <a:spcPct val="20000"/>
              </a:spcBef>
              <a:buFont typeface="Wingdings 3" panose="05040102010807070707" pitchFamily="18" charset="2"/>
              <a:buBlip>
                <a:blip r:embed="rId5"/>
              </a:buBlip>
            </a:pPr>
            <a:endParaRPr lang="en-GB" altLang="en-US" sz="2000" dirty="0">
              <a:latin typeface="Arial" panose="020B0604020202020204" pitchFamily="34" charset="0"/>
            </a:endParaRPr>
          </a:p>
        </p:txBody>
      </p:sp>
      <p:graphicFrame>
        <p:nvGraphicFramePr>
          <p:cNvPr id="86042" name="Group 26">
            <a:extLst>
              <a:ext uri="{FF2B5EF4-FFF2-40B4-BE49-F238E27FC236}">
                <a16:creationId xmlns:a16="http://schemas.microsoft.com/office/drawing/2014/main" id="{9D58EDAC-9881-43D6-AB8F-79F98134B270}"/>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64" name="Group 48">
            <a:extLst>
              <a:ext uri="{FF2B5EF4-FFF2-40B4-BE49-F238E27FC236}">
                <a16:creationId xmlns:a16="http://schemas.microsoft.com/office/drawing/2014/main" id="{8F75DEE5-0F42-49AE-92F2-93325F4AD41D}"/>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87" name="Group 71">
            <a:extLst>
              <a:ext uri="{FF2B5EF4-FFF2-40B4-BE49-F238E27FC236}">
                <a16:creationId xmlns:a16="http://schemas.microsoft.com/office/drawing/2014/main" id="{9587BCAB-76AC-4764-869E-1D189656CEDC}"/>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101" name="Rectangle 85">
            <a:extLst>
              <a:ext uri="{FF2B5EF4-FFF2-40B4-BE49-F238E27FC236}">
                <a16:creationId xmlns:a16="http://schemas.microsoft.com/office/drawing/2014/main" id="{0AB7EB07-9C96-4E90-8713-9E12C000B2FA}"/>
              </a:ext>
            </a:extLst>
          </p:cNvPr>
          <p:cNvSpPr>
            <a:spLocks noChangeArrowheads="1"/>
          </p:cNvSpPr>
          <p:nvPr/>
        </p:nvSpPr>
        <p:spPr bwMode="auto">
          <a:xfrm>
            <a:off x="2627313" y="3284538"/>
            <a:ext cx="5133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Average Number of People Employed</a:t>
            </a:r>
            <a:endParaRPr lang="en-US" altLang="en-US" b="1" dirty="0">
              <a:solidFill>
                <a:schemeClr val="accent2"/>
              </a:solidFill>
              <a:latin typeface="Arial" panose="020B0604020202020204" pitchFamily="34" charset="0"/>
            </a:endParaRPr>
          </a:p>
        </p:txBody>
      </p:sp>
      <p:sp>
        <p:nvSpPr>
          <p:cNvPr id="86099" name="Rectangle 83">
            <a:extLst>
              <a:ext uri="{FF2B5EF4-FFF2-40B4-BE49-F238E27FC236}">
                <a16:creationId xmlns:a16="http://schemas.microsoft.com/office/drawing/2014/main" id="{0925CFE4-A8DF-4141-832A-204F905A8DBD}"/>
              </a:ext>
            </a:extLst>
          </p:cNvPr>
          <p:cNvSpPr>
            <a:spLocks noChangeArrowheads="1"/>
          </p:cNvSpPr>
          <p:nvPr/>
        </p:nvSpPr>
        <p:spPr bwMode="auto">
          <a:xfrm>
            <a:off x="7761288" y="2728913"/>
            <a:ext cx="10747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chemeClr val="accent2"/>
                </a:solidFill>
                <a:latin typeface="Arial" panose="020B0604020202020204" pitchFamily="34" charset="0"/>
              </a:rPr>
              <a:t>x 100</a:t>
            </a:r>
            <a:endParaRPr lang="en-US" altLang="en-US" b="1">
              <a:solidFill>
                <a:schemeClr val="accent2"/>
              </a:solidFill>
              <a:latin typeface="Arial" panose="020B0604020202020204" pitchFamily="34" charset="0"/>
            </a:endParaRPr>
          </a:p>
        </p:txBody>
      </p:sp>
      <p:sp>
        <p:nvSpPr>
          <p:cNvPr id="86098" name="Rectangle 82">
            <a:extLst>
              <a:ext uri="{FF2B5EF4-FFF2-40B4-BE49-F238E27FC236}">
                <a16:creationId xmlns:a16="http://schemas.microsoft.com/office/drawing/2014/main" id="{90B1D7E9-1273-48E8-8BC3-9905E2155E7E}"/>
              </a:ext>
            </a:extLst>
          </p:cNvPr>
          <p:cNvSpPr>
            <a:spLocks noChangeArrowheads="1"/>
          </p:cNvSpPr>
          <p:nvPr/>
        </p:nvSpPr>
        <p:spPr bwMode="auto">
          <a:xfrm>
            <a:off x="3003550" y="2540000"/>
            <a:ext cx="45529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US" altLang="en-US" sz="2000" b="1" dirty="0">
              <a:solidFill>
                <a:schemeClr val="accent2"/>
              </a:solidFill>
              <a:latin typeface="Arial" panose="020B0604020202020204" pitchFamily="34" charset="0"/>
            </a:endParaRPr>
          </a:p>
          <a:p>
            <a:pPr algn="ctr"/>
            <a:r>
              <a:rPr lang="en-US" altLang="en-US" sz="2000" b="1" dirty="0">
                <a:solidFill>
                  <a:schemeClr val="accent2"/>
                </a:solidFill>
                <a:latin typeface="Arial" panose="020B0604020202020204" pitchFamily="34" charset="0"/>
              </a:rPr>
              <a:t>Staff </a:t>
            </a:r>
            <a:r>
              <a:rPr lang="en-US" altLang="en-US" sz="2000" b="1" dirty="0">
                <a:latin typeface="Arial" panose="020B0604020202020204" pitchFamily="34" charset="0"/>
              </a:rPr>
              <a:t>not </a:t>
            </a:r>
            <a:r>
              <a:rPr lang="en-US" altLang="en-US" sz="2000" b="1" dirty="0">
                <a:solidFill>
                  <a:schemeClr val="accent2"/>
                </a:solidFill>
                <a:latin typeface="Arial" panose="020B0604020202020204" pitchFamily="34" charset="0"/>
              </a:rPr>
              <a:t>leaving per year</a:t>
            </a:r>
            <a:endParaRPr lang="en-US" altLang="en-US" b="1" dirty="0">
              <a:solidFill>
                <a:schemeClr val="accent2"/>
              </a:solidFill>
              <a:latin typeface="Arial" panose="020B0604020202020204" pitchFamily="34" charset="0"/>
            </a:endParaRPr>
          </a:p>
        </p:txBody>
      </p:sp>
      <p:sp>
        <p:nvSpPr>
          <p:cNvPr id="86097" name="Rectangle 81">
            <a:extLst>
              <a:ext uri="{FF2B5EF4-FFF2-40B4-BE49-F238E27FC236}">
                <a16:creationId xmlns:a16="http://schemas.microsoft.com/office/drawing/2014/main" id="{4C885809-D5D5-4610-85E5-22914360D193}"/>
              </a:ext>
            </a:extLst>
          </p:cNvPr>
          <p:cNvSpPr>
            <a:spLocks noChangeArrowheads="1"/>
          </p:cNvSpPr>
          <p:nvPr/>
        </p:nvSpPr>
        <p:spPr bwMode="auto">
          <a:xfrm>
            <a:off x="73025" y="2708275"/>
            <a:ext cx="26273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chemeClr val="accent2"/>
                </a:solidFill>
                <a:latin typeface="Arial" panose="020B0604020202020204" pitchFamily="34" charset="0"/>
              </a:rPr>
              <a:t>Labour Retention =</a:t>
            </a:r>
            <a:endParaRPr lang="en-US" altLang="en-US" b="1" dirty="0">
              <a:solidFill>
                <a:schemeClr val="accent2"/>
              </a:solidFill>
              <a:latin typeface="Arial" panose="020B0604020202020204" pitchFamily="34" charset="0"/>
            </a:endParaRPr>
          </a:p>
        </p:txBody>
      </p:sp>
      <p:sp>
        <p:nvSpPr>
          <p:cNvPr id="1060" name="Line 89">
            <a:extLst>
              <a:ext uri="{FF2B5EF4-FFF2-40B4-BE49-F238E27FC236}">
                <a16:creationId xmlns:a16="http://schemas.microsoft.com/office/drawing/2014/main" id="{B0540C04-1920-4ECD-80EF-00EAD5A7B044}"/>
              </a:ext>
            </a:extLst>
          </p:cNvPr>
          <p:cNvSpPr>
            <a:spLocks noChangeShapeType="1"/>
          </p:cNvSpPr>
          <p:nvPr/>
        </p:nvSpPr>
        <p:spPr bwMode="auto">
          <a:xfrm>
            <a:off x="288925"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1" name="Line 87">
            <a:extLst>
              <a:ext uri="{FF2B5EF4-FFF2-40B4-BE49-F238E27FC236}">
                <a16:creationId xmlns:a16="http://schemas.microsoft.com/office/drawing/2014/main" id="{79DCE31F-318F-46F6-A791-F4AC61C771DC}"/>
              </a:ext>
            </a:extLst>
          </p:cNvPr>
          <p:cNvSpPr>
            <a:spLocks noChangeShapeType="1"/>
          </p:cNvSpPr>
          <p:nvPr/>
        </p:nvSpPr>
        <p:spPr bwMode="auto">
          <a:xfrm>
            <a:off x="288925" y="3213100"/>
            <a:ext cx="2322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2" name="Line 90">
            <a:extLst>
              <a:ext uri="{FF2B5EF4-FFF2-40B4-BE49-F238E27FC236}">
                <a16:creationId xmlns:a16="http://schemas.microsoft.com/office/drawing/2014/main" id="{4AC285E5-2026-4B70-B60E-63173350BB1D}"/>
              </a:ext>
            </a:extLst>
          </p:cNvPr>
          <p:cNvSpPr>
            <a:spLocks noChangeShapeType="1"/>
          </p:cNvSpPr>
          <p:nvPr/>
        </p:nvSpPr>
        <p:spPr bwMode="auto">
          <a:xfrm>
            <a:off x="8820150"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4" name="Line 111">
            <a:extLst>
              <a:ext uri="{FF2B5EF4-FFF2-40B4-BE49-F238E27FC236}">
                <a16:creationId xmlns:a16="http://schemas.microsoft.com/office/drawing/2014/main" id="{9CD8B4DB-9C17-4B39-8AB3-726CC6A6708A}"/>
              </a:ext>
            </a:extLst>
          </p:cNvPr>
          <p:cNvSpPr>
            <a:spLocks noChangeShapeType="1"/>
          </p:cNvSpPr>
          <p:nvPr/>
        </p:nvSpPr>
        <p:spPr bwMode="auto">
          <a:xfrm>
            <a:off x="2611438" y="3213100"/>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5" name="Line 112">
            <a:extLst>
              <a:ext uri="{FF2B5EF4-FFF2-40B4-BE49-F238E27FC236}">
                <a16:creationId xmlns:a16="http://schemas.microsoft.com/office/drawing/2014/main" id="{5765C520-4750-42C4-9AB2-9839B2780FBF}"/>
              </a:ext>
            </a:extLst>
          </p:cNvPr>
          <p:cNvSpPr>
            <a:spLocks noChangeShapeType="1"/>
          </p:cNvSpPr>
          <p:nvPr/>
        </p:nvSpPr>
        <p:spPr bwMode="auto">
          <a:xfrm>
            <a:off x="288925"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30" name="Line 114">
            <a:extLst>
              <a:ext uri="{FF2B5EF4-FFF2-40B4-BE49-F238E27FC236}">
                <a16:creationId xmlns:a16="http://schemas.microsoft.com/office/drawing/2014/main" id="{E58BF127-8C49-4C7A-A2AD-F40A23733FF4}"/>
              </a:ext>
            </a:extLst>
          </p:cNvPr>
          <p:cNvSpPr>
            <a:spLocks noChangeShapeType="1"/>
          </p:cNvSpPr>
          <p:nvPr/>
        </p:nvSpPr>
        <p:spPr bwMode="auto">
          <a:xfrm>
            <a:off x="2627313" y="3240088"/>
            <a:ext cx="513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7" name="Line 115">
            <a:extLst>
              <a:ext uri="{FF2B5EF4-FFF2-40B4-BE49-F238E27FC236}">
                <a16:creationId xmlns:a16="http://schemas.microsoft.com/office/drawing/2014/main" id="{311A493A-F4AD-4AC4-8578-663B25A9349F}"/>
              </a:ext>
            </a:extLst>
          </p:cNvPr>
          <p:cNvSpPr>
            <a:spLocks noChangeShapeType="1"/>
          </p:cNvSpPr>
          <p:nvPr/>
        </p:nvSpPr>
        <p:spPr bwMode="auto">
          <a:xfrm>
            <a:off x="2611438" y="4308475"/>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8" name="Line 117">
            <a:extLst>
              <a:ext uri="{FF2B5EF4-FFF2-40B4-BE49-F238E27FC236}">
                <a16:creationId xmlns:a16="http://schemas.microsoft.com/office/drawing/2014/main" id="{9C162D1A-05D8-4727-9B68-19E6C1AD9E18}"/>
              </a:ext>
            </a:extLst>
          </p:cNvPr>
          <p:cNvSpPr>
            <a:spLocks noChangeShapeType="1"/>
          </p:cNvSpPr>
          <p:nvPr/>
        </p:nvSpPr>
        <p:spPr bwMode="auto">
          <a:xfrm>
            <a:off x="7745413" y="3213100"/>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9" name="Line 119">
            <a:extLst>
              <a:ext uri="{FF2B5EF4-FFF2-40B4-BE49-F238E27FC236}">
                <a16:creationId xmlns:a16="http://schemas.microsoft.com/office/drawing/2014/main" id="{F203A3AA-C787-4B97-B835-DA27C2710DC7}"/>
              </a:ext>
            </a:extLst>
          </p:cNvPr>
          <p:cNvSpPr>
            <a:spLocks noChangeShapeType="1"/>
          </p:cNvSpPr>
          <p:nvPr/>
        </p:nvSpPr>
        <p:spPr bwMode="auto">
          <a:xfrm>
            <a:off x="8820150"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70" name="Line 121">
            <a:extLst>
              <a:ext uri="{FF2B5EF4-FFF2-40B4-BE49-F238E27FC236}">
                <a16:creationId xmlns:a16="http://schemas.microsoft.com/office/drawing/2014/main" id="{B0660767-8446-4A23-BA84-7E3AD22F2CFB}"/>
              </a:ext>
            </a:extLst>
          </p:cNvPr>
          <p:cNvSpPr>
            <a:spLocks noChangeShapeType="1"/>
          </p:cNvSpPr>
          <p:nvPr/>
        </p:nvSpPr>
        <p:spPr bwMode="auto">
          <a:xfrm>
            <a:off x="7745413" y="4308475"/>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41" name="Rectangle 125">
            <a:extLst>
              <a:ext uri="{FF2B5EF4-FFF2-40B4-BE49-F238E27FC236}">
                <a16:creationId xmlns:a16="http://schemas.microsoft.com/office/drawing/2014/main" id="{DD352AB1-C609-47FA-A864-EDDB239C62A0}"/>
              </a:ext>
            </a:extLst>
          </p:cNvPr>
          <p:cNvSpPr>
            <a:spLocks noChangeArrowheads="1"/>
          </p:cNvSpPr>
          <p:nvPr/>
        </p:nvSpPr>
        <p:spPr bwMode="auto">
          <a:xfrm>
            <a:off x="4865073" y="3970338"/>
            <a:ext cx="10509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dirty="0">
                <a:solidFill>
                  <a:srgbClr val="FF0000"/>
                </a:solidFill>
                <a:latin typeface="Arial" panose="020B0604020202020204" pitchFamily="34" charset="0"/>
              </a:rPr>
              <a:t>200</a:t>
            </a:r>
            <a:endParaRPr lang="en-US" altLang="en-US" dirty="0">
              <a:solidFill>
                <a:srgbClr val="FF0000"/>
              </a:solidFill>
              <a:latin typeface="Arial" panose="020B0604020202020204" pitchFamily="34" charset="0"/>
            </a:endParaRPr>
          </a:p>
        </p:txBody>
      </p:sp>
      <p:sp>
        <p:nvSpPr>
          <p:cNvPr id="86142" name="Rectangle 126">
            <a:extLst>
              <a:ext uri="{FF2B5EF4-FFF2-40B4-BE49-F238E27FC236}">
                <a16:creationId xmlns:a16="http://schemas.microsoft.com/office/drawing/2014/main" id="{0AB26760-2CEE-4E56-84FF-F484C34AB35C}"/>
              </a:ext>
            </a:extLst>
          </p:cNvPr>
          <p:cNvSpPr>
            <a:spLocks noChangeArrowheads="1"/>
          </p:cNvSpPr>
          <p:nvPr/>
        </p:nvSpPr>
        <p:spPr bwMode="auto">
          <a:xfrm>
            <a:off x="5724525"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rgbClr val="000000"/>
                </a:solidFill>
                <a:latin typeface="Arial" panose="020B0604020202020204" pitchFamily="34" charset="0"/>
              </a:rPr>
              <a:t>x 100</a:t>
            </a:r>
            <a:endParaRPr lang="en-US" altLang="en-US" b="1">
              <a:latin typeface="Arial" panose="020B0604020202020204" pitchFamily="34" charset="0"/>
            </a:endParaRPr>
          </a:p>
        </p:txBody>
      </p:sp>
      <p:sp>
        <p:nvSpPr>
          <p:cNvPr id="86143" name="Rectangle 127">
            <a:extLst>
              <a:ext uri="{FF2B5EF4-FFF2-40B4-BE49-F238E27FC236}">
                <a16:creationId xmlns:a16="http://schemas.microsoft.com/office/drawing/2014/main" id="{29A10696-875B-4EA8-958A-1521C28747A0}"/>
              </a:ext>
            </a:extLst>
          </p:cNvPr>
          <p:cNvSpPr>
            <a:spLocks noChangeArrowheads="1"/>
          </p:cNvSpPr>
          <p:nvPr/>
        </p:nvSpPr>
        <p:spPr bwMode="auto">
          <a:xfrm>
            <a:off x="3681412" y="3976687"/>
            <a:ext cx="1050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dirty="0">
                <a:solidFill>
                  <a:srgbClr val="FF0000"/>
                </a:solidFill>
                <a:latin typeface="Arial" panose="020B0604020202020204" pitchFamily="34" charset="0"/>
              </a:rPr>
              <a:t>196</a:t>
            </a:r>
            <a:endParaRPr lang="en-US" altLang="en-US" dirty="0">
              <a:solidFill>
                <a:srgbClr val="FF0000"/>
              </a:solidFill>
              <a:latin typeface="Arial" panose="020B0604020202020204" pitchFamily="34" charset="0"/>
            </a:endParaRPr>
          </a:p>
        </p:txBody>
      </p:sp>
      <p:sp>
        <p:nvSpPr>
          <p:cNvPr id="86144" name="Rectangle 128">
            <a:extLst>
              <a:ext uri="{FF2B5EF4-FFF2-40B4-BE49-F238E27FC236}">
                <a16:creationId xmlns:a16="http://schemas.microsoft.com/office/drawing/2014/main" id="{F5EC7048-5341-4956-AF06-EE9C75022318}"/>
              </a:ext>
            </a:extLst>
          </p:cNvPr>
          <p:cNvSpPr>
            <a:spLocks noChangeArrowheads="1"/>
          </p:cNvSpPr>
          <p:nvPr/>
        </p:nvSpPr>
        <p:spPr bwMode="auto">
          <a:xfrm>
            <a:off x="1763713" y="5033963"/>
            <a:ext cx="25923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rgbClr val="000000"/>
                </a:solidFill>
                <a:latin typeface="Arial" panose="020B0604020202020204" pitchFamily="34" charset="0"/>
              </a:rPr>
              <a:t>Labour Retention =</a:t>
            </a:r>
            <a:endParaRPr lang="en-US" altLang="en-US" b="1" dirty="0">
              <a:latin typeface="Arial" panose="020B0604020202020204" pitchFamily="34" charset="0"/>
            </a:endParaRPr>
          </a:p>
        </p:txBody>
      </p:sp>
      <p:sp>
        <p:nvSpPr>
          <p:cNvPr id="86145" name="Line 129">
            <a:extLst>
              <a:ext uri="{FF2B5EF4-FFF2-40B4-BE49-F238E27FC236}">
                <a16:creationId xmlns:a16="http://schemas.microsoft.com/office/drawing/2014/main" id="{02AE0679-72F2-46B0-BFFB-4BFAFB845348}"/>
              </a:ext>
            </a:extLst>
          </p:cNvPr>
          <p:cNvSpPr>
            <a:spLocks noChangeShapeType="1"/>
          </p:cNvSpPr>
          <p:nvPr/>
        </p:nvSpPr>
        <p:spPr bwMode="auto">
          <a:xfrm>
            <a:off x="4356100" y="5589588"/>
            <a:ext cx="1223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146" name="Rectangle 130">
            <a:extLst>
              <a:ext uri="{FF2B5EF4-FFF2-40B4-BE49-F238E27FC236}">
                <a16:creationId xmlns:a16="http://schemas.microsoft.com/office/drawing/2014/main" id="{87C5C5AD-8624-456F-BB9F-8951050A9F3F}"/>
              </a:ext>
            </a:extLst>
          </p:cNvPr>
          <p:cNvSpPr>
            <a:spLocks noChangeArrowheads="1"/>
          </p:cNvSpPr>
          <p:nvPr/>
        </p:nvSpPr>
        <p:spPr bwMode="auto">
          <a:xfrm>
            <a:off x="6516688"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rgbClr val="000000"/>
                </a:solidFill>
                <a:latin typeface="Times New Roman" panose="02020603050405020304" pitchFamily="18" charset="0"/>
              </a:rPr>
              <a:t>= </a:t>
            </a:r>
            <a:r>
              <a:rPr lang="en-US" altLang="en-US" sz="2000" b="1" dirty="0">
                <a:solidFill>
                  <a:schemeClr val="accent2"/>
                </a:solidFill>
                <a:latin typeface="Arial" panose="020B0604020202020204" pitchFamily="34" charset="0"/>
              </a:rPr>
              <a:t>98%</a:t>
            </a:r>
            <a:endParaRPr lang="en-US" altLang="en-US" b="1" dirty="0">
              <a:solidFill>
                <a:schemeClr val="accent2"/>
              </a:solidFill>
              <a:latin typeface="Arial" panose="020B0604020202020204" pitchFamily="34" charset="0"/>
            </a:endParaRPr>
          </a:p>
        </p:txBody>
      </p:sp>
      <p:sp>
        <p:nvSpPr>
          <p:cNvPr id="62" name="Title 61">
            <a:extLst>
              <a:ext uri="{FF2B5EF4-FFF2-40B4-BE49-F238E27FC236}">
                <a16:creationId xmlns:a16="http://schemas.microsoft.com/office/drawing/2014/main" id="{5DB204EC-BB64-4668-918A-D96058616E8B}"/>
              </a:ext>
            </a:extLst>
          </p:cNvPr>
          <p:cNvSpPr>
            <a:spLocks noGrp="1"/>
          </p:cNvSpPr>
          <p:nvPr>
            <p:ph type="title" idx="4294967295"/>
          </p:nvPr>
        </p:nvSpPr>
        <p:spPr>
          <a:xfrm>
            <a:off x="0" y="246063"/>
            <a:ext cx="7772400" cy="914400"/>
          </a:xfrm>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Labour Retention</a:t>
            </a:r>
            <a:endParaRPr lang="en-GB" dirty="0"/>
          </a:p>
        </p:txBody>
      </p:sp>
      <p:sp>
        <p:nvSpPr>
          <p:cNvPr id="63" name="Rectangle 125">
            <a:extLst>
              <a:ext uri="{FF2B5EF4-FFF2-40B4-BE49-F238E27FC236}">
                <a16:creationId xmlns:a16="http://schemas.microsoft.com/office/drawing/2014/main" id="{3CBAD0D4-70A0-427C-AFFC-9C174ABF56EF}"/>
              </a:ext>
            </a:extLst>
          </p:cNvPr>
          <p:cNvSpPr>
            <a:spLocks noChangeArrowheads="1"/>
          </p:cNvSpPr>
          <p:nvPr/>
        </p:nvSpPr>
        <p:spPr bwMode="auto">
          <a:xfrm>
            <a:off x="4276725" y="5618163"/>
            <a:ext cx="1368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200</a:t>
            </a:r>
            <a:endParaRPr lang="en-US" altLang="en-US">
              <a:solidFill>
                <a:srgbClr val="FF0000"/>
              </a:solidFill>
              <a:latin typeface="Arial" panose="020B0604020202020204" pitchFamily="34" charset="0"/>
            </a:endParaRPr>
          </a:p>
        </p:txBody>
      </p:sp>
      <p:sp>
        <p:nvSpPr>
          <p:cNvPr id="64" name="Rectangle 127">
            <a:extLst>
              <a:ext uri="{FF2B5EF4-FFF2-40B4-BE49-F238E27FC236}">
                <a16:creationId xmlns:a16="http://schemas.microsoft.com/office/drawing/2014/main" id="{59C4396A-4C4D-4E9E-8F6B-79A7F621EEF5}"/>
              </a:ext>
            </a:extLst>
          </p:cNvPr>
          <p:cNvSpPr>
            <a:spLocks noChangeArrowheads="1"/>
          </p:cNvSpPr>
          <p:nvPr/>
        </p:nvSpPr>
        <p:spPr bwMode="auto">
          <a:xfrm>
            <a:off x="4643438" y="5187950"/>
            <a:ext cx="647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dirty="0">
                <a:solidFill>
                  <a:srgbClr val="FF0000"/>
                </a:solidFill>
                <a:latin typeface="Arial" panose="020B0604020202020204" pitchFamily="34" charset="0"/>
              </a:rPr>
              <a:t>196</a:t>
            </a:r>
            <a:endParaRPr lang="en-US" altLang="en-US" dirty="0">
              <a:solidFill>
                <a:srgbClr val="FF0000"/>
              </a:solidFill>
              <a:latin typeface="Arial" panose="020B0604020202020204" pitchFamily="34" charset="0"/>
            </a:endParaRPr>
          </a:p>
        </p:txBody>
      </p:sp>
      <p:sp>
        <p:nvSpPr>
          <p:cNvPr id="1026" name="Control 5">
            <a:extLst>
              <a:ext uri="{FF2B5EF4-FFF2-40B4-BE49-F238E27FC236}">
                <a16:creationId xmlns:a16="http://schemas.microsoft.com/office/drawing/2014/main" id="{55D49732-FD30-430F-8314-4E86880A82F5}"/>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7" name="Control 27">
            <a:extLst>
              <a:ext uri="{FF2B5EF4-FFF2-40B4-BE49-F238E27FC236}">
                <a16:creationId xmlns:a16="http://schemas.microsoft.com/office/drawing/2014/main" id="{0AA93F53-2D68-47E2-9764-621CAA5967BD}"/>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8" name="Control 50">
            <a:extLst>
              <a:ext uri="{FF2B5EF4-FFF2-40B4-BE49-F238E27FC236}">
                <a16:creationId xmlns:a16="http://schemas.microsoft.com/office/drawing/2014/main" id="{77FA43FB-264D-4F62-8928-5C097AD6E893}"/>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Tree>
    <p:custDataLst>
      <p:tags r:id="rId1"/>
    </p:custDataLst>
    <p:extLst>
      <p:ext uri="{BB962C8B-B14F-4D97-AF65-F5344CB8AC3E}">
        <p14:creationId xmlns:p14="http://schemas.microsoft.com/office/powerpoint/2010/main" val="17538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6147"/>
                                        </p:tgtEl>
                                        <p:attrNameLst>
                                          <p:attrName>style.visibility</p:attrName>
                                        </p:attrNameLst>
                                      </p:cBhvr>
                                      <p:to>
                                        <p:strVal val="visible"/>
                                      </p:to>
                                    </p:set>
                                    <p:anim calcmode="lin" valueType="num">
                                      <p:cBhvr>
                                        <p:cTn id="15" dur="500" fill="hold"/>
                                        <p:tgtEl>
                                          <p:spTgt spid="86147"/>
                                        </p:tgtEl>
                                        <p:attrNameLst>
                                          <p:attrName>ppt_w</p:attrName>
                                        </p:attrNameLst>
                                      </p:cBhvr>
                                      <p:tavLst>
                                        <p:tav tm="0">
                                          <p:val>
                                            <p:fltVal val="0"/>
                                          </p:val>
                                        </p:tav>
                                        <p:tav tm="100000">
                                          <p:val>
                                            <p:strVal val="#ppt_w"/>
                                          </p:val>
                                        </p:tav>
                                      </p:tavLst>
                                    </p:anim>
                                    <p:anim calcmode="lin" valueType="num">
                                      <p:cBhvr>
                                        <p:cTn id="16" dur="500" fill="hold"/>
                                        <p:tgtEl>
                                          <p:spTgt spid="86147"/>
                                        </p:tgtEl>
                                        <p:attrNameLst>
                                          <p:attrName>ppt_h</p:attrName>
                                        </p:attrNameLst>
                                      </p:cBhvr>
                                      <p:tavLst>
                                        <p:tav tm="0">
                                          <p:val>
                                            <p:fltVal val="0"/>
                                          </p:val>
                                        </p:tav>
                                        <p:tav tm="100000">
                                          <p:val>
                                            <p:strVal val="#ppt_h"/>
                                          </p:val>
                                        </p:tav>
                                      </p:tavLst>
                                    </p:anim>
                                    <p:animEffect transition="in" filter="fade">
                                      <p:cBhvr>
                                        <p:cTn id="17" dur="500"/>
                                        <p:tgtEl>
                                          <p:spTgt spid="86147"/>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60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0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1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09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019">
                                            <p:txEl>
                                              <p:pRg st="6" end="6"/>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614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61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Effect transition="in" filter="fade">
                                      <p:cBhvr>
                                        <p:cTn id="43" dur="500"/>
                                        <p:tgtEl>
                                          <p:spTgt spid="65"/>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861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14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grpId="0" nodeType="clickEffect">
                                  <p:stCondLst>
                                    <p:cond delay="0"/>
                                  </p:stCondLst>
                                  <p:childTnLst>
                                    <p:animMotion origin="layout" path="M 0.00156 0.00416 L 0.09254 0.17757 " pathEditMode="fixed" rAng="0" ptsTypes="AA">
                                      <p:cBhvr>
                                        <p:cTn id="52" dur="2000" fill="hold"/>
                                        <p:tgtEl>
                                          <p:spTgt spid="86143"/>
                                        </p:tgtEl>
                                        <p:attrNameLst>
                                          <p:attrName>ppt_x</p:attrName>
                                          <p:attrName>ppt_y</p:attrName>
                                        </p:attrNameLst>
                                      </p:cBhvr>
                                      <p:rCtr x="4549" y="8671"/>
                                    </p:animMotion>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par>
                          <p:cTn id="55" fill="hold" nodeType="afterGroup">
                            <p:stCondLst>
                              <p:cond delay="2000"/>
                            </p:stCondLst>
                            <p:childTnLst>
                              <p:par>
                                <p:cTn id="56" presetID="1" presetClass="exit" presetSubtype="0" fill="hold" grpId="2" nodeType="afterEffect">
                                  <p:stCondLst>
                                    <p:cond delay="0"/>
                                  </p:stCondLst>
                                  <p:childTnLst>
                                    <p:set>
                                      <p:cBhvr>
                                        <p:cTn id="57" dur="1" fill="hold">
                                          <p:stCondLst>
                                            <p:cond delay="0"/>
                                          </p:stCondLst>
                                        </p:cTn>
                                        <p:tgtEl>
                                          <p:spTgt spid="8614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0" presetClass="path" presetSubtype="0" accel="50000" decel="50000" fill="hold" grpId="0" nodeType="clickEffect">
                                  <p:stCondLst>
                                    <p:cond delay="0"/>
                                  </p:stCondLst>
                                  <p:childTnLst>
                                    <p:animMotion origin="layout" path="M 1.11111E-6 3.58382E-6 L -0.01267 0.24346 " pathEditMode="relative" rAng="0" ptsTypes="AA">
                                      <p:cBhvr>
                                        <p:cTn id="61" dur="2000" fill="hold"/>
                                        <p:tgtEl>
                                          <p:spTgt spid="86141"/>
                                        </p:tgtEl>
                                        <p:attrNameLst>
                                          <p:attrName>ppt_x</p:attrName>
                                          <p:attrName>ppt_y</p:attrName>
                                        </p:attrNameLst>
                                      </p:cBhvr>
                                      <p:rCtr x="-642" y="12162"/>
                                    </p:animMotion>
                                  </p:childTnLst>
                                </p:cTn>
                              </p:par>
                              <p:par>
                                <p:cTn id="62" presetID="1"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nodeType="afterGroup">
                            <p:stCondLst>
                              <p:cond delay="2000"/>
                            </p:stCondLst>
                            <p:childTnLst>
                              <p:par>
                                <p:cTn id="65" presetID="1" presetClass="exit" presetSubtype="0" fill="hold" grpId="1" nodeType="afterEffect">
                                  <p:stCondLst>
                                    <p:cond delay="0"/>
                                  </p:stCondLst>
                                  <p:childTnLst>
                                    <p:set>
                                      <p:cBhvr>
                                        <p:cTn id="66" dur="1" fill="hold">
                                          <p:stCondLst>
                                            <p:cond delay="0"/>
                                          </p:stCondLst>
                                        </p:cTn>
                                        <p:tgtEl>
                                          <p:spTgt spid="63"/>
                                        </p:tgtEl>
                                        <p:attrNameLst>
                                          <p:attrName>style.visibility</p:attrName>
                                        </p:attrNameLst>
                                      </p:cBhvr>
                                      <p:to>
                                        <p:strVal val="hidden"/>
                                      </p:to>
                                    </p:set>
                                  </p:childTnLst>
                                </p:cTn>
                              </p:par>
                            </p:childTnLst>
                          </p:cTn>
                        </p:par>
                        <p:par>
                          <p:cTn id="67" fill="hold" nodeType="afterGroup">
                            <p:stCondLst>
                              <p:cond delay="2000"/>
                            </p:stCondLst>
                            <p:childTnLst>
                              <p:par>
                                <p:cTn id="68" presetID="1" presetClass="entr" presetSubtype="0" fill="hold" grpId="0" nodeType="afterEffect">
                                  <p:stCondLst>
                                    <p:cond delay="0"/>
                                  </p:stCondLst>
                                  <p:childTnLst>
                                    <p:set>
                                      <p:cBhvr>
                                        <p:cTn id="69" dur="1" fill="hold">
                                          <p:stCondLst>
                                            <p:cond delay="0"/>
                                          </p:stCondLst>
                                        </p:cTn>
                                        <p:tgtEl>
                                          <p:spTgt spid="8614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6147" grpId="0" animBg="1"/>
      <p:bldP spid="86019" grpId="0" build="p" bldLvl="4" autoUpdateAnimBg="0"/>
      <p:bldP spid="86101" grpId="0"/>
      <p:bldP spid="86099" grpId="0"/>
      <p:bldP spid="86098" grpId="0"/>
      <p:bldP spid="86097" grpId="0"/>
      <p:bldP spid="86141" grpId="0"/>
      <p:bldP spid="86141" grpId="1"/>
      <p:bldP spid="86142" grpId="0"/>
      <p:bldP spid="86143" grpId="0"/>
      <p:bldP spid="86143" grpId="1"/>
      <p:bldP spid="86143" grpId="2"/>
      <p:bldP spid="86144" grpId="0"/>
      <p:bldP spid="86146" grpId="0"/>
      <p:bldP spid="63" grpId="0"/>
      <p:bldP spid="63" grpId="1"/>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1673-F82C-477C-87B5-CBB5BDAF0174}"/>
              </a:ext>
            </a:extLst>
          </p:cNvPr>
          <p:cNvSpPr>
            <a:spLocks noGrp="1"/>
          </p:cNvSpPr>
          <p:nvPr>
            <p:ph type="title"/>
          </p:nvPr>
        </p:nvSpPr>
        <p:spPr/>
        <p:txBody>
          <a:bodyPr/>
          <a:lstStyle/>
          <a:p>
            <a:r>
              <a:rPr lang="en-GB" dirty="0"/>
              <a:t>Labour Retention</a:t>
            </a:r>
          </a:p>
        </p:txBody>
      </p:sp>
      <p:sp>
        <p:nvSpPr>
          <p:cNvPr id="3" name="Content Placeholder 2">
            <a:extLst>
              <a:ext uri="{FF2B5EF4-FFF2-40B4-BE49-F238E27FC236}">
                <a16:creationId xmlns:a16="http://schemas.microsoft.com/office/drawing/2014/main" id="{8289C99B-46BB-401C-A37B-593CFFABC637}"/>
              </a:ext>
            </a:extLst>
          </p:cNvPr>
          <p:cNvSpPr>
            <a:spLocks noGrp="1"/>
          </p:cNvSpPr>
          <p:nvPr>
            <p:ph idx="1"/>
          </p:nvPr>
        </p:nvSpPr>
        <p:spPr/>
        <p:txBody>
          <a:bodyPr/>
          <a:lstStyle/>
          <a:p>
            <a:r>
              <a:rPr lang="en-GB" sz="2800" dirty="0"/>
              <a:t>A high level of retention means a low level of labour turnover.  The figures are based on the same raw data, but perhaps a focus on retention helps managers realise the importance of looking after existing staff.  </a:t>
            </a:r>
          </a:p>
          <a:p>
            <a:r>
              <a:rPr lang="en-GB" sz="2800" dirty="0"/>
              <a:t>To avoid established staff leaving, job enrichment and fair treatment are key (in effect, bosses should follow Herzberg’s two factor theory).</a:t>
            </a:r>
          </a:p>
        </p:txBody>
      </p:sp>
    </p:spTree>
    <p:extLst>
      <p:ext uri="{BB962C8B-B14F-4D97-AF65-F5344CB8AC3E}">
        <p14:creationId xmlns:p14="http://schemas.microsoft.com/office/powerpoint/2010/main" val="118294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F174-AAE0-4426-811A-FF9B22CA64D7}"/>
              </a:ext>
            </a:extLst>
          </p:cNvPr>
          <p:cNvSpPr>
            <a:spLocks noGrp="1"/>
          </p:cNvSpPr>
          <p:nvPr>
            <p:ph type="title"/>
          </p:nvPr>
        </p:nvSpPr>
        <p:spPr/>
        <p:txBody>
          <a:bodyPr/>
          <a:lstStyle/>
          <a:p>
            <a:r>
              <a:rPr lang="en-GB" dirty="0"/>
              <a:t>Absenteeism</a:t>
            </a:r>
          </a:p>
        </p:txBody>
      </p:sp>
      <p:sp>
        <p:nvSpPr>
          <p:cNvPr id="3" name="Content Placeholder 2">
            <a:extLst>
              <a:ext uri="{FF2B5EF4-FFF2-40B4-BE49-F238E27FC236}">
                <a16:creationId xmlns:a16="http://schemas.microsoft.com/office/drawing/2014/main" id="{87028B78-39BF-419B-AEBB-215AA860469D}"/>
              </a:ext>
            </a:extLst>
          </p:cNvPr>
          <p:cNvSpPr>
            <a:spLocks noGrp="1"/>
          </p:cNvSpPr>
          <p:nvPr>
            <p:ph idx="1"/>
          </p:nvPr>
        </p:nvSpPr>
        <p:spPr>
          <a:xfrm>
            <a:off x="393895" y="1268413"/>
            <a:ext cx="7988105" cy="4522787"/>
          </a:xfrm>
        </p:spPr>
        <p:txBody>
          <a:bodyPr/>
          <a:lstStyle/>
          <a:p>
            <a:pPr eaLnBrk="1" hangingPunct="1">
              <a:lnSpc>
                <a:spcPct val="90000"/>
              </a:lnSpc>
            </a:pPr>
            <a:r>
              <a:rPr lang="en-GB" altLang="en-US" dirty="0">
                <a:latin typeface="Arial" panose="020B0604020202020204" pitchFamily="34" charset="0"/>
              </a:rPr>
              <a:t>This is the measure of staff days absent per year (or staff absences as a percentage of the available working days):</a:t>
            </a:r>
          </a:p>
          <a:p>
            <a:pPr eaLnBrk="1" hangingPunct="1">
              <a:lnSpc>
                <a:spcPct val="90000"/>
              </a:lnSpc>
            </a:pPr>
            <a:r>
              <a:rPr lang="en-GB" altLang="en-US" dirty="0">
                <a:latin typeface="Arial" panose="020B0604020202020204" pitchFamily="34" charset="0"/>
              </a:rPr>
              <a:t>It is calculated using the formula:</a:t>
            </a:r>
          </a:p>
          <a:p>
            <a:pPr eaLnBrk="1" hangingPunct="1">
              <a:lnSpc>
                <a:spcPct val="90000"/>
              </a:lnSpc>
            </a:pPr>
            <a:endParaRPr lang="en-GB" altLang="en-US" dirty="0">
              <a:latin typeface="Arial" panose="020B0604020202020204" pitchFamily="34" charset="0"/>
            </a:endParaRPr>
          </a:p>
          <a:p>
            <a:pPr eaLnBrk="1" hangingPunct="1">
              <a:lnSpc>
                <a:spcPct val="90000"/>
              </a:lnSpc>
            </a:pPr>
            <a:endParaRPr lang="en-GB" altLang="en-US" dirty="0">
              <a:latin typeface="Arial" panose="020B0604020202020204" pitchFamily="34" charset="0"/>
            </a:endParaRPr>
          </a:p>
          <a:p>
            <a:endParaRPr lang="en-GB" dirty="0"/>
          </a:p>
          <a:p>
            <a:endParaRPr lang="en-GB" dirty="0"/>
          </a:p>
          <a:p>
            <a:endParaRPr lang="en-GB" dirty="0"/>
          </a:p>
          <a:p>
            <a:r>
              <a:rPr lang="en-GB" dirty="0"/>
              <a:t>CIPD – average is 7.4 days absent per worker per year</a:t>
            </a:r>
          </a:p>
          <a:p>
            <a:r>
              <a:rPr lang="en-GB" dirty="0"/>
              <a:t>Absenteeism is virtually unheard of in Japan.</a:t>
            </a:r>
          </a:p>
        </p:txBody>
      </p:sp>
      <p:sp>
        <p:nvSpPr>
          <p:cNvPr id="4" name="Rectangle 131">
            <a:extLst>
              <a:ext uri="{FF2B5EF4-FFF2-40B4-BE49-F238E27FC236}">
                <a16:creationId xmlns:a16="http://schemas.microsoft.com/office/drawing/2014/main" id="{61EDA803-2EB2-4A42-8F44-938279960851}"/>
              </a:ext>
            </a:extLst>
          </p:cNvPr>
          <p:cNvSpPr>
            <a:spLocks noChangeArrowheads="1"/>
          </p:cNvSpPr>
          <p:nvPr/>
        </p:nvSpPr>
        <p:spPr bwMode="auto">
          <a:xfrm>
            <a:off x="492368" y="3099973"/>
            <a:ext cx="8257737" cy="1584569"/>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GB" altLang="en-US" sz="2000" b="1" dirty="0">
                <a:solidFill>
                  <a:schemeClr val="accent2"/>
                </a:solidFill>
                <a:latin typeface="Arial" panose="020B0604020202020204" pitchFamily="34" charset="0"/>
              </a:rPr>
              <a:t>Absenteeism rate =					    x 100</a:t>
            </a:r>
          </a:p>
        </p:txBody>
      </p:sp>
      <p:sp>
        <p:nvSpPr>
          <p:cNvPr id="5" name="Rectangle 85">
            <a:extLst>
              <a:ext uri="{FF2B5EF4-FFF2-40B4-BE49-F238E27FC236}">
                <a16:creationId xmlns:a16="http://schemas.microsoft.com/office/drawing/2014/main" id="{AAF07C7A-F18C-4B79-8657-906B8E1C2E51}"/>
              </a:ext>
            </a:extLst>
          </p:cNvPr>
          <p:cNvSpPr>
            <a:spLocks noChangeArrowheads="1"/>
          </p:cNvSpPr>
          <p:nvPr/>
        </p:nvSpPr>
        <p:spPr bwMode="auto">
          <a:xfrm>
            <a:off x="2649500" y="3825461"/>
            <a:ext cx="5133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Total number of working day</a:t>
            </a:r>
            <a:endParaRPr lang="en-US" altLang="en-US" b="1" dirty="0">
              <a:solidFill>
                <a:schemeClr val="accent2"/>
              </a:solidFill>
              <a:latin typeface="Arial" panose="020B0604020202020204" pitchFamily="34" charset="0"/>
            </a:endParaRPr>
          </a:p>
        </p:txBody>
      </p:sp>
      <p:sp>
        <p:nvSpPr>
          <p:cNvPr id="6" name="Rectangle 82">
            <a:extLst>
              <a:ext uri="{FF2B5EF4-FFF2-40B4-BE49-F238E27FC236}">
                <a16:creationId xmlns:a16="http://schemas.microsoft.com/office/drawing/2014/main" id="{9B11E83F-5895-4CC9-9779-5F73140A9F9D}"/>
              </a:ext>
            </a:extLst>
          </p:cNvPr>
          <p:cNvSpPr>
            <a:spLocks noChangeArrowheads="1"/>
          </p:cNvSpPr>
          <p:nvPr/>
        </p:nvSpPr>
        <p:spPr bwMode="auto">
          <a:xfrm>
            <a:off x="2887956" y="3080923"/>
            <a:ext cx="3808266"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US" altLang="en-US" sz="2000" b="1" dirty="0">
              <a:solidFill>
                <a:schemeClr val="accent2"/>
              </a:solidFill>
              <a:latin typeface="Arial" panose="020B0604020202020204" pitchFamily="34" charset="0"/>
            </a:endParaRPr>
          </a:p>
          <a:p>
            <a:pPr algn="ctr"/>
            <a:r>
              <a:rPr lang="en-US" altLang="en-US" sz="2000" b="1" dirty="0">
                <a:solidFill>
                  <a:schemeClr val="accent2"/>
                </a:solidFill>
                <a:latin typeface="Arial" panose="020B0604020202020204" pitchFamily="34" charset="0"/>
              </a:rPr>
              <a:t>Days absent per year</a:t>
            </a:r>
            <a:endParaRPr lang="en-US" altLang="en-US" b="1" dirty="0">
              <a:solidFill>
                <a:schemeClr val="accent2"/>
              </a:solidFill>
              <a:latin typeface="Arial" panose="020B0604020202020204" pitchFamily="34" charset="0"/>
            </a:endParaRPr>
          </a:p>
        </p:txBody>
      </p:sp>
      <p:sp>
        <p:nvSpPr>
          <p:cNvPr id="8" name="Line 114">
            <a:extLst>
              <a:ext uri="{FF2B5EF4-FFF2-40B4-BE49-F238E27FC236}">
                <a16:creationId xmlns:a16="http://schemas.microsoft.com/office/drawing/2014/main" id="{3FDAD630-8CD8-407A-990D-70FF2A033D92}"/>
              </a:ext>
            </a:extLst>
          </p:cNvPr>
          <p:cNvSpPr>
            <a:spLocks noChangeShapeType="1"/>
          </p:cNvSpPr>
          <p:nvPr/>
        </p:nvSpPr>
        <p:spPr bwMode="auto">
          <a:xfrm>
            <a:off x="2964937" y="3781011"/>
            <a:ext cx="40970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0224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C5A5-DE63-4CA9-BFBF-C7D974E28F26}"/>
              </a:ext>
            </a:extLst>
          </p:cNvPr>
          <p:cNvSpPr>
            <a:spLocks noGrp="1"/>
          </p:cNvSpPr>
          <p:nvPr>
            <p:ph type="title"/>
          </p:nvPr>
        </p:nvSpPr>
        <p:spPr/>
        <p:txBody>
          <a:bodyPr/>
          <a:lstStyle/>
          <a:p>
            <a:r>
              <a:rPr lang="en-GB" dirty="0"/>
              <a:t>Absenteeism</a:t>
            </a:r>
          </a:p>
        </p:txBody>
      </p:sp>
      <p:sp>
        <p:nvSpPr>
          <p:cNvPr id="3" name="Content Placeholder 2">
            <a:extLst>
              <a:ext uri="{FF2B5EF4-FFF2-40B4-BE49-F238E27FC236}">
                <a16:creationId xmlns:a16="http://schemas.microsoft.com/office/drawing/2014/main" id="{F81200DE-D697-41BE-A59A-F7289A492BF2}"/>
              </a:ext>
            </a:extLst>
          </p:cNvPr>
          <p:cNvSpPr>
            <a:spLocks noGrp="1"/>
          </p:cNvSpPr>
          <p:nvPr>
            <p:ph idx="1"/>
          </p:nvPr>
        </p:nvSpPr>
        <p:spPr>
          <a:xfrm>
            <a:off x="351692" y="1268413"/>
            <a:ext cx="8030308" cy="4522787"/>
          </a:xfrm>
        </p:spPr>
        <p:txBody>
          <a:bodyPr/>
          <a:lstStyle/>
          <a:p>
            <a:pPr marL="0" indent="0">
              <a:buNone/>
            </a:pPr>
            <a:r>
              <a:rPr lang="en-GB" sz="2800" b="1" dirty="0"/>
              <a:t>Interpretation</a:t>
            </a:r>
          </a:p>
          <a:p>
            <a:pPr marL="0" indent="0">
              <a:buNone/>
            </a:pPr>
            <a:r>
              <a:rPr lang="en-GB" dirty="0"/>
              <a:t>Absenteeism implies something voluntary.  A brilliant employee with elderly, sickly parents may have high absence levels, but still be invaluable.</a:t>
            </a:r>
          </a:p>
          <a:p>
            <a:pPr marL="0" indent="0">
              <a:buNone/>
            </a:pPr>
            <a:r>
              <a:rPr lang="en-GB" sz="2800" b="1" dirty="0"/>
              <a:t>Intervention</a:t>
            </a:r>
          </a:p>
          <a:p>
            <a:pPr marL="0" indent="0">
              <a:buNone/>
            </a:pPr>
            <a:r>
              <a:rPr lang="en-GB" dirty="0"/>
              <a:t>It could be argues that this is an old-fashioned measure.   The key is whether an employee does their job well; if someone works twelve-hour days for a week and then takes a day off, are they really `absent`?</a:t>
            </a:r>
          </a:p>
        </p:txBody>
      </p:sp>
    </p:spTree>
    <p:extLst>
      <p:ext uri="{BB962C8B-B14F-4D97-AF65-F5344CB8AC3E}">
        <p14:creationId xmlns:p14="http://schemas.microsoft.com/office/powerpoint/2010/main" val="412400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CA00162F-5C90-4928-97E1-039262633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2" t="8896" r="-2" b="-15839"/>
          <a:stretch>
            <a:fillRect/>
          </a:stretch>
        </p:blipFill>
        <p:spPr bwMode="auto">
          <a:xfrm>
            <a:off x="0" y="-125413"/>
            <a:ext cx="9144000" cy="909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Box 6">
            <a:extLst>
              <a:ext uri="{FF2B5EF4-FFF2-40B4-BE49-F238E27FC236}">
                <a16:creationId xmlns:a16="http://schemas.microsoft.com/office/drawing/2014/main" id="{05E6E2FF-1B14-4B1C-B5FA-BD12B8AD4174}"/>
              </a:ext>
            </a:extLst>
          </p:cNvPr>
          <p:cNvSpPr txBox="1">
            <a:spLocks noChangeArrowheads="1"/>
          </p:cNvSpPr>
          <p:nvPr/>
        </p:nvSpPr>
        <p:spPr bwMode="auto">
          <a:xfrm>
            <a:off x="115888" y="1687513"/>
            <a:ext cx="1584325" cy="585787"/>
          </a:xfrm>
          <a:prstGeom prst="rect">
            <a:avLst/>
          </a:prstGeom>
          <a:solidFill>
            <a:srgbClr val="FF0000"/>
          </a:solidFill>
          <a:ln w="1905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Today we will:</a:t>
            </a:r>
          </a:p>
        </p:txBody>
      </p:sp>
      <p:sp>
        <p:nvSpPr>
          <p:cNvPr id="3" name="Rectangle 2">
            <a:extLst>
              <a:ext uri="{FF2B5EF4-FFF2-40B4-BE49-F238E27FC236}">
                <a16:creationId xmlns:a16="http://schemas.microsoft.com/office/drawing/2014/main" id="{496F1EB9-CDC5-4781-8511-8D6938F45FD1}"/>
              </a:ext>
            </a:extLst>
          </p:cNvPr>
          <p:cNvSpPr/>
          <p:nvPr/>
        </p:nvSpPr>
        <p:spPr>
          <a:xfrm>
            <a:off x="1801813" y="283112"/>
            <a:ext cx="7140575" cy="1000125"/>
          </a:xfrm>
          <a:prstGeom prst="rect">
            <a:avLst/>
          </a:prstGeom>
          <a:solidFill>
            <a:srgbClr val="FF0000"/>
          </a:solidFill>
          <a:ln w="25400" cap="flat" cmpd="sng" algn="ctr">
            <a:solidFill>
              <a:schemeClr val="tx1"/>
            </a:solidFill>
            <a:prstDash val="solid"/>
          </a:ln>
          <a:effectLst/>
        </p:spPr>
        <p:txBody>
          <a:bodyPr anchor="ctr"/>
          <a:lstStyle/>
          <a:p>
            <a:pPr algn="ctr" fontAlgn="auto">
              <a:spcBef>
                <a:spcPts val="0"/>
              </a:spcBef>
              <a:spcAft>
                <a:spcPts val="0"/>
              </a:spcAft>
              <a:defRPr/>
            </a:pPr>
            <a:r>
              <a:rPr lang="en-GB" sz="2800" b="1" dirty="0">
                <a:solidFill>
                  <a:schemeClr val="bg1"/>
                </a:solidFill>
                <a:latin typeface="Calibri" panose="020F0502020204030204" pitchFamily="34" charset="0"/>
                <a:cs typeface="Calibri" panose="020F0502020204030204" pitchFamily="34" charset="0"/>
              </a:rPr>
              <a:t>3.5.3 Human resources </a:t>
            </a:r>
          </a:p>
        </p:txBody>
      </p:sp>
      <p:pic>
        <p:nvPicPr>
          <p:cNvPr id="2053" name="Picture 2" descr="http://www.blue-inc-solutions.co.uk/software/images/jigsaw.jpg">
            <a:extLst>
              <a:ext uri="{FF2B5EF4-FFF2-40B4-BE49-F238E27FC236}">
                <a16:creationId xmlns:a16="http://schemas.microsoft.com/office/drawing/2014/main" id="{C32A63D7-F759-484D-A1D1-7C6A49E4E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730250"/>
            <a:ext cx="785813" cy="7858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jwikert.typepad.com/photos/uncategorized/2007/11/27/cogs_2.jpg">
            <a:extLst>
              <a:ext uri="{FF2B5EF4-FFF2-40B4-BE49-F238E27FC236}">
                <a16:creationId xmlns:a16="http://schemas.microsoft.com/office/drawing/2014/main" id="{1424146D-A805-4298-91CD-EE887F13F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2406650"/>
            <a:ext cx="857250" cy="8937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26">
            <a:extLst>
              <a:ext uri="{FF2B5EF4-FFF2-40B4-BE49-F238E27FC236}">
                <a16:creationId xmlns:a16="http://schemas.microsoft.com/office/drawing/2014/main" id="{AFA0D029-F598-4D9D-BBC9-38D5960628FC}"/>
              </a:ext>
            </a:extLst>
          </p:cNvPr>
          <p:cNvSpPr txBox="1">
            <a:spLocks noChangeArrowheads="1"/>
          </p:cNvSpPr>
          <p:nvPr/>
        </p:nvSpPr>
        <p:spPr bwMode="auto">
          <a:xfrm>
            <a:off x="106363" y="241300"/>
            <a:ext cx="1571625" cy="338138"/>
          </a:xfrm>
          <a:prstGeom prst="rect">
            <a:avLst/>
          </a:prstGeom>
          <a:solidFill>
            <a:srgbClr val="FF0000"/>
          </a:solidFill>
          <a:ln w="1270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r>
              <a:rPr lang="en-GB" altLang="en-US" sz="1600" b="1">
                <a:solidFill>
                  <a:srgbClr val="000000"/>
                </a:solidFill>
                <a:latin typeface="Comic Sans MS" panose="030F0702030302020204" pitchFamily="66" charset="0"/>
                <a:ea typeface="MS PGothic" panose="020B0600070205080204" pitchFamily="34" charset="-128"/>
                <a:cs typeface="Arial" panose="020B0604020202020204" pitchFamily="34" charset="0"/>
              </a:rPr>
              <a:t>The BIG Idea</a:t>
            </a:r>
          </a:p>
        </p:txBody>
      </p:sp>
      <p:sp>
        <p:nvSpPr>
          <p:cNvPr id="7" name="Rectangle 6">
            <a:extLst>
              <a:ext uri="{FF2B5EF4-FFF2-40B4-BE49-F238E27FC236}">
                <a16:creationId xmlns:a16="http://schemas.microsoft.com/office/drawing/2014/main" id="{89612AD3-186A-4276-B366-AEC8FBA6B47D}"/>
              </a:ext>
            </a:extLst>
          </p:cNvPr>
          <p:cNvSpPr/>
          <p:nvPr/>
        </p:nvSpPr>
        <p:spPr>
          <a:xfrm>
            <a:off x="1677989" y="1722438"/>
            <a:ext cx="7264400" cy="3709987"/>
          </a:xfrm>
          <a:prstGeom prst="rect">
            <a:avLst/>
          </a:prstGeom>
          <a:solidFill>
            <a:srgbClr val="FF0000"/>
          </a:solidFill>
          <a:ln w="25400" cap="flat" cmpd="sng" algn="ctr">
            <a:solidFill>
              <a:schemeClr val="tx1"/>
            </a:solidFill>
            <a:prstDash val="solid"/>
          </a:ln>
          <a:effectLst/>
        </p:spPr>
        <p:txBody>
          <a:bodyPr anchor="ctr"/>
          <a:lstStyle/>
          <a:p>
            <a:r>
              <a:rPr lang="en-GB" sz="2800" b="1" dirty="0">
                <a:solidFill>
                  <a:schemeClr val="bg1"/>
                </a:solidFill>
                <a:latin typeface="Calibri" panose="020F0502020204030204" pitchFamily="34" charset="0"/>
                <a:cs typeface="Calibri" panose="020F0502020204030204" pitchFamily="34" charset="0"/>
              </a:rPr>
              <a:t>b) Human resource strategies to increase productivity and retention and to reduce turnover and absenteeism: </a:t>
            </a:r>
          </a:p>
          <a:p>
            <a:r>
              <a:rPr lang="en-GB" sz="2800" b="1" dirty="0">
                <a:solidFill>
                  <a:schemeClr val="bg1"/>
                </a:solidFill>
                <a:latin typeface="Calibri" panose="020F0502020204030204" pitchFamily="34" charset="0"/>
                <a:cs typeface="Calibri" panose="020F0502020204030204" pitchFamily="34" charset="0"/>
              </a:rPr>
              <a:t>	o financial rewards </a:t>
            </a:r>
          </a:p>
          <a:p>
            <a:r>
              <a:rPr lang="en-GB" sz="2800" b="1" dirty="0">
                <a:solidFill>
                  <a:schemeClr val="bg1"/>
                </a:solidFill>
                <a:latin typeface="Calibri" panose="020F0502020204030204" pitchFamily="34" charset="0"/>
                <a:cs typeface="Calibri" panose="020F0502020204030204" pitchFamily="34" charset="0"/>
              </a:rPr>
              <a:t>	o employee share ownership </a:t>
            </a:r>
          </a:p>
          <a:p>
            <a:r>
              <a:rPr lang="en-GB" sz="2800" b="1" dirty="0">
                <a:solidFill>
                  <a:schemeClr val="bg1"/>
                </a:solidFill>
                <a:latin typeface="Calibri" panose="020F0502020204030204" pitchFamily="34" charset="0"/>
                <a:cs typeface="Calibri" panose="020F0502020204030204" pitchFamily="34" charset="0"/>
              </a:rPr>
              <a:t>	o consultation strategies</a:t>
            </a:r>
          </a:p>
          <a:p>
            <a:r>
              <a:rPr lang="en-GB" sz="2800" b="1" dirty="0">
                <a:solidFill>
                  <a:schemeClr val="bg1"/>
                </a:solidFill>
                <a:latin typeface="Calibri" panose="020F0502020204030204" pitchFamily="34" charset="0"/>
                <a:cs typeface="Calibri" panose="020F0502020204030204" pitchFamily="34" charset="0"/>
              </a:rPr>
              <a:t>	o empowerment strategies </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43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1CFBD4-A39A-4259-8B80-1645AF87004E}"/>
              </a:ext>
            </a:extLst>
          </p:cNvPr>
          <p:cNvSpPr>
            <a:spLocks noGrp="1"/>
          </p:cNvSpPr>
          <p:nvPr>
            <p:ph type="title"/>
          </p:nvPr>
        </p:nvSpPr>
        <p:spPr/>
        <p:txBody>
          <a:bodyPr/>
          <a:lstStyle/>
          <a:p>
            <a:r>
              <a:rPr lang="en-GB" dirty="0"/>
              <a:t>Financial rewards </a:t>
            </a:r>
          </a:p>
        </p:txBody>
      </p:sp>
      <p:sp>
        <p:nvSpPr>
          <p:cNvPr id="5" name="Content Placeholder 4">
            <a:extLst>
              <a:ext uri="{FF2B5EF4-FFF2-40B4-BE49-F238E27FC236}">
                <a16:creationId xmlns:a16="http://schemas.microsoft.com/office/drawing/2014/main" id="{D100341E-EC24-4618-9F0D-54BB339025EC}"/>
              </a:ext>
            </a:extLst>
          </p:cNvPr>
          <p:cNvSpPr>
            <a:spLocks noGrp="1"/>
          </p:cNvSpPr>
          <p:nvPr>
            <p:ph idx="1"/>
          </p:nvPr>
        </p:nvSpPr>
        <p:spPr/>
        <p:txBody>
          <a:bodyPr/>
          <a:lstStyle/>
          <a:p>
            <a:r>
              <a:rPr lang="en-GB" b="1" dirty="0"/>
              <a:t>Taylorite vie</a:t>
            </a:r>
            <a:r>
              <a:rPr lang="en-GB" dirty="0"/>
              <a:t>w – money motivates and workers are inherently work averse</a:t>
            </a:r>
          </a:p>
          <a:p>
            <a:r>
              <a:rPr lang="en-GB" b="1" dirty="0"/>
              <a:t>Herzberg view </a:t>
            </a:r>
            <a:r>
              <a:rPr lang="en-GB" dirty="0"/>
              <a:t>– money has the power tom demotivate (hygiene factor) and has no power to motivate</a:t>
            </a:r>
          </a:p>
          <a:p>
            <a:r>
              <a:rPr lang="en-GB" dirty="0"/>
              <a:t>Lloyds bank have paid out compensation of over £13.4 billion because of the PPI scandal.  Beware of meddling with payment and rewards to staff – it can have unintended consequences</a:t>
            </a:r>
          </a:p>
        </p:txBody>
      </p:sp>
    </p:spTree>
    <p:extLst>
      <p:ext uri="{BB962C8B-B14F-4D97-AF65-F5344CB8AC3E}">
        <p14:creationId xmlns:p14="http://schemas.microsoft.com/office/powerpoint/2010/main" val="365632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D897-E4B4-4243-AAEE-04910B83C7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08288B-0C97-4179-9941-1E1967657D0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C03F2B6-00A9-4B00-8839-9EFA7CF62C3C}"/>
              </a:ext>
            </a:extLst>
          </p:cNvPr>
          <p:cNvPicPr>
            <a:picLocks noChangeAspect="1"/>
          </p:cNvPicPr>
          <p:nvPr/>
        </p:nvPicPr>
        <p:blipFill>
          <a:blip r:embed="rId2"/>
          <a:stretch>
            <a:fillRect/>
          </a:stretch>
        </p:blipFill>
        <p:spPr>
          <a:xfrm>
            <a:off x="1589650" y="244836"/>
            <a:ext cx="5647212" cy="6029355"/>
          </a:xfrm>
          <a:prstGeom prst="rect">
            <a:avLst/>
          </a:prstGeom>
        </p:spPr>
      </p:pic>
    </p:spTree>
    <p:extLst>
      <p:ext uri="{BB962C8B-B14F-4D97-AF65-F5344CB8AC3E}">
        <p14:creationId xmlns:p14="http://schemas.microsoft.com/office/powerpoint/2010/main" val="279092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83CA-F39C-4139-9F46-B0E9A3EB3514}"/>
              </a:ext>
            </a:extLst>
          </p:cNvPr>
          <p:cNvSpPr>
            <a:spLocks noGrp="1"/>
          </p:cNvSpPr>
          <p:nvPr>
            <p:ph type="title"/>
          </p:nvPr>
        </p:nvSpPr>
        <p:spPr/>
        <p:txBody>
          <a:bodyPr/>
          <a:lstStyle/>
          <a:p>
            <a:r>
              <a:rPr lang="en-GB" dirty="0"/>
              <a:t>Employee share ownership</a:t>
            </a:r>
          </a:p>
        </p:txBody>
      </p:sp>
      <p:sp>
        <p:nvSpPr>
          <p:cNvPr id="3" name="Content Placeholder 2">
            <a:extLst>
              <a:ext uri="{FF2B5EF4-FFF2-40B4-BE49-F238E27FC236}">
                <a16:creationId xmlns:a16="http://schemas.microsoft.com/office/drawing/2014/main" id="{CF26C33E-AE89-4A94-95D7-1049E5BA3186}"/>
              </a:ext>
            </a:extLst>
          </p:cNvPr>
          <p:cNvSpPr>
            <a:spLocks noGrp="1"/>
          </p:cNvSpPr>
          <p:nvPr>
            <p:ph idx="1"/>
          </p:nvPr>
        </p:nvSpPr>
        <p:spPr>
          <a:xfrm>
            <a:off x="267286" y="1268413"/>
            <a:ext cx="8693834" cy="5335587"/>
          </a:xfrm>
        </p:spPr>
        <p:txBody>
          <a:bodyPr/>
          <a:lstStyle/>
          <a:p>
            <a:r>
              <a:rPr lang="en-GB" dirty="0"/>
              <a:t>A programme in which a business distributes shares to its employees.</a:t>
            </a:r>
          </a:p>
          <a:p>
            <a:pPr marL="0" indent="0">
              <a:buNone/>
            </a:pPr>
            <a:r>
              <a:rPr lang="en-GB" dirty="0"/>
              <a:t>The key advantages of establishing an Employee Share Ownership Plan (ESOP) are:</a:t>
            </a:r>
          </a:p>
          <a:p>
            <a:pPr>
              <a:buFont typeface="Arial" panose="020B0604020202020204" pitchFamily="34" charset="0"/>
              <a:buChar char="•"/>
            </a:pPr>
            <a:r>
              <a:rPr lang="en-GB" sz="2000" dirty="0"/>
              <a:t>Align employees’ interests with those of shareholders;</a:t>
            </a:r>
          </a:p>
          <a:p>
            <a:pPr>
              <a:buFont typeface="Arial" panose="020B0604020202020204" pitchFamily="34" charset="0"/>
              <a:buChar char="•"/>
            </a:pPr>
            <a:r>
              <a:rPr lang="en-GB" sz="2000" dirty="0"/>
              <a:t>Recruit or retain key employees;</a:t>
            </a:r>
          </a:p>
          <a:p>
            <a:pPr>
              <a:buFont typeface="Arial" panose="020B0604020202020204" pitchFamily="34" charset="0"/>
              <a:buChar char="•"/>
            </a:pPr>
            <a:r>
              <a:rPr lang="en-GB" sz="2000" dirty="0"/>
              <a:t>Lower the supervision required of employees;</a:t>
            </a:r>
          </a:p>
          <a:p>
            <a:pPr>
              <a:buFont typeface="Arial" panose="020B0604020202020204" pitchFamily="34" charset="0"/>
              <a:buChar char="•"/>
            </a:pPr>
            <a:r>
              <a:rPr lang="en-GB" sz="2000" dirty="0"/>
              <a:t>Increase innovation;</a:t>
            </a:r>
          </a:p>
          <a:p>
            <a:pPr>
              <a:buFont typeface="Arial" panose="020B0604020202020204" pitchFamily="34" charset="0"/>
              <a:buChar char="•"/>
            </a:pPr>
            <a:r>
              <a:rPr lang="en-GB" sz="2000" dirty="0"/>
              <a:t>Motivate employees to become more productive;</a:t>
            </a:r>
          </a:p>
          <a:p>
            <a:pPr>
              <a:buFont typeface="Arial" panose="020B0604020202020204" pitchFamily="34" charset="0"/>
              <a:buChar char="•"/>
            </a:pPr>
            <a:r>
              <a:rPr lang="en-GB" sz="2000" dirty="0"/>
              <a:t>Improve the communication between employee and managers and increase cooperation;</a:t>
            </a:r>
          </a:p>
          <a:p>
            <a:pPr>
              <a:buFont typeface="Arial" panose="020B0604020202020204" pitchFamily="34" charset="0"/>
              <a:buChar char="•"/>
            </a:pPr>
            <a:r>
              <a:rPr lang="en-GB" sz="2000" dirty="0"/>
              <a:t>Increase loyalty and reduce staff turnover;</a:t>
            </a:r>
          </a:p>
          <a:p>
            <a:pPr>
              <a:buFont typeface="Arial" panose="020B0604020202020204" pitchFamily="34" charset="0"/>
              <a:buChar char="•"/>
            </a:pPr>
            <a:r>
              <a:rPr lang="en-GB" sz="2000" dirty="0"/>
              <a:t>Increase employee job satisfaction;</a:t>
            </a:r>
          </a:p>
        </p:txBody>
      </p:sp>
    </p:spTree>
    <p:extLst>
      <p:ext uri="{BB962C8B-B14F-4D97-AF65-F5344CB8AC3E}">
        <p14:creationId xmlns:p14="http://schemas.microsoft.com/office/powerpoint/2010/main" val="72399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EC9C-5C43-4A96-8BF9-389F635B077C}"/>
              </a:ext>
            </a:extLst>
          </p:cNvPr>
          <p:cNvSpPr>
            <a:spLocks noGrp="1"/>
          </p:cNvSpPr>
          <p:nvPr>
            <p:ph type="title"/>
          </p:nvPr>
        </p:nvSpPr>
        <p:spPr/>
        <p:txBody>
          <a:bodyPr/>
          <a:lstStyle/>
          <a:p>
            <a:r>
              <a:rPr lang="en-GB" dirty="0"/>
              <a:t>Empowerment strategies</a:t>
            </a:r>
          </a:p>
        </p:txBody>
      </p:sp>
      <p:sp>
        <p:nvSpPr>
          <p:cNvPr id="3" name="Content Placeholder 2">
            <a:extLst>
              <a:ext uri="{FF2B5EF4-FFF2-40B4-BE49-F238E27FC236}">
                <a16:creationId xmlns:a16="http://schemas.microsoft.com/office/drawing/2014/main" id="{A2E823D0-FA7F-4511-B90D-D2FCB44E51E8}"/>
              </a:ext>
            </a:extLst>
          </p:cNvPr>
          <p:cNvSpPr>
            <a:spLocks noGrp="1"/>
          </p:cNvSpPr>
          <p:nvPr>
            <p:ph idx="1"/>
          </p:nvPr>
        </p:nvSpPr>
        <p:spPr>
          <a:xfrm>
            <a:off x="281354" y="1268413"/>
            <a:ext cx="8100646" cy="5005778"/>
          </a:xfrm>
        </p:spPr>
        <p:txBody>
          <a:bodyPr/>
          <a:lstStyle/>
          <a:p>
            <a:r>
              <a:rPr lang="en-GB" dirty="0"/>
              <a:t>Delegating power to employees so that they can make their own decisions.</a:t>
            </a:r>
          </a:p>
          <a:p>
            <a:r>
              <a:rPr lang="en-GB" dirty="0"/>
              <a:t>Empowerment involves </a:t>
            </a:r>
            <a:r>
              <a:rPr lang="en-GB" b="1" dirty="0"/>
              <a:t>giving people greater control over their working lives</a:t>
            </a:r>
            <a:r>
              <a:rPr lang="en-GB" dirty="0"/>
              <a:t>.</a:t>
            </a:r>
          </a:p>
          <a:p>
            <a:r>
              <a:rPr lang="en-GB" dirty="0"/>
              <a:t>Organising the labour force into empowered teams with a high degree of autonomy can achieve this. This means that employees plan their own work, take their own decisions and solve their own problems. Teams are set targets to achieve and may receive rewards for doing so. Empowered teams motivate through allowing people the opportunity to meet some of the higher needs as identified by Maslow or Herzberg's motivators.</a:t>
            </a:r>
          </a:p>
        </p:txBody>
      </p:sp>
    </p:spTree>
    <p:extLst>
      <p:ext uri="{BB962C8B-B14F-4D97-AF65-F5344CB8AC3E}">
        <p14:creationId xmlns:p14="http://schemas.microsoft.com/office/powerpoint/2010/main" val="78175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B647F-EC9C-4ECF-8E81-2677ED661C6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91B40B4-6173-4768-9B12-6C79D044759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923CF47-3ECF-4435-BED6-414A5C08D0F7}"/>
              </a:ext>
            </a:extLst>
          </p:cNvPr>
          <p:cNvPicPr>
            <a:picLocks noChangeAspect="1"/>
          </p:cNvPicPr>
          <p:nvPr/>
        </p:nvPicPr>
        <p:blipFill>
          <a:blip r:embed="rId2"/>
          <a:stretch>
            <a:fillRect/>
          </a:stretch>
        </p:blipFill>
        <p:spPr>
          <a:xfrm>
            <a:off x="1139043" y="0"/>
            <a:ext cx="4586508" cy="6832721"/>
          </a:xfrm>
          <a:prstGeom prst="rect">
            <a:avLst/>
          </a:prstGeom>
        </p:spPr>
      </p:pic>
    </p:spTree>
    <p:extLst>
      <p:ext uri="{BB962C8B-B14F-4D97-AF65-F5344CB8AC3E}">
        <p14:creationId xmlns:p14="http://schemas.microsoft.com/office/powerpoint/2010/main" val="45303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a:extLst>
              <a:ext uri="{FF2B5EF4-FFF2-40B4-BE49-F238E27FC236}">
                <a16:creationId xmlns:a16="http://schemas.microsoft.com/office/drawing/2014/main" id="{B508DF14-784E-46FD-9B0F-6555FBF20E10}"/>
              </a:ext>
            </a:extLst>
          </p:cNvPr>
          <p:cNvSpPr>
            <a:spLocks noChangeArrowheads="1"/>
          </p:cNvSpPr>
          <p:nvPr/>
        </p:nvSpPr>
        <p:spPr bwMode="auto">
          <a:xfrm>
            <a:off x="323850" y="1125538"/>
            <a:ext cx="85883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A business will want to operate as efficiently as possible</a:t>
            </a:r>
          </a:p>
          <a:p>
            <a:pPr lvl="1" eaLnBrk="1" hangingPunct="1">
              <a:lnSpc>
                <a:spcPct val="90000"/>
              </a:lnSpc>
              <a:spcBef>
                <a:spcPct val="20000"/>
              </a:spcBef>
              <a:buFontTx/>
              <a:buBlip>
                <a:blip r:embed="rId5"/>
              </a:buBlip>
            </a:pPr>
            <a:r>
              <a:rPr lang="en-GB" altLang="en-US" sz="2000">
                <a:solidFill>
                  <a:schemeClr val="accent2"/>
                </a:solidFill>
                <a:latin typeface="Arial" panose="020B0604020202020204" pitchFamily="34" charset="0"/>
              </a:rPr>
              <a:t>Efficiency can be measured by calculating the productivity of a firm</a:t>
            </a:r>
          </a:p>
          <a:p>
            <a:pPr eaLnBrk="1" hangingPunct="1">
              <a:lnSpc>
                <a:spcPct val="90000"/>
              </a:lnSpc>
              <a:spcBef>
                <a:spcPct val="20000"/>
              </a:spcBef>
              <a:buFontTx/>
              <a:buBlip>
                <a:blip r:embed="rId4"/>
              </a:buBlip>
            </a:pPr>
            <a:endParaRPr lang="en-GB" altLang="en-US">
              <a:latin typeface="Arial" panose="020B0604020202020204" pitchFamily="34" charset="0"/>
            </a:endParaRPr>
          </a:p>
          <a:p>
            <a:pPr eaLnBrk="1" hangingPunct="1">
              <a:lnSpc>
                <a:spcPct val="90000"/>
              </a:lnSpc>
              <a:spcBef>
                <a:spcPct val="20000"/>
              </a:spcBef>
              <a:buFontTx/>
              <a:buBlip>
                <a:blip r:embed="rId4"/>
              </a:buBlip>
            </a:pPr>
            <a:r>
              <a:rPr lang="en-GB" altLang="en-US">
                <a:latin typeface="Arial" panose="020B0604020202020204" pitchFamily="34" charset="0"/>
              </a:rPr>
              <a:t>Productivity can be defined as:</a:t>
            </a:r>
          </a:p>
          <a:p>
            <a:pPr eaLnBrk="1" hangingPunct="1">
              <a:lnSpc>
                <a:spcPct val="90000"/>
              </a:lnSpc>
              <a:spcBef>
                <a:spcPct val="20000"/>
              </a:spcBef>
              <a:buFontTx/>
              <a:buBlip>
                <a:blip r:embed="rId4"/>
              </a:buBlip>
            </a:pPr>
            <a:endParaRPr lang="en-GB" altLang="en-US">
              <a:latin typeface="Arial" panose="020B0604020202020204" pitchFamily="34" charset="0"/>
            </a:endParaRPr>
          </a:p>
          <a:p>
            <a:pPr eaLnBrk="1" hangingPunct="1">
              <a:lnSpc>
                <a:spcPct val="90000"/>
              </a:lnSpc>
              <a:spcBef>
                <a:spcPct val="20000"/>
              </a:spcBef>
              <a:buFontTx/>
              <a:buBlip>
                <a:blip r:embed="rId4"/>
              </a:buBlip>
            </a:pPr>
            <a:endParaRPr lang="en-GB" altLang="en-US">
              <a:latin typeface="Arial" panose="020B0604020202020204" pitchFamily="34" charset="0"/>
            </a:endParaRPr>
          </a:p>
          <a:p>
            <a:pPr eaLnBrk="1" hangingPunct="1">
              <a:lnSpc>
                <a:spcPct val="90000"/>
              </a:lnSpc>
              <a:spcBef>
                <a:spcPct val="20000"/>
              </a:spcBef>
              <a:buFontTx/>
              <a:buBlip>
                <a:blip r:embed="rId4"/>
              </a:buBlip>
            </a:pPr>
            <a:endParaRPr lang="en-GB" altLang="en-US">
              <a:latin typeface="Arial" panose="020B0604020202020204" pitchFamily="34" charset="0"/>
            </a:endParaRPr>
          </a:p>
          <a:p>
            <a:pPr algn="ctr" eaLnBrk="1" hangingPunct="1">
              <a:lnSpc>
                <a:spcPct val="90000"/>
              </a:lnSpc>
              <a:spcBef>
                <a:spcPct val="20000"/>
              </a:spcBef>
            </a:pPr>
            <a:endParaRPr lang="en-GB" altLang="en-US">
              <a:latin typeface="Arial" panose="020B0604020202020204" pitchFamily="34" charset="0"/>
            </a:endParaRPr>
          </a:p>
          <a:p>
            <a:pPr eaLnBrk="1" hangingPunct="1">
              <a:lnSpc>
                <a:spcPct val="90000"/>
              </a:lnSpc>
              <a:spcBef>
                <a:spcPct val="20000"/>
              </a:spcBef>
              <a:buFontTx/>
              <a:buBlip>
                <a:blip r:embed="rId4"/>
              </a:buBlip>
            </a:pPr>
            <a:r>
              <a:rPr lang="en-GB" altLang="en-US">
                <a:latin typeface="Arial" panose="020B0604020202020204" pitchFamily="34" charset="0"/>
              </a:rPr>
              <a:t>This is usually measured by comparing output to the number of workers, using the following formula:</a:t>
            </a:r>
          </a:p>
          <a:p>
            <a:pPr eaLnBrk="1" hangingPunct="1">
              <a:lnSpc>
                <a:spcPct val="90000"/>
              </a:lnSpc>
              <a:spcBef>
                <a:spcPct val="20000"/>
              </a:spcBef>
              <a:buFontTx/>
              <a:buBlip>
                <a:blip r:embed="rId4"/>
              </a:buBlip>
            </a:pPr>
            <a:endParaRPr lang="en-GB" altLang="en-US">
              <a:latin typeface="Arial" panose="020B0604020202020204" pitchFamily="34" charset="0"/>
            </a:endParaRPr>
          </a:p>
        </p:txBody>
      </p:sp>
      <p:sp>
        <p:nvSpPr>
          <p:cNvPr id="93187" name="Rectangle 3">
            <a:extLst>
              <a:ext uri="{FF2B5EF4-FFF2-40B4-BE49-F238E27FC236}">
                <a16:creationId xmlns:a16="http://schemas.microsoft.com/office/drawing/2014/main" id="{6ED77B29-E22F-4BCD-AA93-13888BCAD93F}"/>
              </a:ext>
            </a:extLst>
          </p:cNvPr>
          <p:cNvSpPr>
            <a:spLocks noChangeArrowheads="1"/>
          </p:cNvSpPr>
          <p:nvPr/>
        </p:nvSpPr>
        <p:spPr bwMode="auto">
          <a:xfrm>
            <a:off x="509588" y="5143500"/>
            <a:ext cx="7913687" cy="1152525"/>
          </a:xfrm>
          <a:prstGeom prst="rect">
            <a:avLst/>
          </a:prstGeom>
          <a:solidFill>
            <a:srgbClr val="FFFFCC"/>
          </a:solidFill>
          <a:ln w="9525">
            <a:solidFill>
              <a:schemeClr val="accent2"/>
            </a:solidFill>
            <a:miter lim="800000"/>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grpSp>
        <p:nvGrpSpPr>
          <p:cNvPr id="2" name="Group 14">
            <a:extLst>
              <a:ext uri="{FF2B5EF4-FFF2-40B4-BE49-F238E27FC236}">
                <a16:creationId xmlns:a16="http://schemas.microsoft.com/office/drawing/2014/main" id="{1C5A1140-3AFA-4E64-AC29-4047EF0147AD}"/>
              </a:ext>
            </a:extLst>
          </p:cNvPr>
          <p:cNvGrpSpPr>
            <a:grpSpLocks/>
          </p:cNvGrpSpPr>
          <p:nvPr/>
        </p:nvGrpSpPr>
        <p:grpSpPr bwMode="auto">
          <a:xfrm>
            <a:off x="539750" y="2714625"/>
            <a:ext cx="7900988" cy="1401763"/>
            <a:chOff x="340" y="1646"/>
            <a:chExt cx="4977" cy="883"/>
          </a:xfrm>
        </p:grpSpPr>
        <p:pic>
          <p:nvPicPr>
            <p:cNvPr id="3082" name="Picture 13">
              <a:extLst>
                <a:ext uri="{FF2B5EF4-FFF2-40B4-BE49-F238E27FC236}">
                  <a16:creationId xmlns:a16="http://schemas.microsoft.com/office/drawing/2014/main" id="{2EA56F91-E62F-40E0-92F2-EDFA5B1630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 y="1646"/>
              <a:ext cx="1178"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0">
              <a:extLst>
                <a:ext uri="{FF2B5EF4-FFF2-40B4-BE49-F238E27FC236}">
                  <a16:creationId xmlns:a16="http://schemas.microsoft.com/office/drawing/2014/main" id="{28DCD2ED-DA4B-41FE-A9CE-F81D8B5A0ADF}"/>
                </a:ext>
              </a:extLst>
            </p:cNvPr>
            <p:cNvSpPr txBox="1">
              <a:spLocks noChangeArrowheads="1"/>
            </p:cNvSpPr>
            <p:nvPr/>
          </p:nvSpPr>
          <p:spPr bwMode="auto">
            <a:xfrm>
              <a:off x="1519" y="1699"/>
              <a:ext cx="3798" cy="75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a:t>
              </a:r>
              <a:r>
                <a:rPr lang="en-GB" altLang="en-US" i="1">
                  <a:solidFill>
                    <a:schemeClr val="accent2"/>
                  </a:solidFill>
                  <a:latin typeface="Comic Sans MS" panose="030F0702030302020204" pitchFamily="66" charset="0"/>
                </a:rPr>
                <a:t>The amount that can be </a:t>
              </a:r>
              <a:br>
                <a:rPr lang="en-GB" altLang="en-US" i="1">
                  <a:solidFill>
                    <a:schemeClr val="accent2"/>
                  </a:solidFill>
                  <a:latin typeface="Comic Sans MS" panose="030F0702030302020204" pitchFamily="66" charset="0"/>
                </a:rPr>
              </a:br>
              <a:r>
                <a:rPr lang="en-GB" altLang="en-US" i="1">
                  <a:solidFill>
                    <a:schemeClr val="accent2"/>
                  </a:solidFill>
                  <a:latin typeface="Comic Sans MS" panose="030F0702030302020204" pitchFamily="66" charset="0"/>
                </a:rPr>
                <a:t>produced with the </a:t>
              </a:r>
              <a:br>
                <a:rPr lang="en-GB" altLang="en-US" i="1">
                  <a:solidFill>
                    <a:schemeClr val="accent2"/>
                  </a:solidFill>
                  <a:latin typeface="Comic Sans MS" panose="030F0702030302020204" pitchFamily="66" charset="0"/>
                </a:rPr>
              </a:br>
              <a:r>
                <a:rPr lang="en-GB" altLang="en-US" i="1">
                  <a:solidFill>
                    <a:schemeClr val="accent2"/>
                  </a:solidFill>
                  <a:latin typeface="Comic Sans MS" panose="030F0702030302020204" pitchFamily="66" charset="0"/>
                </a:rPr>
                <a:t>resources that are available</a:t>
              </a:r>
              <a:r>
                <a:rPr lang="en-GB" altLang="en-US">
                  <a:solidFill>
                    <a:schemeClr val="accent2"/>
                  </a:solidFill>
                  <a:latin typeface="Comic Sans MS" panose="030F0702030302020204" pitchFamily="66" charset="0"/>
                </a:rPr>
                <a:t>”</a:t>
              </a:r>
              <a:endParaRPr lang="en-US" altLang="en-US">
                <a:solidFill>
                  <a:schemeClr val="accent2"/>
                </a:solidFill>
                <a:latin typeface="Comic Sans MS" panose="030F0702030302020204" pitchFamily="66" charset="0"/>
              </a:endParaRPr>
            </a:p>
          </p:txBody>
        </p:sp>
        <p:sp>
          <p:nvSpPr>
            <p:cNvPr id="3084" name="Rectangle 12">
              <a:extLst>
                <a:ext uri="{FF2B5EF4-FFF2-40B4-BE49-F238E27FC236}">
                  <a16:creationId xmlns:a16="http://schemas.microsoft.com/office/drawing/2014/main" id="{929B0FF1-14E0-4A92-BC83-061F62215E28}"/>
                </a:ext>
              </a:extLst>
            </p:cNvPr>
            <p:cNvSpPr>
              <a:spLocks noChangeArrowheads="1"/>
            </p:cNvSpPr>
            <p:nvPr/>
          </p:nvSpPr>
          <p:spPr bwMode="auto">
            <a:xfrm>
              <a:off x="340" y="1706"/>
              <a:ext cx="4968" cy="75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grpSp>
      <p:sp>
        <p:nvSpPr>
          <p:cNvPr id="93199" name="Text Box 15">
            <a:extLst>
              <a:ext uri="{FF2B5EF4-FFF2-40B4-BE49-F238E27FC236}">
                <a16:creationId xmlns:a16="http://schemas.microsoft.com/office/drawing/2014/main" id="{F4724FD1-CCCF-453F-9C23-D09807B79426}"/>
              </a:ext>
            </a:extLst>
          </p:cNvPr>
          <p:cNvSpPr txBox="1">
            <a:spLocks noChangeArrowheads="1"/>
          </p:cNvSpPr>
          <p:nvPr/>
        </p:nvSpPr>
        <p:spPr bwMode="auto">
          <a:xfrm>
            <a:off x="968375" y="5410200"/>
            <a:ext cx="263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spcBef>
                <a:spcPct val="50000"/>
              </a:spcBef>
            </a:pPr>
            <a:r>
              <a:rPr lang="en-GB" altLang="en-US">
                <a:solidFill>
                  <a:schemeClr val="accent2"/>
                </a:solidFill>
                <a:latin typeface="Comic Sans MS" panose="030F0702030302020204" pitchFamily="66" charset="0"/>
              </a:rPr>
              <a:t>Productivity = </a:t>
            </a:r>
            <a:endParaRPr lang="en-US" altLang="en-US">
              <a:solidFill>
                <a:schemeClr val="accent2"/>
              </a:solidFill>
              <a:latin typeface="Comic Sans MS" panose="030F0702030302020204" pitchFamily="66" charset="0"/>
            </a:endParaRPr>
          </a:p>
        </p:txBody>
      </p:sp>
      <p:sp>
        <p:nvSpPr>
          <p:cNvPr id="93200" name="Text Box 16">
            <a:extLst>
              <a:ext uri="{FF2B5EF4-FFF2-40B4-BE49-F238E27FC236}">
                <a16:creationId xmlns:a16="http://schemas.microsoft.com/office/drawing/2014/main" id="{43738C8D-C823-4DFE-B9E6-AB79913B49FD}"/>
              </a:ext>
            </a:extLst>
          </p:cNvPr>
          <p:cNvSpPr txBox="1">
            <a:spLocks noChangeArrowheads="1"/>
          </p:cNvSpPr>
          <p:nvPr/>
        </p:nvSpPr>
        <p:spPr bwMode="auto">
          <a:xfrm>
            <a:off x="3143250" y="5254625"/>
            <a:ext cx="454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dirty="0">
                <a:solidFill>
                  <a:schemeClr val="accent2"/>
                </a:solidFill>
                <a:latin typeface="Comic Sans MS" panose="030F0702030302020204" pitchFamily="66" charset="0"/>
              </a:rPr>
              <a:t>Output per period</a:t>
            </a:r>
            <a:endParaRPr lang="en-US" altLang="en-US" dirty="0">
              <a:solidFill>
                <a:schemeClr val="accent2"/>
              </a:solidFill>
              <a:latin typeface="Comic Sans MS" panose="030F0702030302020204" pitchFamily="66" charset="0"/>
            </a:endParaRPr>
          </a:p>
        </p:txBody>
      </p:sp>
      <p:sp>
        <p:nvSpPr>
          <p:cNvPr id="93201" name="Text Box 17">
            <a:extLst>
              <a:ext uri="{FF2B5EF4-FFF2-40B4-BE49-F238E27FC236}">
                <a16:creationId xmlns:a16="http://schemas.microsoft.com/office/drawing/2014/main" id="{9F029CA8-2CC2-48FA-A142-8F908EBD04F0}"/>
              </a:ext>
            </a:extLst>
          </p:cNvPr>
          <p:cNvSpPr txBox="1">
            <a:spLocks noChangeArrowheads="1"/>
          </p:cNvSpPr>
          <p:nvPr/>
        </p:nvSpPr>
        <p:spPr bwMode="auto">
          <a:xfrm>
            <a:off x="3021013" y="5714271"/>
            <a:ext cx="4968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dirty="0">
                <a:solidFill>
                  <a:schemeClr val="accent2"/>
                </a:solidFill>
                <a:latin typeface="Comic Sans MS" panose="030F0702030302020204" pitchFamily="66" charset="0"/>
              </a:rPr>
              <a:t>Number of employees per period</a:t>
            </a:r>
            <a:endParaRPr lang="en-US" altLang="en-US" dirty="0">
              <a:solidFill>
                <a:schemeClr val="accent2"/>
              </a:solidFill>
              <a:latin typeface="Comic Sans MS" panose="030F0702030302020204" pitchFamily="66" charset="0"/>
            </a:endParaRPr>
          </a:p>
        </p:txBody>
      </p:sp>
      <p:sp>
        <p:nvSpPr>
          <p:cNvPr id="93202" name="Line 18">
            <a:extLst>
              <a:ext uri="{FF2B5EF4-FFF2-40B4-BE49-F238E27FC236}">
                <a16:creationId xmlns:a16="http://schemas.microsoft.com/office/drawing/2014/main" id="{FEB08862-D7AD-4E33-914F-DA27D639B666}"/>
              </a:ext>
            </a:extLst>
          </p:cNvPr>
          <p:cNvSpPr>
            <a:spLocks noChangeShapeType="1"/>
          </p:cNvSpPr>
          <p:nvPr/>
        </p:nvSpPr>
        <p:spPr bwMode="auto">
          <a:xfrm>
            <a:off x="3241675" y="5711825"/>
            <a:ext cx="4467225"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03" name="Rectangle 19">
            <a:extLst>
              <a:ext uri="{FF2B5EF4-FFF2-40B4-BE49-F238E27FC236}">
                <a16:creationId xmlns:a16="http://schemas.microsoft.com/office/drawing/2014/main" id="{706809AC-2B35-4237-B6F0-341D2CB6F96B}"/>
              </a:ext>
            </a:extLst>
          </p:cNvPr>
          <p:cNvSpPr>
            <a:spLocks noGrp="1" noChangeArrowheads="1"/>
          </p:cNvSpPr>
          <p:nvPr>
            <p:ph type="title" idx="4294967295"/>
          </p:nvPr>
        </p:nvSpPr>
        <p:spPr/>
        <p:txBody>
          <a:bodyPr/>
          <a:lstStyle/>
          <a:p>
            <a:pPr eaLnBrk="1" hangingPunct="1">
              <a:defRPr/>
            </a:pPr>
            <a:r>
              <a:rPr lang="en-GB" dirty="0"/>
              <a:t>Productivity &amp; Efficiency</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1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1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2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2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bldLvl="4" autoUpdateAnimBg="0"/>
      <p:bldP spid="93187" grpId="0" animBg="1"/>
      <p:bldP spid="93199" grpId="0"/>
      <p:bldP spid="93200" grpId="0"/>
      <p:bldP spid="932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1E1C-8A76-4F85-80F2-8FD1DFFFCC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044AAF-131A-4361-91C7-FAB5D1C46D4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AFEB8B2A-5DD7-4BC7-9A04-C3FFFE52EC47}"/>
              </a:ext>
            </a:extLst>
          </p:cNvPr>
          <p:cNvPicPr>
            <a:picLocks noChangeAspect="1"/>
          </p:cNvPicPr>
          <p:nvPr/>
        </p:nvPicPr>
        <p:blipFill>
          <a:blip r:embed="rId2"/>
          <a:stretch>
            <a:fillRect/>
          </a:stretch>
        </p:blipFill>
        <p:spPr>
          <a:xfrm>
            <a:off x="0" y="-1"/>
            <a:ext cx="5905138" cy="3143531"/>
          </a:xfrm>
          <a:prstGeom prst="rect">
            <a:avLst/>
          </a:prstGeom>
        </p:spPr>
      </p:pic>
      <p:pic>
        <p:nvPicPr>
          <p:cNvPr id="5" name="Picture 4">
            <a:extLst>
              <a:ext uri="{FF2B5EF4-FFF2-40B4-BE49-F238E27FC236}">
                <a16:creationId xmlns:a16="http://schemas.microsoft.com/office/drawing/2014/main" id="{A43876D0-4BF5-419A-B04D-05EF04EB1F27}"/>
              </a:ext>
            </a:extLst>
          </p:cNvPr>
          <p:cNvPicPr>
            <a:picLocks noChangeAspect="1"/>
          </p:cNvPicPr>
          <p:nvPr/>
        </p:nvPicPr>
        <p:blipFill>
          <a:blip r:embed="rId3"/>
          <a:stretch>
            <a:fillRect/>
          </a:stretch>
        </p:blipFill>
        <p:spPr>
          <a:xfrm>
            <a:off x="0" y="3038622"/>
            <a:ext cx="5905139" cy="2900509"/>
          </a:xfrm>
          <a:prstGeom prst="rect">
            <a:avLst/>
          </a:prstGeom>
        </p:spPr>
      </p:pic>
    </p:spTree>
    <p:extLst>
      <p:ext uri="{BB962C8B-B14F-4D97-AF65-F5344CB8AC3E}">
        <p14:creationId xmlns:p14="http://schemas.microsoft.com/office/powerpoint/2010/main" val="296276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51FB-758F-43FC-BA1B-4BECAA7E1F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318527-B862-4627-8F6C-4A4C111C550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FA7E5A1-AE2B-4397-9CF4-3CF9EB556481}"/>
              </a:ext>
            </a:extLst>
          </p:cNvPr>
          <p:cNvPicPr>
            <a:picLocks noChangeAspect="1"/>
          </p:cNvPicPr>
          <p:nvPr/>
        </p:nvPicPr>
        <p:blipFill>
          <a:blip r:embed="rId2"/>
          <a:stretch>
            <a:fillRect/>
          </a:stretch>
        </p:blipFill>
        <p:spPr>
          <a:xfrm>
            <a:off x="363415" y="0"/>
            <a:ext cx="8018585" cy="6835079"/>
          </a:xfrm>
          <a:prstGeom prst="rect">
            <a:avLst/>
          </a:prstGeom>
        </p:spPr>
      </p:pic>
    </p:spTree>
    <p:extLst>
      <p:ext uri="{BB962C8B-B14F-4D97-AF65-F5344CB8AC3E}">
        <p14:creationId xmlns:p14="http://schemas.microsoft.com/office/powerpoint/2010/main" val="10189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70" name="Picture 18" descr="kid_fragile_delivery_service_package_1_08_09_pc_pro">
            <a:extLst>
              <a:ext uri="{FF2B5EF4-FFF2-40B4-BE49-F238E27FC236}">
                <a16:creationId xmlns:a16="http://schemas.microsoft.com/office/drawing/2014/main" id="{B0929CCA-FFEC-4DDA-BB77-1DD7FC9C9134}"/>
              </a:ext>
            </a:extLst>
          </p:cNvPr>
          <p:cNvPicPr>
            <a:picLocks noChangeAspect="1" noChangeArrowheads="1"/>
          </p:cNvPicPr>
          <p:nvPr/>
        </p:nvPicPr>
        <p:blipFill>
          <a:blip r:embed="rId4">
            <a:lum bright="30000" contrast="-50000"/>
            <a:extLst>
              <a:ext uri="{28A0092B-C50C-407E-A947-70E740481C1C}">
                <a14:useLocalDpi xmlns:a14="http://schemas.microsoft.com/office/drawing/2010/main" val="0"/>
              </a:ext>
            </a:extLst>
          </a:blip>
          <a:srcRect b="18544"/>
          <a:stretch>
            <a:fillRect/>
          </a:stretch>
        </p:blipFill>
        <p:spPr bwMode="auto">
          <a:xfrm>
            <a:off x="1714500" y="4497388"/>
            <a:ext cx="16716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9" name="Picture 17" descr="bulldozer_line_pt0001_5_30_08_pro">
            <a:extLst>
              <a:ext uri="{FF2B5EF4-FFF2-40B4-BE49-F238E27FC236}">
                <a16:creationId xmlns:a16="http://schemas.microsoft.com/office/drawing/2014/main" id="{9EACC849-CD7D-48C8-8846-BAB0D2CAED51}"/>
              </a:ext>
            </a:extLst>
          </p:cNvPr>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l="19040" t="32462" r="17244" b="16461"/>
          <a:stretch>
            <a:fillRect/>
          </a:stretch>
        </p:blipFill>
        <p:spPr bwMode="auto">
          <a:xfrm>
            <a:off x="4930775" y="4746625"/>
            <a:ext cx="35321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a:extLst>
              <a:ext uri="{FF2B5EF4-FFF2-40B4-BE49-F238E27FC236}">
                <a16:creationId xmlns:a16="http://schemas.microsoft.com/office/drawing/2014/main" id="{506E87C6-7666-42B7-8B4D-78AAB7C33DF7}"/>
              </a:ext>
            </a:extLst>
          </p:cNvPr>
          <p:cNvSpPr>
            <a:spLocks noChangeArrowheads="1"/>
          </p:cNvSpPr>
          <p:nvPr/>
        </p:nvSpPr>
        <p:spPr bwMode="auto">
          <a:xfrm>
            <a:off x="685800" y="1219200"/>
            <a:ext cx="75295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6"/>
              </a:buBlip>
            </a:pPr>
            <a:r>
              <a:rPr lang="en-GB" altLang="en-US">
                <a:latin typeface="Arial" panose="020B0604020202020204" pitchFamily="34" charset="0"/>
              </a:rPr>
              <a:t>To maximise efficiency a firm must have the correct mix of:</a:t>
            </a:r>
          </a:p>
          <a:p>
            <a:pPr lvl="1" eaLnBrk="1" hangingPunct="1">
              <a:lnSpc>
                <a:spcPct val="90000"/>
              </a:lnSpc>
              <a:spcBef>
                <a:spcPct val="20000"/>
              </a:spcBef>
              <a:buFont typeface="Wingdings 3" panose="05040102010807070707" pitchFamily="18" charset="2"/>
              <a:buBlip>
                <a:blip r:embed="rId7"/>
              </a:buBlip>
            </a:pPr>
            <a:r>
              <a:rPr lang="en-GB" altLang="en-US" sz="2000">
                <a:solidFill>
                  <a:schemeClr val="accent2"/>
                </a:solidFill>
                <a:latin typeface="Arial" panose="020B0604020202020204" pitchFamily="34" charset="0"/>
              </a:rPr>
              <a:t>Workers (</a:t>
            </a:r>
            <a:r>
              <a:rPr lang="en-GB" altLang="en-US" sz="2000">
                <a:solidFill>
                  <a:srgbClr val="FF0000"/>
                </a:solidFill>
                <a:latin typeface="Arial" panose="020B0604020202020204" pitchFamily="34" charset="0"/>
              </a:rPr>
              <a:t>labour</a:t>
            </a:r>
            <a:r>
              <a:rPr lang="en-GB" altLang="en-US" sz="2000">
                <a:solidFill>
                  <a:schemeClr val="accent2"/>
                </a:solidFill>
                <a:latin typeface="Arial" panose="020B0604020202020204" pitchFamily="34" charset="0"/>
              </a:rPr>
              <a:t>)</a:t>
            </a:r>
          </a:p>
          <a:p>
            <a:pPr lvl="1" eaLnBrk="1" hangingPunct="1">
              <a:lnSpc>
                <a:spcPct val="90000"/>
              </a:lnSpc>
              <a:spcBef>
                <a:spcPct val="20000"/>
              </a:spcBef>
              <a:buFont typeface="Wingdings 3" panose="05040102010807070707" pitchFamily="18" charset="2"/>
              <a:buBlip>
                <a:blip r:embed="rId7"/>
              </a:buBlip>
            </a:pPr>
            <a:r>
              <a:rPr lang="en-GB" altLang="en-US" sz="2000">
                <a:solidFill>
                  <a:schemeClr val="accent2"/>
                </a:solidFill>
                <a:latin typeface="Arial" panose="020B0604020202020204" pitchFamily="34" charset="0"/>
              </a:rPr>
              <a:t>Machinery &amp; equipment (</a:t>
            </a:r>
            <a:r>
              <a:rPr lang="en-GB" altLang="en-US" sz="2000">
                <a:solidFill>
                  <a:srgbClr val="FF0000"/>
                </a:solidFill>
                <a:latin typeface="Arial" panose="020B0604020202020204" pitchFamily="34" charset="0"/>
              </a:rPr>
              <a:t>capital</a:t>
            </a:r>
            <a:r>
              <a:rPr lang="en-GB" altLang="en-US" sz="2000">
                <a:solidFill>
                  <a:schemeClr val="accent2"/>
                </a:solidFill>
                <a:latin typeface="Arial" panose="020B0604020202020204" pitchFamily="34" charset="0"/>
              </a:rPr>
              <a:t>)</a:t>
            </a:r>
          </a:p>
          <a:p>
            <a:pPr eaLnBrk="1" hangingPunct="1">
              <a:lnSpc>
                <a:spcPct val="90000"/>
              </a:lnSpc>
              <a:spcBef>
                <a:spcPct val="20000"/>
              </a:spcBef>
              <a:buFontTx/>
              <a:buBlip>
                <a:blip r:embed="rId6"/>
              </a:buBlip>
            </a:pPr>
            <a:endParaRPr lang="en-GB" altLang="en-US">
              <a:latin typeface="Arial" panose="020B0604020202020204" pitchFamily="34" charset="0"/>
            </a:endParaRPr>
          </a:p>
          <a:p>
            <a:pPr eaLnBrk="1" hangingPunct="1">
              <a:lnSpc>
                <a:spcPct val="90000"/>
              </a:lnSpc>
              <a:spcBef>
                <a:spcPct val="20000"/>
              </a:spcBef>
              <a:buFontTx/>
              <a:buBlip>
                <a:blip r:embed="rId6"/>
              </a:buBlip>
            </a:pPr>
            <a:r>
              <a:rPr lang="en-GB" altLang="en-US">
                <a:latin typeface="Arial" panose="020B0604020202020204" pitchFamily="34" charset="0"/>
              </a:rPr>
              <a:t>A business will be more dependent on one of these:</a:t>
            </a:r>
          </a:p>
          <a:p>
            <a:pPr eaLnBrk="1" hangingPunct="1">
              <a:lnSpc>
                <a:spcPct val="90000"/>
              </a:lnSpc>
              <a:spcBef>
                <a:spcPct val="20000"/>
              </a:spcBef>
            </a:pPr>
            <a:endParaRPr lang="en-GB" altLang="en-US" b="1">
              <a:solidFill>
                <a:schemeClr val="accent2"/>
              </a:solidFill>
              <a:latin typeface="Arial" panose="020B0604020202020204" pitchFamily="34" charset="0"/>
            </a:endParaRPr>
          </a:p>
        </p:txBody>
      </p:sp>
      <p:sp>
        <p:nvSpPr>
          <p:cNvPr id="100357" name="Text Box 5">
            <a:extLst>
              <a:ext uri="{FF2B5EF4-FFF2-40B4-BE49-F238E27FC236}">
                <a16:creationId xmlns:a16="http://schemas.microsoft.com/office/drawing/2014/main" id="{14596476-B373-402B-BFA8-F99C4D521359}"/>
              </a:ext>
            </a:extLst>
          </p:cNvPr>
          <p:cNvSpPr txBox="1">
            <a:spLocks noChangeArrowheads="1"/>
          </p:cNvSpPr>
          <p:nvPr/>
        </p:nvSpPr>
        <p:spPr bwMode="auto">
          <a:xfrm>
            <a:off x="800100" y="4551363"/>
            <a:ext cx="3508375" cy="1979612"/>
          </a:xfrm>
          <a:prstGeom prst="rect">
            <a:avLst/>
          </a:prstGeom>
          <a:solidFill>
            <a:srgbClr val="FFFF99">
              <a:alpha val="50195"/>
            </a:srgbClr>
          </a:solidFill>
          <a:ln w="12700" algn="in">
            <a:solidFill>
              <a:schemeClr val="accent2"/>
            </a:solidFill>
            <a:miter lim="800000"/>
            <a:headEnd/>
            <a:tailEnd/>
          </a:ln>
        </p:spPr>
        <p:txBody>
          <a:bodyPr lIns="36195" tIns="36195" rIns="36195" bIns="36195"/>
          <a:lstStyle>
            <a:lvl1pPr marL="6350" indent="-635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100358" name="Rectangle 6">
            <a:extLst>
              <a:ext uri="{FF2B5EF4-FFF2-40B4-BE49-F238E27FC236}">
                <a16:creationId xmlns:a16="http://schemas.microsoft.com/office/drawing/2014/main" id="{6C91AC5C-4F7F-4AF1-B830-515DD3954670}"/>
              </a:ext>
            </a:extLst>
          </p:cNvPr>
          <p:cNvSpPr>
            <a:spLocks noChangeArrowheads="1"/>
          </p:cNvSpPr>
          <p:nvPr/>
        </p:nvSpPr>
        <p:spPr bwMode="auto">
          <a:xfrm>
            <a:off x="884238" y="4656138"/>
            <a:ext cx="33369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8"/>
              </a:buBlip>
            </a:pPr>
            <a:r>
              <a:rPr lang="en-GB" altLang="en-US" sz="1800">
                <a:latin typeface="Arial" panose="020B0604020202020204" pitchFamily="34" charset="0"/>
              </a:rPr>
              <a:t>Relatively few machines are needed</a:t>
            </a:r>
          </a:p>
          <a:p>
            <a:pPr eaLnBrk="1" hangingPunct="1">
              <a:spcBef>
                <a:spcPct val="20000"/>
              </a:spcBef>
              <a:buFontTx/>
              <a:buBlip>
                <a:blip r:embed="rId8"/>
              </a:buBlip>
            </a:pPr>
            <a:r>
              <a:rPr lang="en-GB" altLang="en-US" sz="1800">
                <a:latin typeface="Arial" panose="020B0604020202020204" pitchFamily="34" charset="0"/>
              </a:rPr>
              <a:t>This is common…</a:t>
            </a:r>
          </a:p>
          <a:p>
            <a:pPr lvl="1" eaLnBrk="1" hangingPunct="1">
              <a:spcBef>
                <a:spcPct val="20000"/>
              </a:spcBef>
              <a:buFont typeface="Wingdings 3" panose="05040102010807070707" pitchFamily="18" charset="2"/>
              <a:buBlip>
                <a:blip r:embed="rId7"/>
              </a:buBlip>
            </a:pPr>
            <a:r>
              <a:rPr lang="en-GB" altLang="en-US" sz="1600" b="1">
                <a:solidFill>
                  <a:schemeClr val="accent2"/>
                </a:solidFill>
                <a:latin typeface="Arial" panose="020B0604020202020204" pitchFamily="34" charset="0"/>
              </a:rPr>
              <a:t>Where specialist skills are required</a:t>
            </a:r>
          </a:p>
          <a:p>
            <a:pPr lvl="1" eaLnBrk="1" hangingPunct="1">
              <a:spcBef>
                <a:spcPct val="20000"/>
              </a:spcBef>
              <a:buFont typeface="Wingdings 3" panose="05040102010807070707" pitchFamily="18" charset="2"/>
              <a:buBlip>
                <a:blip r:embed="rId7"/>
              </a:buBlip>
            </a:pPr>
            <a:r>
              <a:rPr lang="en-GB" altLang="en-US" sz="1600" b="1">
                <a:solidFill>
                  <a:schemeClr val="accent2"/>
                </a:solidFill>
                <a:latin typeface="Arial" panose="020B0604020202020204" pitchFamily="34" charset="0"/>
              </a:rPr>
              <a:t>In the service sector</a:t>
            </a:r>
          </a:p>
        </p:txBody>
      </p:sp>
      <p:sp>
        <p:nvSpPr>
          <p:cNvPr id="100360" name="Text Box 8">
            <a:extLst>
              <a:ext uri="{FF2B5EF4-FFF2-40B4-BE49-F238E27FC236}">
                <a16:creationId xmlns:a16="http://schemas.microsoft.com/office/drawing/2014/main" id="{1028CE3E-224A-4DFB-A021-728177AB09F1}"/>
              </a:ext>
            </a:extLst>
          </p:cNvPr>
          <p:cNvSpPr txBox="1">
            <a:spLocks noChangeArrowheads="1"/>
          </p:cNvSpPr>
          <p:nvPr/>
        </p:nvSpPr>
        <p:spPr bwMode="auto">
          <a:xfrm>
            <a:off x="814388" y="3598863"/>
            <a:ext cx="3508375" cy="779462"/>
          </a:xfrm>
          <a:prstGeom prst="rect">
            <a:avLst/>
          </a:prstGeom>
          <a:solidFill>
            <a:schemeClr val="hlink">
              <a:alpha val="39999"/>
            </a:schemeClr>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Labour Intensive</a:t>
            </a:r>
            <a:endParaRPr lang="en-GB" altLang="en-US" b="1" noProof="1">
              <a:solidFill>
                <a:schemeClr val="accent2"/>
              </a:solidFill>
              <a:latin typeface="Arial" panose="020B0604020202020204" pitchFamily="34" charset="0"/>
            </a:endParaRPr>
          </a:p>
        </p:txBody>
      </p:sp>
      <p:sp>
        <p:nvSpPr>
          <p:cNvPr id="100364" name="Text Box 12">
            <a:extLst>
              <a:ext uri="{FF2B5EF4-FFF2-40B4-BE49-F238E27FC236}">
                <a16:creationId xmlns:a16="http://schemas.microsoft.com/office/drawing/2014/main" id="{54D8D216-AF2E-44F9-A2F5-B507EF25920D}"/>
              </a:ext>
            </a:extLst>
          </p:cNvPr>
          <p:cNvSpPr txBox="1">
            <a:spLocks noChangeArrowheads="1"/>
          </p:cNvSpPr>
          <p:nvPr/>
        </p:nvSpPr>
        <p:spPr bwMode="auto">
          <a:xfrm>
            <a:off x="4962525" y="4551363"/>
            <a:ext cx="3508375" cy="1979612"/>
          </a:xfrm>
          <a:prstGeom prst="rect">
            <a:avLst/>
          </a:prstGeom>
          <a:solidFill>
            <a:srgbClr val="FFFF99">
              <a:alpha val="50195"/>
            </a:srgbClr>
          </a:solidFill>
          <a:ln w="12700" algn="in">
            <a:solidFill>
              <a:schemeClr val="accent2"/>
            </a:solidFill>
            <a:miter lim="800000"/>
            <a:headEnd/>
            <a:tailEnd/>
          </a:ln>
        </p:spPr>
        <p:txBody>
          <a:bodyPr lIns="36195" tIns="36195" rIns="36195" bIns="36195"/>
          <a:lstStyle>
            <a:lvl1pPr marL="7938" indent="-7938">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100365" name="Rectangle 13">
            <a:extLst>
              <a:ext uri="{FF2B5EF4-FFF2-40B4-BE49-F238E27FC236}">
                <a16:creationId xmlns:a16="http://schemas.microsoft.com/office/drawing/2014/main" id="{E6A57E56-4992-4421-B12B-1B31E59737C0}"/>
              </a:ext>
            </a:extLst>
          </p:cNvPr>
          <p:cNvSpPr>
            <a:spLocks noChangeArrowheads="1"/>
          </p:cNvSpPr>
          <p:nvPr/>
        </p:nvSpPr>
        <p:spPr bwMode="auto">
          <a:xfrm>
            <a:off x="5024438" y="4656138"/>
            <a:ext cx="33353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8"/>
              </a:buBlip>
            </a:pPr>
            <a:r>
              <a:rPr lang="en-GB" altLang="en-US" sz="1800">
                <a:latin typeface="Arial" panose="020B0604020202020204" pitchFamily="34" charset="0"/>
              </a:rPr>
              <a:t>The business relies more upon machinery</a:t>
            </a:r>
          </a:p>
          <a:p>
            <a:pPr eaLnBrk="1" hangingPunct="1">
              <a:spcBef>
                <a:spcPct val="20000"/>
              </a:spcBef>
              <a:buFontTx/>
              <a:buBlip>
                <a:blip r:embed="rId8"/>
              </a:buBlip>
            </a:pPr>
            <a:r>
              <a:rPr lang="en-GB" altLang="en-US" sz="1800">
                <a:latin typeface="Arial" panose="020B0604020202020204" pitchFamily="34" charset="0"/>
              </a:rPr>
              <a:t>This is common…</a:t>
            </a:r>
          </a:p>
          <a:p>
            <a:pPr lvl="1" eaLnBrk="1" hangingPunct="1">
              <a:spcBef>
                <a:spcPct val="20000"/>
              </a:spcBef>
              <a:buFont typeface="Wingdings 3" panose="05040102010807070707" pitchFamily="18" charset="2"/>
              <a:buBlip>
                <a:blip r:embed="rId7"/>
              </a:buBlip>
            </a:pPr>
            <a:r>
              <a:rPr lang="en-GB" altLang="en-US" sz="1600" b="1">
                <a:solidFill>
                  <a:schemeClr val="accent2"/>
                </a:solidFill>
                <a:latin typeface="Arial" panose="020B0604020202020204" pitchFamily="34" charset="0"/>
              </a:rPr>
              <a:t>Where identical products are produced</a:t>
            </a:r>
          </a:p>
        </p:txBody>
      </p:sp>
      <p:sp>
        <p:nvSpPr>
          <p:cNvPr id="100366" name="Rectangle 14">
            <a:extLst>
              <a:ext uri="{FF2B5EF4-FFF2-40B4-BE49-F238E27FC236}">
                <a16:creationId xmlns:a16="http://schemas.microsoft.com/office/drawing/2014/main" id="{BF3AAAE0-6414-48B2-B058-CE9C260E422F}"/>
              </a:ext>
            </a:extLst>
          </p:cNvPr>
          <p:cNvSpPr>
            <a:spLocks noGrp="1" noChangeArrowheads="1"/>
          </p:cNvSpPr>
          <p:nvPr>
            <p:ph type="title" idx="4294967295"/>
          </p:nvPr>
        </p:nvSpPr>
        <p:spPr/>
        <p:txBody>
          <a:bodyPr/>
          <a:lstStyle/>
          <a:p>
            <a:pPr eaLnBrk="1" hangingPunct="1">
              <a:defRPr/>
            </a:pPr>
            <a:r>
              <a:rPr lang="en-GB" dirty="0"/>
              <a:t>Factors That Affect Efficiency</a:t>
            </a:r>
            <a:endParaRPr lang="en-US" dirty="0"/>
          </a:p>
        </p:txBody>
      </p:sp>
      <p:sp>
        <p:nvSpPr>
          <p:cNvPr id="100367" name="Text Box 15">
            <a:extLst>
              <a:ext uri="{FF2B5EF4-FFF2-40B4-BE49-F238E27FC236}">
                <a16:creationId xmlns:a16="http://schemas.microsoft.com/office/drawing/2014/main" id="{41E0CDA2-3249-425F-A3A3-F295C51C7028}"/>
              </a:ext>
            </a:extLst>
          </p:cNvPr>
          <p:cNvSpPr txBox="1">
            <a:spLocks noChangeArrowheads="1"/>
          </p:cNvSpPr>
          <p:nvPr/>
        </p:nvSpPr>
        <p:spPr bwMode="auto">
          <a:xfrm>
            <a:off x="4962525" y="3598863"/>
            <a:ext cx="3508375" cy="779462"/>
          </a:xfrm>
          <a:prstGeom prst="rect">
            <a:avLst/>
          </a:prstGeom>
          <a:solidFill>
            <a:schemeClr val="hlink">
              <a:alpha val="39999"/>
            </a:schemeClr>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Capital Intensive</a:t>
            </a:r>
            <a:endParaRPr lang="en-GB" altLang="en-US" b="1" noProof="1">
              <a:solidFill>
                <a:schemeClr val="accent2"/>
              </a:solidFill>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0360"/>
                                        </p:tgtEl>
                                        <p:attrNameLst>
                                          <p:attrName>style.visibility</p:attrName>
                                        </p:attrNameLst>
                                      </p:cBhvr>
                                      <p:to>
                                        <p:strVal val="visible"/>
                                      </p:to>
                                    </p:set>
                                    <p:animEffect transition="in" filter="wipe(up)">
                                      <p:cBhvr>
                                        <p:cTn id="21" dur="500"/>
                                        <p:tgtEl>
                                          <p:spTgt spid="100360"/>
                                        </p:tgtEl>
                                      </p:cBhvr>
                                    </p:animEffect>
                                  </p:childTnLst>
                                </p:cTn>
                              </p:par>
                            </p:childTnLst>
                          </p:cTn>
                        </p:par>
                        <p:par>
                          <p:cTn id="22" fill="hold" nodeType="afterGroup">
                            <p:stCondLst>
                              <p:cond delay="500"/>
                            </p:stCondLst>
                            <p:childTnLst>
                              <p:par>
                                <p:cTn id="23" presetID="22" presetClass="entr" presetSubtype="1" fill="hold" grpId="0" nodeType="afterEffect" nodePh="1">
                                  <p:stCondLst>
                                    <p:cond delay="0"/>
                                  </p:stCondLst>
                                  <p:endCondLst>
                                    <p:cond evt="begin" delay="0">
                                      <p:tn val="23"/>
                                    </p:cond>
                                  </p:endCondLst>
                                  <p:childTnLst>
                                    <p:set>
                                      <p:cBhvr>
                                        <p:cTn id="24" dur="1" fill="hold">
                                          <p:stCondLst>
                                            <p:cond delay="0"/>
                                          </p:stCondLst>
                                        </p:cTn>
                                        <p:tgtEl>
                                          <p:spTgt spid="100357">
                                            <p:bg/>
                                          </p:spTgt>
                                        </p:tgtEl>
                                        <p:attrNameLst>
                                          <p:attrName>style.visibility</p:attrName>
                                        </p:attrNameLst>
                                      </p:cBhvr>
                                      <p:to>
                                        <p:strVal val="visible"/>
                                      </p:to>
                                    </p:set>
                                    <p:animEffect transition="in" filter="wipe(up)">
                                      <p:cBhvr>
                                        <p:cTn id="25" dur="500"/>
                                        <p:tgtEl>
                                          <p:spTgt spid="100357">
                                            <p:bg/>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100370"/>
                                        </p:tgtEl>
                                        <p:attrNameLst>
                                          <p:attrName>style.visibility</p:attrName>
                                        </p:attrNameLst>
                                      </p:cBhvr>
                                      <p:to>
                                        <p:strVal val="visible"/>
                                      </p:to>
                                    </p:set>
                                    <p:animEffect transition="in" filter="wipe(up)">
                                      <p:cBhvr>
                                        <p:cTn id="28" dur="500"/>
                                        <p:tgtEl>
                                          <p:spTgt spid="1003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358">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358">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0358">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0358">
                                            <p:txEl>
                                              <p:pRg st="3" end="3"/>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0367"/>
                                        </p:tgtEl>
                                        <p:attrNameLst>
                                          <p:attrName>style.visibility</p:attrName>
                                        </p:attrNameLst>
                                      </p:cBhvr>
                                      <p:to>
                                        <p:strVal val="visible"/>
                                      </p:to>
                                    </p:set>
                                    <p:animEffect transition="in" filter="wipe(up)">
                                      <p:cBhvr>
                                        <p:cTn id="49" dur="500"/>
                                        <p:tgtEl>
                                          <p:spTgt spid="100367"/>
                                        </p:tgtEl>
                                      </p:cBhvr>
                                    </p:animEffect>
                                  </p:childTnLst>
                                </p:cTn>
                              </p:par>
                            </p:childTnLst>
                          </p:cTn>
                        </p:par>
                        <p:par>
                          <p:cTn id="50" fill="hold" nodeType="afterGroup">
                            <p:stCondLst>
                              <p:cond delay="500"/>
                            </p:stCondLst>
                            <p:childTnLst>
                              <p:par>
                                <p:cTn id="51" presetID="22" presetClass="entr" presetSubtype="1" fill="hold" grpId="0" nodeType="afterEffect" nodePh="1">
                                  <p:stCondLst>
                                    <p:cond delay="0"/>
                                  </p:stCondLst>
                                  <p:endCondLst>
                                    <p:cond evt="begin" delay="0">
                                      <p:tn val="51"/>
                                    </p:cond>
                                  </p:endCondLst>
                                  <p:childTnLst>
                                    <p:set>
                                      <p:cBhvr>
                                        <p:cTn id="52" dur="1" fill="hold">
                                          <p:stCondLst>
                                            <p:cond delay="0"/>
                                          </p:stCondLst>
                                        </p:cTn>
                                        <p:tgtEl>
                                          <p:spTgt spid="100364">
                                            <p:bg/>
                                          </p:spTgt>
                                        </p:tgtEl>
                                        <p:attrNameLst>
                                          <p:attrName>style.visibility</p:attrName>
                                        </p:attrNameLst>
                                      </p:cBhvr>
                                      <p:to>
                                        <p:strVal val="visible"/>
                                      </p:to>
                                    </p:set>
                                    <p:animEffect transition="in" filter="wipe(up)">
                                      <p:cBhvr>
                                        <p:cTn id="53" dur="500"/>
                                        <p:tgtEl>
                                          <p:spTgt spid="100364">
                                            <p:bg/>
                                          </p:spTgt>
                                        </p:tgtEl>
                                      </p:cBhvr>
                                    </p:animEffect>
                                  </p:childTnLst>
                                </p:cTn>
                              </p:par>
                              <p:par>
                                <p:cTn id="54" presetID="22" presetClass="entr" presetSubtype="1" fill="hold" nodeType="withEffect">
                                  <p:stCondLst>
                                    <p:cond delay="0"/>
                                  </p:stCondLst>
                                  <p:childTnLst>
                                    <p:set>
                                      <p:cBhvr>
                                        <p:cTn id="55" dur="1" fill="hold">
                                          <p:stCondLst>
                                            <p:cond delay="0"/>
                                          </p:stCondLst>
                                        </p:cTn>
                                        <p:tgtEl>
                                          <p:spTgt spid="100369"/>
                                        </p:tgtEl>
                                        <p:attrNameLst>
                                          <p:attrName>style.visibility</p:attrName>
                                        </p:attrNameLst>
                                      </p:cBhvr>
                                      <p:to>
                                        <p:strVal val="visible"/>
                                      </p:to>
                                    </p:set>
                                    <p:animEffect transition="in" filter="wipe(up)">
                                      <p:cBhvr>
                                        <p:cTn id="56" dur="500"/>
                                        <p:tgtEl>
                                          <p:spTgt spid="10036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365">
                                            <p:txEl>
                                              <p:pRg st="0" end="0"/>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0365">
                                            <p:txEl>
                                              <p:pRg st="1" end="1"/>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03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P spid="100357" grpId="0" build="allAtOnce" animBg="1"/>
      <p:bldP spid="100358" grpId="0" build="p" bldLvl="4" autoUpdateAnimBg="0"/>
      <p:bldP spid="100360" grpId="0" animBg="1"/>
      <p:bldP spid="100364" grpId="0" build="allAtOnce" animBg="1"/>
      <p:bldP spid="100365" grpId="0" build="p" bldLvl="4" autoUpdateAnimBg="0"/>
      <p:bldP spid="1003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17" name="Text Box 29">
            <a:extLst>
              <a:ext uri="{FF2B5EF4-FFF2-40B4-BE49-F238E27FC236}">
                <a16:creationId xmlns:a16="http://schemas.microsoft.com/office/drawing/2014/main" id="{6D245889-8CC2-4F8C-8244-B17CBD7A6D68}"/>
              </a:ext>
            </a:extLst>
          </p:cNvPr>
          <p:cNvSpPr txBox="1">
            <a:spLocks noChangeArrowheads="1"/>
          </p:cNvSpPr>
          <p:nvPr/>
        </p:nvSpPr>
        <p:spPr bwMode="auto">
          <a:xfrm>
            <a:off x="139700" y="3141663"/>
            <a:ext cx="2879725" cy="3238500"/>
          </a:xfrm>
          <a:prstGeom prst="rect">
            <a:avLst/>
          </a:prstGeom>
          <a:solidFill>
            <a:schemeClr val="hlink">
              <a:alpha val="50195"/>
            </a:schemeClr>
          </a:solidFill>
          <a:ln w="12700" algn="in">
            <a:solidFill>
              <a:schemeClr val="accent2"/>
            </a:solidFill>
            <a:miter lim="800000"/>
            <a:headEnd/>
            <a:tailEnd/>
          </a:ln>
        </p:spPr>
        <p:txBody>
          <a:bodyPr lIns="36195" tIns="36195" rIns="36195" bIns="36195"/>
          <a:lstStyle>
            <a:lvl1pPr marL="6350" indent="-635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89118" name="Rectangle 30">
            <a:extLst>
              <a:ext uri="{FF2B5EF4-FFF2-40B4-BE49-F238E27FC236}">
                <a16:creationId xmlns:a16="http://schemas.microsoft.com/office/drawing/2014/main" id="{1B7F1966-808A-40CC-AFE5-0420C3D6CFB6}"/>
              </a:ext>
            </a:extLst>
          </p:cNvPr>
          <p:cNvSpPr>
            <a:spLocks noChangeArrowheads="1"/>
          </p:cNvSpPr>
          <p:nvPr/>
        </p:nvSpPr>
        <p:spPr bwMode="auto">
          <a:xfrm>
            <a:off x="223838" y="3246438"/>
            <a:ext cx="27416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4"/>
              </a:buBlip>
            </a:pPr>
            <a:r>
              <a:rPr lang="en-GB" altLang="en-US" sz="1800">
                <a:latin typeface="Arial" panose="020B0604020202020204" pitchFamily="34" charset="0"/>
              </a:rPr>
              <a:t>Capital equipment can be expensive</a:t>
            </a:r>
          </a:p>
          <a:p>
            <a:pPr eaLnBrk="1" hangingPunct="1">
              <a:spcBef>
                <a:spcPct val="20000"/>
              </a:spcBef>
              <a:buFontTx/>
              <a:buBlip>
                <a:blip r:embed="rId4"/>
              </a:buBlip>
            </a:pPr>
            <a:r>
              <a:rPr lang="en-GB" altLang="en-US" sz="1800">
                <a:latin typeface="Arial" panose="020B0604020202020204" pitchFamily="34" charset="0"/>
              </a:rPr>
              <a:t>Small firms may be unable to afford to buy machinery</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Even if they can afford it, they will have to calculate whether the cost can be justified</a:t>
            </a:r>
          </a:p>
        </p:txBody>
      </p:sp>
      <p:sp>
        <p:nvSpPr>
          <p:cNvPr id="89091" name="Rectangle 3">
            <a:extLst>
              <a:ext uri="{FF2B5EF4-FFF2-40B4-BE49-F238E27FC236}">
                <a16:creationId xmlns:a16="http://schemas.microsoft.com/office/drawing/2014/main" id="{AE0D55D5-6DAC-44D2-9ACB-14CA1C50F701}"/>
              </a:ext>
            </a:extLst>
          </p:cNvPr>
          <p:cNvSpPr>
            <a:spLocks noChangeArrowheads="1"/>
          </p:cNvSpPr>
          <p:nvPr/>
        </p:nvSpPr>
        <p:spPr bwMode="auto">
          <a:xfrm>
            <a:off x="323850" y="1268413"/>
            <a:ext cx="8448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6"/>
              </a:buBlip>
            </a:pPr>
            <a:r>
              <a:rPr lang="en-GB" altLang="en-US">
                <a:latin typeface="Arial" panose="020B0604020202020204" pitchFamily="34" charset="0"/>
              </a:rPr>
              <a:t>There are a number of factors that will determine whether a business will be capital or labour intensive:</a:t>
            </a:r>
          </a:p>
        </p:txBody>
      </p:sp>
      <p:sp>
        <p:nvSpPr>
          <p:cNvPr id="89119" name="Text Box 31">
            <a:extLst>
              <a:ext uri="{FF2B5EF4-FFF2-40B4-BE49-F238E27FC236}">
                <a16:creationId xmlns:a16="http://schemas.microsoft.com/office/drawing/2014/main" id="{138DB446-A598-4D83-AE44-582D7B106203}"/>
              </a:ext>
            </a:extLst>
          </p:cNvPr>
          <p:cNvSpPr txBox="1">
            <a:spLocks noChangeArrowheads="1"/>
          </p:cNvSpPr>
          <p:nvPr/>
        </p:nvSpPr>
        <p:spPr bwMode="auto">
          <a:xfrm>
            <a:off x="153988" y="2227263"/>
            <a:ext cx="2879725" cy="779462"/>
          </a:xfrm>
          <a:prstGeom prst="rect">
            <a:avLst/>
          </a:prstGeom>
          <a:solidFill>
            <a:srgbClr val="FFFFCC"/>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The Size of The Business</a:t>
            </a:r>
            <a:endParaRPr lang="en-GB" altLang="en-US" b="1" noProof="1">
              <a:solidFill>
                <a:schemeClr val="accent2"/>
              </a:solidFill>
              <a:latin typeface="Arial" panose="020B0604020202020204" pitchFamily="34" charset="0"/>
            </a:endParaRPr>
          </a:p>
        </p:txBody>
      </p:sp>
      <p:sp>
        <p:nvSpPr>
          <p:cNvPr id="89120" name="Text Box 32">
            <a:extLst>
              <a:ext uri="{FF2B5EF4-FFF2-40B4-BE49-F238E27FC236}">
                <a16:creationId xmlns:a16="http://schemas.microsoft.com/office/drawing/2014/main" id="{56606EA4-C8D9-4DE9-8D10-41DC61F8BFF2}"/>
              </a:ext>
            </a:extLst>
          </p:cNvPr>
          <p:cNvSpPr txBox="1">
            <a:spLocks noChangeArrowheads="1"/>
          </p:cNvSpPr>
          <p:nvPr/>
        </p:nvSpPr>
        <p:spPr bwMode="auto">
          <a:xfrm>
            <a:off x="3146425" y="3141663"/>
            <a:ext cx="2879725" cy="3238500"/>
          </a:xfrm>
          <a:prstGeom prst="rect">
            <a:avLst/>
          </a:prstGeom>
          <a:solidFill>
            <a:schemeClr val="hlink">
              <a:alpha val="50195"/>
            </a:schemeClr>
          </a:solidFill>
          <a:ln w="12700" algn="in">
            <a:solidFill>
              <a:schemeClr val="accent2"/>
            </a:solidFill>
            <a:miter lim="800000"/>
            <a:headEnd/>
            <a:tailEnd/>
          </a:ln>
        </p:spPr>
        <p:txBody>
          <a:bodyPr lIns="36195" tIns="36195" rIns="36195" bIns="36195"/>
          <a:lstStyle>
            <a:lvl1pPr marL="7938" indent="-7938">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89121" name="Rectangle 33">
            <a:extLst>
              <a:ext uri="{FF2B5EF4-FFF2-40B4-BE49-F238E27FC236}">
                <a16:creationId xmlns:a16="http://schemas.microsoft.com/office/drawing/2014/main" id="{FC40B193-2062-4C8C-88AD-F410574C97EC}"/>
              </a:ext>
            </a:extLst>
          </p:cNvPr>
          <p:cNvSpPr>
            <a:spLocks noChangeArrowheads="1"/>
          </p:cNvSpPr>
          <p:nvPr/>
        </p:nvSpPr>
        <p:spPr bwMode="auto">
          <a:xfrm>
            <a:off x="3208338" y="3246438"/>
            <a:ext cx="27527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4"/>
              </a:buBlip>
            </a:pPr>
            <a:r>
              <a:rPr lang="en-GB" altLang="en-US" sz="1800">
                <a:latin typeface="Arial" panose="020B0604020202020204" pitchFamily="34" charset="0"/>
              </a:rPr>
              <a:t>New technology is expensive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It may be cheaper not to automate</a:t>
            </a:r>
          </a:p>
          <a:p>
            <a:pPr eaLnBrk="1" hangingPunct="1">
              <a:spcBef>
                <a:spcPct val="20000"/>
              </a:spcBef>
              <a:buFontTx/>
              <a:buBlip>
                <a:blip r:embed="rId4"/>
              </a:buBlip>
            </a:pPr>
            <a:r>
              <a:rPr lang="en-GB" altLang="en-US" sz="1800">
                <a:latin typeface="Arial" panose="020B0604020202020204" pitchFamily="34" charset="0"/>
              </a:rPr>
              <a:t>Even if a job can be automated it may not be cost-effective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This depends on the wage demands of staff </a:t>
            </a:r>
          </a:p>
        </p:txBody>
      </p:sp>
      <p:sp>
        <p:nvSpPr>
          <p:cNvPr id="89122" name="Text Box 34">
            <a:extLst>
              <a:ext uri="{FF2B5EF4-FFF2-40B4-BE49-F238E27FC236}">
                <a16:creationId xmlns:a16="http://schemas.microsoft.com/office/drawing/2014/main" id="{1C98BF00-A9F3-4B6D-B958-9477BE4E3E84}"/>
              </a:ext>
            </a:extLst>
          </p:cNvPr>
          <p:cNvSpPr txBox="1">
            <a:spLocks noChangeArrowheads="1"/>
          </p:cNvSpPr>
          <p:nvPr/>
        </p:nvSpPr>
        <p:spPr bwMode="auto">
          <a:xfrm>
            <a:off x="3146425" y="2227263"/>
            <a:ext cx="2879725" cy="779462"/>
          </a:xfrm>
          <a:prstGeom prst="rect">
            <a:avLst/>
          </a:prstGeom>
          <a:solidFill>
            <a:srgbClr val="FFFFCC"/>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The Relative Costs of Inputs</a:t>
            </a:r>
            <a:endParaRPr lang="en-GB" altLang="en-US" b="1" noProof="1">
              <a:solidFill>
                <a:schemeClr val="accent2"/>
              </a:solidFill>
              <a:latin typeface="Arial" panose="020B0604020202020204" pitchFamily="34" charset="0"/>
            </a:endParaRPr>
          </a:p>
        </p:txBody>
      </p:sp>
      <p:sp>
        <p:nvSpPr>
          <p:cNvPr id="89123" name="Text Box 35">
            <a:extLst>
              <a:ext uri="{FF2B5EF4-FFF2-40B4-BE49-F238E27FC236}">
                <a16:creationId xmlns:a16="http://schemas.microsoft.com/office/drawing/2014/main" id="{51701972-61B4-497B-A1A1-8707577DF2BF}"/>
              </a:ext>
            </a:extLst>
          </p:cNvPr>
          <p:cNvSpPr txBox="1">
            <a:spLocks noChangeArrowheads="1"/>
          </p:cNvSpPr>
          <p:nvPr/>
        </p:nvSpPr>
        <p:spPr bwMode="auto">
          <a:xfrm>
            <a:off x="6127750" y="3141663"/>
            <a:ext cx="2879725" cy="3238500"/>
          </a:xfrm>
          <a:prstGeom prst="rect">
            <a:avLst/>
          </a:prstGeom>
          <a:solidFill>
            <a:schemeClr val="hlink">
              <a:alpha val="50195"/>
            </a:schemeClr>
          </a:solidFill>
          <a:ln w="12700" algn="in">
            <a:solidFill>
              <a:schemeClr val="accent2"/>
            </a:solidFill>
            <a:miter lim="800000"/>
            <a:headEnd/>
            <a:tailEnd/>
          </a:ln>
        </p:spPr>
        <p:txBody>
          <a:bodyPr lIns="36195" tIns="36195" rIns="36195" bIns="36195"/>
          <a:lstStyle>
            <a:lvl1pPr marL="6350" indent="-635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endParaRPr lang="en-GB" altLang="en-US" sz="1800">
              <a:latin typeface="Comic Sans MS" panose="030F0702030302020204" pitchFamily="66" charset="0"/>
            </a:endParaRPr>
          </a:p>
        </p:txBody>
      </p:sp>
      <p:sp>
        <p:nvSpPr>
          <p:cNvPr id="89124" name="Rectangle 36">
            <a:extLst>
              <a:ext uri="{FF2B5EF4-FFF2-40B4-BE49-F238E27FC236}">
                <a16:creationId xmlns:a16="http://schemas.microsoft.com/office/drawing/2014/main" id="{406750C3-41E6-4245-B3DC-5140A4396008}"/>
              </a:ext>
            </a:extLst>
          </p:cNvPr>
          <p:cNvSpPr>
            <a:spLocks noChangeArrowheads="1"/>
          </p:cNvSpPr>
          <p:nvPr/>
        </p:nvSpPr>
        <p:spPr bwMode="auto">
          <a:xfrm>
            <a:off x="6211888" y="3249613"/>
            <a:ext cx="2741612"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spcBef>
                <a:spcPct val="20000"/>
              </a:spcBef>
              <a:buFontTx/>
              <a:buBlip>
                <a:blip r:embed="rId4"/>
              </a:buBlip>
            </a:pPr>
            <a:r>
              <a:rPr lang="en-GB" altLang="en-US" sz="1800">
                <a:latin typeface="Arial" panose="020B0604020202020204" pitchFamily="34" charset="0"/>
              </a:rPr>
              <a:t>Products which can be mass produced will be capital-intensive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E.g. Cars</a:t>
            </a:r>
          </a:p>
          <a:p>
            <a:pPr eaLnBrk="1" hangingPunct="1">
              <a:spcBef>
                <a:spcPct val="20000"/>
              </a:spcBef>
              <a:buFontTx/>
              <a:buBlip>
                <a:blip r:embed="rId6"/>
              </a:buBlip>
            </a:pPr>
            <a:r>
              <a:rPr lang="en-GB" altLang="en-US" sz="1800">
                <a:latin typeface="Arial" panose="020B0604020202020204" pitchFamily="34" charset="0"/>
              </a:rPr>
              <a:t>Whilst custom-made products, and many services will be labour-intensive</a:t>
            </a:r>
          </a:p>
          <a:p>
            <a:pPr lvl="1" eaLnBrk="1" hangingPunct="1">
              <a:spcBef>
                <a:spcPct val="20000"/>
              </a:spcBef>
              <a:buFont typeface="Wingdings 3" panose="05040102010807070707" pitchFamily="18" charset="2"/>
              <a:buBlip>
                <a:blip r:embed="rId5"/>
              </a:buBlip>
            </a:pPr>
            <a:r>
              <a:rPr lang="en-GB" altLang="en-US" sz="1600" b="1">
                <a:solidFill>
                  <a:schemeClr val="accent2"/>
                </a:solidFill>
                <a:latin typeface="Arial" panose="020B0604020202020204" pitchFamily="34" charset="0"/>
              </a:rPr>
              <a:t>E.g. Hairdressing </a:t>
            </a:r>
          </a:p>
          <a:p>
            <a:pPr eaLnBrk="1" hangingPunct="1">
              <a:spcBef>
                <a:spcPct val="20000"/>
              </a:spcBef>
              <a:buFontTx/>
              <a:buBlip>
                <a:blip r:embed="rId4"/>
              </a:buBlip>
            </a:pPr>
            <a:endParaRPr lang="en-GB" altLang="en-US" sz="1800">
              <a:latin typeface="Arial" panose="020B0604020202020204" pitchFamily="34" charset="0"/>
            </a:endParaRPr>
          </a:p>
          <a:p>
            <a:pPr lvl="1" eaLnBrk="1" hangingPunct="1">
              <a:spcBef>
                <a:spcPct val="20000"/>
              </a:spcBef>
              <a:buFont typeface="Wingdings 3" panose="05040102010807070707" pitchFamily="18" charset="2"/>
              <a:buBlip>
                <a:blip r:embed="rId4"/>
              </a:buBlip>
            </a:pPr>
            <a:endParaRPr lang="en-GB" altLang="en-US" sz="1600">
              <a:latin typeface="Arial" panose="020B0604020202020204" pitchFamily="34" charset="0"/>
            </a:endParaRPr>
          </a:p>
        </p:txBody>
      </p:sp>
      <p:sp>
        <p:nvSpPr>
          <p:cNvPr id="89125" name="Text Box 37">
            <a:extLst>
              <a:ext uri="{FF2B5EF4-FFF2-40B4-BE49-F238E27FC236}">
                <a16:creationId xmlns:a16="http://schemas.microsoft.com/office/drawing/2014/main" id="{1E934A53-F51B-4B69-9DDF-1E28099F7CC3}"/>
              </a:ext>
            </a:extLst>
          </p:cNvPr>
          <p:cNvSpPr txBox="1">
            <a:spLocks noChangeArrowheads="1"/>
          </p:cNvSpPr>
          <p:nvPr/>
        </p:nvSpPr>
        <p:spPr bwMode="auto">
          <a:xfrm>
            <a:off x="6142038" y="2227263"/>
            <a:ext cx="2879725" cy="779462"/>
          </a:xfrm>
          <a:prstGeom prst="rect">
            <a:avLst/>
          </a:prstGeom>
          <a:solidFill>
            <a:srgbClr val="FFFFCC"/>
          </a:solidFill>
          <a:ln w="12700" algn="in">
            <a:solidFill>
              <a:schemeClr val="accent2"/>
            </a:solidFill>
            <a:miter lim="800000"/>
            <a:headEnd/>
            <a:tailEnd/>
          </a:ln>
        </p:spPr>
        <p:txBody>
          <a:bodyPr lIns="36195" tIns="36195" rIns="36195" bIns="36195" anchor="ctr" anchorCtr="1"/>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GB" altLang="en-US" b="1">
                <a:solidFill>
                  <a:schemeClr val="accent2"/>
                </a:solidFill>
                <a:latin typeface="Arial" panose="020B0604020202020204" pitchFamily="34" charset="0"/>
              </a:rPr>
              <a:t>The Product Or Service</a:t>
            </a:r>
            <a:endParaRPr lang="en-GB" altLang="en-US" b="1" noProof="1">
              <a:solidFill>
                <a:schemeClr val="accent2"/>
              </a:solidFill>
              <a:latin typeface="Arial" panose="020B0604020202020204" pitchFamily="34" charset="0"/>
            </a:endParaRPr>
          </a:p>
        </p:txBody>
      </p:sp>
      <p:pic>
        <p:nvPicPr>
          <p:cNvPr id="89127" name="Picture 39" descr="asia_hair_stylist_cutting_mans_hair_hg_clr_st">
            <a:extLst>
              <a:ext uri="{FF2B5EF4-FFF2-40B4-BE49-F238E27FC236}">
                <a16:creationId xmlns:a16="http://schemas.microsoft.com/office/drawing/2014/main" id="{68DAEB42-0D9E-4366-B012-F9F9628734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3588" y="5186363"/>
            <a:ext cx="890587"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29" name="Picture 41" descr="factory_worker_fixing_hg_clr_st">
            <a:extLst>
              <a:ext uri="{FF2B5EF4-FFF2-40B4-BE49-F238E27FC236}">
                <a16:creationId xmlns:a16="http://schemas.microsoft.com/office/drawing/2014/main" id="{0C20C78A-4B6F-4DD4-999A-267065CEBA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38" y="5310188"/>
            <a:ext cx="134461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30" name="Picture 42" descr="calculator_numbers_scrolling_hg_clr_st">
            <a:extLst>
              <a:ext uri="{FF2B5EF4-FFF2-40B4-BE49-F238E27FC236}">
                <a16:creationId xmlns:a16="http://schemas.microsoft.com/office/drawing/2014/main" id="{9DD3F97F-CC6F-4FCA-8B0A-8B01983A24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8068" r="16135"/>
          <a:stretch>
            <a:fillRect/>
          </a:stretch>
        </p:blipFill>
        <p:spPr bwMode="auto">
          <a:xfrm rot="-658336">
            <a:off x="-38100" y="5194300"/>
            <a:ext cx="124301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31" name="Rectangle 43">
            <a:extLst>
              <a:ext uri="{FF2B5EF4-FFF2-40B4-BE49-F238E27FC236}">
                <a16:creationId xmlns:a16="http://schemas.microsoft.com/office/drawing/2014/main" id="{3E63FF20-6D6D-4E55-B6ED-7CEDA8F499F4}"/>
              </a:ext>
            </a:extLst>
          </p:cNvPr>
          <p:cNvSpPr>
            <a:spLocks noGrp="1" noChangeArrowheads="1"/>
          </p:cNvSpPr>
          <p:nvPr>
            <p:ph type="title" idx="4294967295"/>
          </p:nvPr>
        </p:nvSpPr>
        <p:spPr/>
        <p:txBody>
          <a:bodyPr/>
          <a:lstStyle/>
          <a:p>
            <a:pPr eaLnBrk="1" hangingPunct="1">
              <a:defRPr/>
            </a:pPr>
            <a:r>
              <a:rPr lang="en-GB" dirty="0"/>
              <a:t>Capital Or Labour Intensive?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9119"/>
                                        </p:tgtEl>
                                        <p:attrNameLst>
                                          <p:attrName>style.visibility</p:attrName>
                                        </p:attrNameLst>
                                      </p:cBhvr>
                                      <p:to>
                                        <p:strVal val="visible"/>
                                      </p:to>
                                    </p:set>
                                    <p:animEffect transition="in" filter="wipe(up)">
                                      <p:cBhvr>
                                        <p:cTn id="11" dur="500"/>
                                        <p:tgtEl>
                                          <p:spTgt spid="89119"/>
                                        </p:tgtEl>
                                      </p:cBhvr>
                                    </p:animEffect>
                                  </p:childTnLst>
                                </p:cTn>
                              </p:par>
                            </p:childTnLst>
                          </p:cTn>
                        </p:par>
                        <p:par>
                          <p:cTn id="12" fill="hold" nodeType="afterGroup">
                            <p:stCondLst>
                              <p:cond delay="5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89117">
                                            <p:bg/>
                                          </p:spTgt>
                                        </p:tgtEl>
                                        <p:attrNameLst>
                                          <p:attrName>style.visibility</p:attrName>
                                        </p:attrNameLst>
                                      </p:cBhvr>
                                      <p:to>
                                        <p:strVal val="visible"/>
                                      </p:to>
                                    </p:set>
                                    <p:animEffect transition="in" filter="wipe(up)">
                                      <p:cBhvr>
                                        <p:cTn id="15" dur="500"/>
                                        <p:tgtEl>
                                          <p:spTgt spid="89117">
                                            <p:bg/>
                                          </p:spTgt>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8911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11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11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130"/>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89122"/>
                                        </p:tgtEl>
                                        <p:attrNameLst>
                                          <p:attrName>style.visibility</p:attrName>
                                        </p:attrNameLst>
                                      </p:cBhvr>
                                      <p:to>
                                        <p:strVal val="visible"/>
                                      </p:to>
                                    </p:set>
                                    <p:animEffect transition="in" filter="wipe(up)">
                                      <p:cBhvr>
                                        <p:cTn id="32" dur="500"/>
                                        <p:tgtEl>
                                          <p:spTgt spid="89122"/>
                                        </p:tgtEl>
                                      </p:cBhvr>
                                    </p:animEffect>
                                  </p:childTnLst>
                                </p:cTn>
                              </p:par>
                            </p:childTnLst>
                          </p:cTn>
                        </p:par>
                        <p:par>
                          <p:cTn id="33" fill="hold" nodeType="afterGroup">
                            <p:stCondLst>
                              <p:cond delay="500"/>
                            </p:stCondLst>
                            <p:childTnLst>
                              <p:par>
                                <p:cTn id="34" presetID="22" presetClass="entr" presetSubtype="1" fill="hold" grpId="0" nodeType="afterEffect" nodePh="1">
                                  <p:stCondLst>
                                    <p:cond delay="0"/>
                                  </p:stCondLst>
                                  <p:endCondLst>
                                    <p:cond evt="begin" delay="0">
                                      <p:tn val="34"/>
                                    </p:cond>
                                  </p:endCondLst>
                                  <p:childTnLst>
                                    <p:set>
                                      <p:cBhvr>
                                        <p:cTn id="35" dur="1" fill="hold">
                                          <p:stCondLst>
                                            <p:cond delay="0"/>
                                          </p:stCondLst>
                                        </p:cTn>
                                        <p:tgtEl>
                                          <p:spTgt spid="89120">
                                            <p:bg/>
                                          </p:spTgt>
                                        </p:tgtEl>
                                        <p:attrNameLst>
                                          <p:attrName>style.visibility</p:attrName>
                                        </p:attrNameLst>
                                      </p:cBhvr>
                                      <p:to>
                                        <p:strVal val="visible"/>
                                      </p:to>
                                    </p:set>
                                    <p:animEffect transition="in" filter="wipe(up)">
                                      <p:cBhvr>
                                        <p:cTn id="36" dur="500"/>
                                        <p:tgtEl>
                                          <p:spTgt spid="89120">
                                            <p:bg/>
                                          </p:spTgt>
                                        </p:tgtEl>
                                      </p:cBhvr>
                                    </p:animEffec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89121">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9121">
                                            <p:txEl>
                                              <p:pRg st="1" end="1"/>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9121">
                                            <p:txEl>
                                              <p:pRg st="2" end="2"/>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9121">
                                            <p:txEl>
                                              <p:pRg st="3" end="3"/>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912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89125"/>
                                        </p:tgtEl>
                                        <p:attrNameLst>
                                          <p:attrName>style.visibility</p:attrName>
                                        </p:attrNameLst>
                                      </p:cBhvr>
                                      <p:to>
                                        <p:strVal val="visible"/>
                                      </p:to>
                                    </p:set>
                                    <p:animEffect transition="in" filter="wipe(up)">
                                      <p:cBhvr>
                                        <p:cTn id="58" dur="500"/>
                                        <p:tgtEl>
                                          <p:spTgt spid="89125"/>
                                        </p:tgtEl>
                                      </p:cBhvr>
                                    </p:animEffect>
                                  </p:childTnLst>
                                </p:cTn>
                              </p:par>
                            </p:childTnLst>
                          </p:cTn>
                        </p:par>
                        <p:par>
                          <p:cTn id="59" fill="hold" nodeType="afterGroup">
                            <p:stCondLst>
                              <p:cond delay="500"/>
                            </p:stCondLst>
                            <p:childTnLst>
                              <p:par>
                                <p:cTn id="60" presetID="22" presetClass="entr" presetSubtype="1" fill="hold" grpId="0" nodeType="afterEffect" nodePh="1">
                                  <p:stCondLst>
                                    <p:cond delay="0"/>
                                  </p:stCondLst>
                                  <p:endCondLst>
                                    <p:cond evt="begin" delay="0">
                                      <p:tn val="60"/>
                                    </p:cond>
                                  </p:endCondLst>
                                  <p:childTnLst>
                                    <p:set>
                                      <p:cBhvr>
                                        <p:cTn id="61" dur="1" fill="hold">
                                          <p:stCondLst>
                                            <p:cond delay="0"/>
                                          </p:stCondLst>
                                        </p:cTn>
                                        <p:tgtEl>
                                          <p:spTgt spid="89123">
                                            <p:bg/>
                                          </p:spTgt>
                                        </p:tgtEl>
                                        <p:attrNameLst>
                                          <p:attrName>style.visibility</p:attrName>
                                        </p:attrNameLst>
                                      </p:cBhvr>
                                      <p:to>
                                        <p:strVal val="visible"/>
                                      </p:to>
                                    </p:set>
                                    <p:animEffect transition="in" filter="wipe(up)">
                                      <p:cBhvr>
                                        <p:cTn id="62" dur="500"/>
                                        <p:tgtEl>
                                          <p:spTgt spid="89123">
                                            <p:bg/>
                                          </p:spTgt>
                                        </p:tgtEl>
                                      </p:cBhvr>
                                    </p:animEffect>
                                  </p:childTnLst>
                                </p:cTn>
                              </p:par>
                            </p:childTnLst>
                          </p:cTn>
                        </p:par>
                        <p:par>
                          <p:cTn id="63" fill="hold" nodeType="afterGroup">
                            <p:stCondLst>
                              <p:cond delay="1000"/>
                            </p:stCondLst>
                            <p:childTnLst>
                              <p:par>
                                <p:cTn id="64" presetID="1" presetClass="entr" presetSubtype="0" fill="hold" grpId="0" nodeType="afterEffect">
                                  <p:stCondLst>
                                    <p:cond delay="0"/>
                                  </p:stCondLst>
                                  <p:childTnLst>
                                    <p:set>
                                      <p:cBhvr>
                                        <p:cTn id="65" dur="1" fill="hold">
                                          <p:stCondLst>
                                            <p:cond delay="0"/>
                                          </p:stCondLst>
                                        </p:cTn>
                                        <p:tgtEl>
                                          <p:spTgt spid="89124">
                                            <p:txEl>
                                              <p:pRg st="0" end="0"/>
                                            </p:txEl>
                                          </p:spTgt>
                                        </p:tgtEl>
                                        <p:attrNameLst>
                                          <p:attrName>style.visibility</p:attrName>
                                        </p:attrNameLst>
                                      </p:cBhvr>
                                      <p:to>
                                        <p:strVal val="visible"/>
                                      </p:to>
                                    </p:set>
                                  </p:childTnLst>
                                </p:cTn>
                              </p:par>
                            </p:childTnLst>
                          </p:cTn>
                        </p:par>
                        <p:par>
                          <p:cTn id="66" fill="hold" nodeType="afterGroup">
                            <p:stCondLst>
                              <p:cond delay="1000"/>
                            </p:stCondLst>
                            <p:childTnLst>
                              <p:par>
                                <p:cTn id="67" presetID="1" presetClass="entr" presetSubtype="0" fill="hold" grpId="0" nodeType="afterEffect">
                                  <p:stCondLst>
                                    <p:cond delay="0"/>
                                  </p:stCondLst>
                                  <p:childTnLst>
                                    <p:set>
                                      <p:cBhvr>
                                        <p:cTn id="68" dur="1" fill="hold">
                                          <p:stCondLst>
                                            <p:cond delay="0"/>
                                          </p:stCondLst>
                                        </p:cTn>
                                        <p:tgtEl>
                                          <p:spTgt spid="89124">
                                            <p:txEl>
                                              <p:pRg st="1" end="1"/>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9124">
                                            <p:txEl>
                                              <p:pRg st="2" end="2"/>
                                            </p:txEl>
                                          </p:spTgt>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89124">
                                            <p:txEl>
                                              <p:pRg st="3" end="3"/>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7" grpId="0" build="allAtOnce" animBg="1"/>
      <p:bldP spid="89118" grpId="0" build="p" bldLvl="4" autoUpdateAnimBg="0"/>
      <p:bldP spid="89091" grpId="0" build="p" bldLvl="2"/>
      <p:bldP spid="89119" grpId="0" animBg="1"/>
      <p:bldP spid="89120" grpId="0" build="allAtOnce" animBg="1"/>
      <p:bldP spid="89121" grpId="0" build="p" bldLvl="4" autoUpdateAnimBg="0"/>
      <p:bldP spid="89122" grpId="0" animBg="1"/>
      <p:bldP spid="89123" grpId="0" build="allAtOnce" animBg="1"/>
      <p:bldP spid="89124" grpId="0" build="p" bldLvl="4" autoUpdateAnimBg="0"/>
      <p:bldP spid="89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31">
            <a:extLst>
              <a:ext uri="{FF2B5EF4-FFF2-40B4-BE49-F238E27FC236}">
                <a16:creationId xmlns:a16="http://schemas.microsoft.com/office/drawing/2014/main" id="{CCA02649-56C2-4766-97A6-B82F2F0AC9C4}"/>
              </a:ext>
            </a:extLst>
          </p:cNvPr>
          <p:cNvSpPr>
            <a:spLocks noChangeArrowheads="1"/>
          </p:cNvSpPr>
          <p:nvPr/>
        </p:nvSpPr>
        <p:spPr bwMode="auto">
          <a:xfrm>
            <a:off x="1538288" y="5040313"/>
            <a:ext cx="5864225" cy="1055687"/>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147" name="Rectangle 131">
            <a:extLst>
              <a:ext uri="{FF2B5EF4-FFF2-40B4-BE49-F238E27FC236}">
                <a16:creationId xmlns:a16="http://schemas.microsoft.com/office/drawing/2014/main" id="{E6C63C95-480B-44EC-8B16-D6C11E84C595}"/>
              </a:ext>
            </a:extLst>
          </p:cNvPr>
          <p:cNvSpPr>
            <a:spLocks noChangeArrowheads="1"/>
          </p:cNvSpPr>
          <p:nvPr/>
        </p:nvSpPr>
        <p:spPr bwMode="auto">
          <a:xfrm>
            <a:off x="71438" y="2565400"/>
            <a:ext cx="8964612" cy="1120775"/>
          </a:xfrm>
          <a:prstGeom prst="rect">
            <a:avLst/>
          </a:prstGeom>
          <a:solidFill>
            <a:srgbClr val="FFFFCC">
              <a:alpha val="89803"/>
            </a:srgbClr>
          </a:solidFill>
          <a:ln w="9525">
            <a:solidFill>
              <a:schemeClr val="accent2"/>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6019" name="Rectangle 3">
            <a:extLst>
              <a:ext uri="{FF2B5EF4-FFF2-40B4-BE49-F238E27FC236}">
                <a16:creationId xmlns:a16="http://schemas.microsoft.com/office/drawing/2014/main" id="{56727102-CEBE-4B0C-B589-8F277ED7FDEC}"/>
              </a:ext>
            </a:extLst>
          </p:cNvPr>
          <p:cNvSpPr>
            <a:spLocks noChangeArrowheads="1"/>
          </p:cNvSpPr>
          <p:nvPr/>
        </p:nvSpPr>
        <p:spPr bwMode="auto">
          <a:xfrm>
            <a:off x="395288"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dirty="0">
                <a:latin typeface="Arial" panose="020B0604020202020204" pitchFamily="34" charset="0"/>
              </a:rPr>
              <a:t>This is the measure of how quickly the</a:t>
            </a:r>
            <a:br>
              <a:rPr lang="en-GB" altLang="en-US" dirty="0">
                <a:latin typeface="Arial" panose="020B0604020202020204" pitchFamily="34" charset="0"/>
              </a:rPr>
            </a:br>
            <a:r>
              <a:rPr lang="en-GB" altLang="en-US" dirty="0">
                <a:latin typeface="Arial" panose="020B0604020202020204" pitchFamily="34" charset="0"/>
              </a:rPr>
              <a:t>staff in the workplace change</a:t>
            </a:r>
          </a:p>
          <a:p>
            <a:pPr eaLnBrk="1" hangingPunct="1">
              <a:lnSpc>
                <a:spcPct val="90000"/>
              </a:lnSpc>
              <a:spcBef>
                <a:spcPct val="20000"/>
              </a:spcBef>
              <a:buFontTx/>
              <a:buBlip>
                <a:blip r:embed="rId4"/>
              </a:buBlip>
            </a:pPr>
            <a:r>
              <a:rPr lang="en-GB" altLang="en-US" dirty="0">
                <a:latin typeface="Arial" panose="020B0604020202020204" pitchFamily="34" charset="0"/>
              </a:rPr>
              <a:t>It is calculated using the formula:</a:t>
            </a: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eaLnBrk="1" hangingPunct="1">
              <a:lnSpc>
                <a:spcPct val="90000"/>
              </a:lnSpc>
              <a:spcBef>
                <a:spcPct val="20000"/>
              </a:spcBef>
              <a:buFontTx/>
              <a:buBlip>
                <a:blip r:embed="rId4"/>
              </a:buBlip>
            </a:pPr>
            <a:endParaRPr lang="en-GB" altLang="en-US" dirty="0">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dirty="0">
                <a:solidFill>
                  <a:schemeClr val="accent2"/>
                </a:solidFill>
                <a:latin typeface="Arial" panose="020B0604020202020204" pitchFamily="34" charset="0"/>
              </a:rPr>
              <a:t>E.g. a business that has     of its         workers leave will have a labour turnover of:</a:t>
            </a:r>
          </a:p>
          <a:p>
            <a:pPr lvl="1" eaLnBrk="1" hangingPunct="1">
              <a:lnSpc>
                <a:spcPct val="90000"/>
              </a:lnSpc>
              <a:spcBef>
                <a:spcPct val="20000"/>
              </a:spcBef>
              <a:buFont typeface="Wingdings 3" panose="05040102010807070707" pitchFamily="18" charset="2"/>
              <a:buBlip>
                <a:blip r:embed="rId5"/>
              </a:buBlip>
            </a:pPr>
            <a:endParaRPr lang="en-GB" altLang="en-US" sz="2000" dirty="0">
              <a:latin typeface="Arial" panose="020B0604020202020204" pitchFamily="34" charset="0"/>
            </a:endParaRPr>
          </a:p>
        </p:txBody>
      </p:sp>
      <p:graphicFrame>
        <p:nvGraphicFramePr>
          <p:cNvPr id="86042" name="Group 26">
            <a:extLst>
              <a:ext uri="{FF2B5EF4-FFF2-40B4-BE49-F238E27FC236}">
                <a16:creationId xmlns:a16="http://schemas.microsoft.com/office/drawing/2014/main" id="{9D58EDAC-9881-43D6-AB8F-79F98134B270}"/>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64" name="Group 48">
            <a:extLst>
              <a:ext uri="{FF2B5EF4-FFF2-40B4-BE49-F238E27FC236}">
                <a16:creationId xmlns:a16="http://schemas.microsoft.com/office/drawing/2014/main" id="{8F75DEE5-0F42-49AE-92F2-93325F4AD41D}"/>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6087" name="Group 71">
            <a:extLst>
              <a:ext uri="{FF2B5EF4-FFF2-40B4-BE49-F238E27FC236}">
                <a16:creationId xmlns:a16="http://schemas.microsoft.com/office/drawing/2014/main" id="{9587BCAB-76AC-4764-869E-1D189656CEDC}"/>
              </a:ext>
            </a:extLst>
          </p:cNvPr>
          <p:cNvGraphicFramePr>
            <a:graphicFrameLocks noGrp="1"/>
          </p:cNvGraphicFramePr>
          <p:nvPr/>
        </p:nvGraphicFramePr>
        <p:xfrm>
          <a:off x="-11777663" y="-9809163"/>
          <a:ext cx="8855075" cy="1402040"/>
        </p:xfrm>
        <a:graphic>
          <a:graphicData uri="http://schemas.openxmlformats.org/drawingml/2006/table">
            <a:tbl>
              <a:tblPr/>
              <a:tblGrid>
                <a:gridCol w="2033588">
                  <a:extLst>
                    <a:ext uri="{9D8B030D-6E8A-4147-A177-3AD203B41FA5}">
                      <a16:colId xmlns:a16="http://schemas.microsoft.com/office/drawing/2014/main" val="20000"/>
                    </a:ext>
                  </a:extLst>
                </a:gridCol>
                <a:gridCol w="5975350">
                  <a:extLst>
                    <a:ext uri="{9D8B030D-6E8A-4147-A177-3AD203B41FA5}">
                      <a16:colId xmlns:a16="http://schemas.microsoft.com/office/drawing/2014/main" val="20001"/>
                    </a:ext>
                  </a:extLst>
                </a:gridCol>
                <a:gridCol w="846137">
                  <a:extLst>
                    <a:ext uri="{9D8B030D-6E8A-4147-A177-3AD203B41FA5}">
                      <a16:colId xmlns:a16="http://schemas.microsoft.com/office/drawing/2014/main" val="20002"/>
                    </a:ext>
                  </a:extLst>
                </a:gridCol>
              </a:tblGrid>
              <a:tr h="100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 </a:t>
                      </a:r>
                      <a:endParaRPr kumimoji="0" lang="en-US" sz="1100" b="0" i="0" u="none" strike="noStrike" cap="none" normalizeH="0" baseline="0" dirty="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rPr>
                        <a:t>Labour Turnover =</a:t>
                      </a:r>
                      <a:endParaRPr kumimoji="0" lang="en-US" sz="2400" b="0" i="0" u="none" strike="noStrike" cap="none" normalizeH="0" baseline="0" dirty="0">
                        <a:ln>
                          <a:noFill/>
                        </a:ln>
                        <a:solidFill>
                          <a:schemeClr val="tx1"/>
                        </a:solidFill>
                        <a:effectLst/>
                        <a:latin typeface="Arial" charset="0"/>
                      </a:endParaRP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Number of Employees leaving in a Specific Time Period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1100" b="0" i="0" u="none" strike="noStrike" cap="none" normalizeH="0" baseline="0">
                        <a:ln>
                          <a:noFill/>
                        </a:ln>
                        <a:solidFill>
                          <a:schemeClr val="tx1"/>
                        </a:solidFill>
                        <a:effectLst/>
                        <a:latin typeface="Tempus Sans ITC" pitchFamily="8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x 100</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Average Number of People Employed</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rPr>
                        <a:t> </a:t>
                      </a:r>
                      <a:endParaRPr kumimoji="0" lang="en-US" sz="2400" b="0" i="0" u="none" strike="noStrike" cap="none" normalizeH="0" baseline="0">
                        <a:ln>
                          <a:noFill/>
                        </a:ln>
                        <a:solidFill>
                          <a:schemeClr val="tx1"/>
                        </a:solidFill>
                        <a:effectLst/>
                        <a:latin typeface="Arial"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101" name="Rectangle 85">
            <a:extLst>
              <a:ext uri="{FF2B5EF4-FFF2-40B4-BE49-F238E27FC236}">
                <a16:creationId xmlns:a16="http://schemas.microsoft.com/office/drawing/2014/main" id="{0AB7EB07-9C96-4E90-8713-9E12C000B2FA}"/>
              </a:ext>
            </a:extLst>
          </p:cNvPr>
          <p:cNvSpPr>
            <a:spLocks noChangeArrowheads="1"/>
          </p:cNvSpPr>
          <p:nvPr/>
        </p:nvSpPr>
        <p:spPr bwMode="auto">
          <a:xfrm>
            <a:off x="2627313" y="3284538"/>
            <a:ext cx="51339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Average Number of People Employed</a:t>
            </a:r>
            <a:endParaRPr lang="en-US" altLang="en-US" b="1" dirty="0">
              <a:solidFill>
                <a:schemeClr val="accent2"/>
              </a:solidFill>
              <a:latin typeface="Arial" panose="020B0604020202020204" pitchFamily="34" charset="0"/>
            </a:endParaRPr>
          </a:p>
        </p:txBody>
      </p:sp>
      <p:sp>
        <p:nvSpPr>
          <p:cNvPr id="86099" name="Rectangle 83">
            <a:extLst>
              <a:ext uri="{FF2B5EF4-FFF2-40B4-BE49-F238E27FC236}">
                <a16:creationId xmlns:a16="http://schemas.microsoft.com/office/drawing/2014/main" id="{0925CFE4-A8DF-4141-832A-204F905A8DBD}"/>
              </a:ext>
            </a:extLst>
          </p:cNvPr>
          <p:cNvSpPr>
            <a:spLocks noChangeArrowheads="1"/>
          </p:cNvSpPr>
          <p:nvPr/>
        </p:nvSpPr>
        <p:spPr bwMode="auto">
          <a:xfrm>
            <a:off x="7761288" y="2728913"/>
            <a:ext cx="10747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chemeClr val="accent2"/>
                </a:solidFill>
                <a:latin typeface="Arial" panose="020B0604020202020204" pitchFamily="34" charset="0"/>
              </a:rPr>
              <a:t>x 100</a:t>
            </a:r>
            <a:endParaRPr lang="en-US" altLang="en-US" b="1">
              <a:solidFill>
                <a:schemeClr val="accent2"/>
              </a:solidFill>
              <a:latin typeface="Arial" panose="020B0604020202020204" pitchFamily="34" charset="0"/>
            </a:endParaRPr>
          </a:p>
        </p:txBody>
      </p:sp>
      <p:sp>
        <p:nvSpPr>
          <p:cNvPr id="86098" name="Rectangle 82">
            <a:extLst>
              <a:ext uri="{FF2B5EF4-FFF2-40B4-BE49-F238E27FC236}">
                <a16:creationId xmlns:a16="http://schemas.microsoft.com/office/drawing/2014/main" id="{90B1D7E9-1273-48E8-8BC3-9905E2155E7E}"/>
              </a:ext>
            </a:extLst>
          </p:cNvPr>
          <p:cNvSpPr>
            <a:spLocks noChangeArrowheads="1"/>
          </p:cNvSpPr>
          <p:nvPr/>
        </p:nvSpPr>
        <p:spPr bwMode="auto">
          <a:xfrm>
            <a:off x="3003550" y="2540000"/>
            <a:ext cx="45529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b="1" dirty="0">
                <a:solidFill>
                  <a:schemeClr val="accent2"/>
                </a:solidFill>
                <a:latin typeface="Arial" panose="020B0604020202020204" pitchFamily="34" charset="0"/>
              </a:rPr>
              <a:t>Number of Employees leaving in a Specific Time Period</a:t>
            </a:r>
            <a:endParaRPr lang="en-US" altLang="en-US" b="1" dirty="0">
              <a:solidFill>
                <a:schemeClr val="accent2"/>
              </a:solidFill>
              <a:latin typeface="Arial" panose="020B0604020202020204" pitchFamily="34" charset="0"/>
            </a:endParaRPr>
          </a:p>
        </p:txBody>
      </p:sp>
      <p:sp>
        <p:nvSpPr>
          <p:cNvPr id="86097" name="Rectangle 81">
            <a:extLst>
              <a:ext uri="{FF2B5EF4-FFF2-40B4-BE49-F238E27FC236}">
                <a16:creationId xmlns:a16="http://schemas.microsoft.com/office/drawing/2014/main" id="{4C885809-D5D5-4610-85E5-22914360D193}"/>
              </a:ext>
            </a:extLst>
          </p:cNvPr>
          <p:cNvSpPr>
            <a:spLocks noChangeArrowheads="1"/>
          </p:cNvSpPr>
          <p:nvPr/>
        </p:nvSpPr>
        <p:spPr bwMode="auto">
          <a:xfrm>
            <a:off x="73025" y="2708275"/>
            <a:ext cx="262731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chemeClr val="accent2"/>
                </a:solidFill>
                <a:latin typeface="Arial" panose="020B0604020202020204" pitchFamily="34" charset="0"/>
              </a:rPr>
              <a:t>Labour Turnover =</a:t>
            </a:r>
            <a:endParaRPr lang="en-US" altLang="en-US" b="1" dirty="0">
              <a:solidFill>
                <a:schemeClr val="accent2"/>
              </a:solidFill>
              <a:latin typeface="Arial" panose="020B0604020202020204" pitchFamily="34" charset="0"/>
            </a:endParaRPr>
          </a:p>
        </p:txBody>
      </p:sp>
      <p:sp>
        <p:nvSpPr>
          <p:cNvPr id="1060" name="Line 89">
            <a:extLst>
              <a:ext uri="{FF2B5EF4-FFF2-40B4-BE49-F238E27FC236}">
                <a16:creationId xmlns:a16="http://schemas.microsoft.com/office/drawing/2014/main" id="{B0540C04-1920-4ECD-80EF-00EAD5A7B044}"/>
              </a:ext>
            </a:extLst>
          </p:cNvPr>
          <p:cNvSpPr>
            <a:spLocks noChangeShapeType="1"/>
          </p:cNvSpPr>
          <p:nvPr/>
        </p:nvSpPr>
        <p:spPr bwMode="auto">
          <a:xfrm>
            <a:off x="288925"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1" name="Line 87">
            <a:extLst>
              <a:ext uri="{FF2B5EF4-FFF2-40B4-BE49-F238E27FC236}">
                <a16:creationId xmlns:a16="http://schemas.microsoft.com/office/drawing/2014/main" id="{79DCE31F-318F-46F6-A791-F4AC61C771DC}"/>
              </a:ext>
            </a:extLst>
          </p:cNvPr>
          <p:cNvSpPr>
            <a:spLocks noChangeShapeType="1"/>
          </p:cNvSpPr>
          <p:nvPr/>
        </p:nvSpPr>
        <p:spPr bwMode="auto">
          <a:xfrm>
            <a:off x="288925" y="3213100"/>
            <a:ext cx="2322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2" name="Line 90">
            <a:extLst>
              <a:ext uri="{FF2B5EF4-FFF2-40B4-BE49-F238E27FC236}">
                <a16:creationId xmlns:a16="http://schemas.microsoft.com/office/drawing/2014/main" id="{4AC285E5-2026-4B70-B60E-63173350BB1D}"/>
              </a:ext>
            </a:extLst>
          </p:cNvPr>
          <p:cNvSpPr>
            <a:spLocks noChangeShapeType="1"/>
          </p:cNvSpPr>
          <p:nvPr/>
        </p:nvSpPr>
        <p:spPr bwMode="auto">
          <a:xfrm>
            <a:off x="8820150" y="3213100"/>
            <a:ext cx="0" cy="700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3" name="Line 88">
            <a:extLst>
              <a:ext uri="{FF2B5EF4-FFF2-40B4-BE49-F238E27FC236}">
                <a16:creationId xmlns:a16="http://schemas.microsoft.com/office/drawing/2014/main" id="{008117AC-D60C-4B20-96FE-70D3CF561FB1}"/>
              </a:ext>
            </a:extLst>
          </p:cNvPr>
          <p:cNvSpPr>
            <a:spLocks noChangeShapeType="1"/>
          </p:cNvSpPr>
          <p:nvPr/>
        </p:nvSpPr>
        <p:spPr bwMode="auto">
          <a:xfrm>
            <a:off x="288925" y="4308475"/>
            <a:ext cx="2322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4" name="Line 111">
            <a:extLst>
              <a:ext uri="{FF2B5EF4-FFF2-40B4-BE49-F238E27FC236}">
                <a16:creationId xmlns:a16="http://schemas.microsoft.com/office/drawing/2014/main" id="{9CD8B4DB-9C17-4B39-8AB3-726CC6A6708A}"/>
              </a:ext>
            </a:extLst>
          </p:cNvPr>
          <p:cNvSpPr>
            <a:spLocks noChangeShapeType="1"/>
          </p:cNvSpPr>
          <p:nvPr/>
        </p:nvSpPr>
        <p:spPr bwMode="auto">
          <a:xfrm>
            <a:off x="2611438" y="3213100"/>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5" name="Line 112">
            <a:extLst>
              <a:ext uri="{FF2B5EF4-FFF2-40B4-BE49-F238E27FC236}">
                <a16:creationId xmlns:a16="http://schemas.microsoft.com/office/drawing/2014/main" id="{5765C520-4750-42C4-9AB2-9839B2780FBF}"/>
              </a:ext>
            </a:extLst>
          </p:cNvPr>
          <p:cNvSpPr>
            <a:spLocks noChangeShapeType="1"/>
          </p:cNvSpPr>
          <p:nvPr/>
        </p:nvSpPr>
        <p:spPr bwMode="auto">
          <a:xfrm>
            <a:off x="288925"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30" name="Line 114">
            <a:extLst>
              <a:ext uri="{FF2B5EF4-FFF2-40B4-BE49-F238E27FC236}">
                <a16:creationId xmlns:a16="http://schemas.microsoft.com/office/drawing/2014/main" id="{E58BF127-8C49-4C7A-A2AD-F40A23733FF4}"/>
              </a:ext>
            </a:extLst>
          </p:cNvPr>
          <p:cNvSpPr>
            <a:spLocks noChangeShapeType="1"/>
          </p:cNvSpPr>
          <p:nvPr/>
        </p:nvSpPr>
        <p:spPr bwMode="auto">
          <a:xfrm>
            <a:off x="2627313" y="3240088"/>
            <a:ext cx="5133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67" name="Line 115">
            <a:extLst>
              <a:ext uri="{FF2B5EF4-FFF2-40B4-BE49-F238E27FC236}">
                <a16:creationId xmlns:a16="http://schemas.microsoft.com/office/drawing/2014/main" id="{311A493A-F4AD-4AC4-8578-663B25A9349F}"/>
              </a:ext>
            </a:extLst>
          </p:cNvPr>
          <p:cNvSpPr>
            <a:spLocks noChangeShapeType="1"/>
          </p:cNvSpPr>
          <p:nvPr/>
        </p:nvSpPr>
        <p:spPr bwMode="auto">
          <a:xfrm>
            <a:off x="2611438" y="4308475"/>
            <a:ext cx="51339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8" name="Line 117">
            <a:extLst>
              <a:ext uri="{FF2B5EF4-FFF2-40B4-BE49-F238E27FC236}">
                <a16:creationId xmlns:a16="http://schemas.microsoft.com/office/drawing/2014/main" id="{9C162D1A-05D8-4727-9B68-19E6C1AD9E18}"/>
              </a:ext>
            </a:extLst>
          </p:cNvPr>
          <p:cNvSpPr>
            <a:spLocks noChangeShapeType="1"/>
          </p:cNvSpPr>
          <p:nvPr/>
        </p:nvSpPr>
        <p:spPr bwMode="auto">
          <a:xfrm>
            <a:off x="7745413" y="3213100"/>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69" name="Line 119">
            <a:extLst>
              <a:ext uri="{FF2B5EF4-FFF2-40B4-BE49-F238E27FC236}">
                <a16:creationId xmlns:a16="http://schemas.microsoft.com/office/drawing/2014/main" id="{F203A3AA-C787-4B97-B835-DA27C2710DC7}"/>
              </a:ext>
            </a:extLst>
          </p:cNvPr>
          <p:cNvSpPr>
            <a:spLocks noChangeShapeType="1"/>
          </p:cNvSpPr>
          <p:nvPr/>
        </p:nvSpPr>
        <p:spPr bwMode="auto">
          <a:xfrm>
            <a:off x="8820150" y="3913188"/>
            <a:ext cx="0"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1070" name="Line 121">
            <a:extLst>
              <a:ext uri="{FF2B5EF4-FFF2-40B4-BE49-F238E27FC236}">
                <a16:creationId xmlns:a16="http://schemas.microsoft.com/office/drawing/2014/main" id="{B0660767-8446-4A23-BA84-7E3AD22F2CFB}"/>
              </a:ext>
            </a:extLst>
          </p:cNvPr>
          <p:cNvSpPr>
            <a:spLocks noChangeShapeType="1"/>
          </p:cNvSpPr>
          <p:nvPr/>
        </p:nvSpPr>
        <p:spPr bwMode="auto">
          <a:xfrm>
            <a:off x="7745413" y="4308475"/>
            <a:ext cx="1074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a:lstStyle/>
          <a:p>
            <a:endParaRPr lang="en-GB"/>
          </a:p>
        </p:txBody>
      </p:sp>
      <p:sp>
        <p:nvSpPr>
          <p:cNvPr id="86141" name="Rectangle 125">
            <a:extLst>
              <a:ext uri="{FF2B5EF4-FFF2-40B4-BE49-F238E27FC236}">
                <a16:creationId xmlns:a16="http://schemas.microsoft.com/office/drawing/2014/main" id="{DD352AB1-C609-47FA-A864-EDDB239C62A0}"/>
              </a:ext>
            </a:extLst>
          </p:cNvPr>
          <p:cNvSpPr>
            <a:spLocks noChangeArrowheads="1"/>
          </p:cNvSpPr>
          <p:nvPr/>
        </p:nvSpPr>
        <p:spPr bwMode="auto">
          <a:xfrm>
            <a:off x="4414838" y="3970338"/>
            <a:ext cx="1368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200</a:t>
            </a:r>
            <a:endParaRPr lang="en-US" altLang="en-US">
              <a:solidFill>
                <a:srgbClr val="FF0000"/>
              </a:solidFill>
              <a:latin typeface="Arial" panose="020B0604020202020204" pitchFamily="34" charset="0"/>
            </a:endParaRPr>
          </a:p>
        </p:txBody>
      </p:sp>
      <p:sp>
        <p:nvSpPr>
          <p:cNvPr id="86142" name="Rectangle 126">
            <a:extLst>
              <a:ext uri="{FF2B5EF4-FFF2-40B4-BE49-F238E27FC236}">
                <a16:creationId xmlns:a16="http://schemas.microsoft.com/office/drawing/2014/main" id="{0AB26760-2CEE-4E56-84FF-F484C34AB35C}"/>
              </a:ext>
            </a:extLst>
          </p:cNvPr>
          <p:cNvSpPr>
            <a:spLocks noChangeArrowheads="1"/>
          </p:cNvSpPr>
          <p:nvPr/>
        </p:nvSpPr>
        <p:spPr bwMode="auto">
          <a:xfrm>
            <a:off x="5724525"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rgbClr val="000000"/>
                </a:solidFill>
                <a:latin typeface="Arial" panose="020B0604020202020204" pitchFamily="34" charset="0"/>
              </a:rPr>
              <a:t>x 100</a:t>
            </a:r>
            <a:endParaRPr lang="en-US" altLang="en-US" b="1">
              <a:latin typeface="Arial" panose="020B0604020202020204" pitchFamily="34" charset="0"/>
            </a:endParaRPr>
          </a:p>
        </p:txBody>
      </p:sp>
      <p:sp>
        <p:nvSpPr>
          <p:cNvPr id="86143" name="Rectangle 127">
            <a:extLst>
              <a:ext uri="{FF2B5EF4-FFF2-40B4-BE49-F238E27FC236}">
                <a16:creationId xmlns:a16="http://schemas.microsoft.com/office/drawing/2014/main" id="{29A10696-875B-4EA8-958A-1521C28747A0}"/>
              </a:ext>
            </a:extLst>
          </p:cNvPr>
          <p:cNvSpPr>
            <a:spLocks noChangeArrowheads="1"/>
          </p:cNvSpPr>
          <p:nvPr/>
        </p:nvSpPr>
        <p:spPr bwMode="auto">
          <a:xfrm>
            <a:off x="3795713" y="3976688"/>
            <a:ext cx="647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8</a:t>
            </a:r>
            <a:endParaRPr lang="en-US" altLang="en-US">
              <a:solidFill>
                <a:srgbClr val="FF0000"/>
              </a:solidFill>
              <a:latin typeface="Arial" panose="020B0604020202020204" pitchFamily="34" charset="0"/>
            </a:endParaRPr>
          </a:p>
        </p:txBody>
      </p:sp>
      <p:sp>
        <p:nvSpPr>
          <p:cNvPr id="86144" name="Rectangle 128">
            <a:extLst>
              <a:ext uri="{FF2B5EF4-FFF2-40B4-BE49-F238E27FC236}">
                <a16:creationId xmlns:a16="http://schemas.microsoft.com/office/drawing/2014/main" id="{F5EC7048-5341-4956-AF06-EE9C75022318}"/>
              </a:ext>
            </a:extLst>
          </p:cNvPr>
          <p:cNvSpPr>
            <a:spLocks noChangeArrowheads="1"/>
          </p:cNvSpPr>
          <p:nvPr/>
        </p:nvSpPr>
        <p:spPr bwMode="auto">
          <a:xfrm>
            <a:off x="1763713" y="5033963"/>
            <a:ext cx="25923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dirty="0">
                <a:solidFill>
                  <a:srgbClr val="000000"/>
                </a:solidFill>
                <a:latin typeface="Times New Roman" panose="02020603050405020304" pitchFamily="18" charset="0"/>
              </a:rPr>
              <a:t> </a:t>
            </a:r>
            <a:endParaRPr lang="en-US" altLang="en-US" sz="1100" dirty="0"/>
          </a:p>
          <a:p>
            <a:r>
              <a:rPr lang="en-US" altLang="en-US" sz="2000" b="1" dirty="0">
                <a:solidFill>
                  <a:srgbClr val="000000"/>
                </a:solidFill>
                <a:latin typeface="Arial" panose="020B0604020202020204" pitchFamily="34" charset="0"/>
              </a:rPr>
              <a:t>Labour Turnover =</a:t>
            </a:r>
            <a:endParaRPr lang="en-US" altLang="en-US" b="1" dirty="0">
              <a:latin typeface="Arial" panose="020B0604020202020204" pitchFamily="34" charset="0"/>
            </a:endParaRPr>
          </a:p>
        </p:txBody>
      </p:sp>
      <p:sp>
        <p:nvSpPr>
          <p:cNvPr id="86145" name="Line 129">
            <a:extLst>
              <a:ext uri="{FF2B5EF4-FFF2-40B4-BE49-F238E27FC236}">
                <a16:creationId xmlns:a16="http://schemas.microsoft.com/office/drawing/2014/main" id="{02AE0679-72F2-46B0-BFFB-4BFAFB845348}"/>
              </a:ext>
            </a:extLst>
          </p:cNvPr>
          <p:cNvSpPr>
            <a:spLocks noChangeShapeType="1"/>
          </p:cNvSpPr>
          <p:nvPr/>
        </p:nvSpPr>
        <p:spPr bwMode="auto">
          <a:xfrm>
            <a:off x="4356100" y="5589588"/>
            <a:ext cx="1223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6146" name="Rectangle 130">
            <a:extLst>
              <a:ext uri="{FF2B5EF4-FFF2-40B4-BE49-F238E27FC236}">
                <a16:creationId xmlns:a16="http://schemas.microsoft.com/office/drawing/2014/main" id="{87C5C5AD-8624-456F-BB9F-8951050A9F3F}"/>
              </a:ext>
            </a:extLst>
          </p:cNvPr>
          <p:cNvSpPr>
            <a:spLocks noChangeArrowheads="1"/>
          </p:cNvSpPr>
          <p:nvPr/>
        </p:nvSpPr>
        <p:spPr bwMode="auto">
          <a:xfrm>
            <a:off x="6516688" y="5013325"/>
            <a:ext cx="11525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2000">
                <a:solidFill>
                  <a:srgbClr val="000000"/>
                </a:solidFill>
                <a:latin typeface="Times New Roman" panose="02020603050405020304" pitchFamily="18" charset="0"/>
              </a:rPr>
              <a:t> </a:t>
            </a:r>
            <a:endParaRPr lang="en-US" altLang="en-US" sz="1100"/>
          </a:p>
          <a:p>
            <a:r>
              <a:rPr lang="en-US" altLang="en-US" sz="2000" b="1">
                <a:solidFill>
                  <a:srgbClr val="000000"/>
                </a:solidFill>
                <a:latin typeface="Times New Roman" panose="02020603050405020304" pitchFamily="18" charset="0"/>
              </a:rPr>
              <a:t>= </a:t>
            </a:r>
            <a:r>
              <a:rPr lang="en-US" altLang="en-US" sz="2000" b="1">
                <a:solidFill>
                  <a:schemeClr val="accent2"/>
                </a:solidFill>
                <a:latin typeface="Arial" panose="020B0604020202020204" pitchFamily="34" charset="0"/>
              </a:rPr>
              <a:t>4%</a:t>
            </a:r>
            <a:endParaRPr lang="en-US" altLang="en-US" b="1">
              <a:solidFill>
                <a:schemeClr val="accent2"/>
              </a:solidFill>
              <a:latin typeface="Arial" panose="020B0604020202020204" pitchFamily="34" charset="0"/>
            </a:endParaRPr>
          </a:p>
        </p:txBody>
      </p:sp>
      <p:sp>
        <p:nvSpPr>
          <p:cNvPr id="62" name="Title 61">
            <a:extLst>
              <a:ext uri="{FF2B5EF4-FFF2-40B4-BE49-F238E27FC236}">
                <a16:creationId xmlns:a16="http://schemas.microsoft.com/office/drawing/2014/main" id="{5DB204EC-BB64-4668-918A-D96058616E8B}"/>
              </a:ext>
            </a:extLst>
          </p:cNvPr>
          <p:cNvSpPr>
            <a:spLocks noGrp="1"/>
          </p:cNvSpPr>
          <p:nvPr>
            <p:ph type="title" idx="4294967295"/>
          </p:nvPr>
        </p:nvSpPr>
        <p:spPr>
          <a:xfrm>
            <a:off x="0" y="246063"/>
            <a:ext cx="7772400" cy="914400"/>
          </a:xfrm>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Labour Turnover</a:t>
            </a:r>
            <a:endParaRPr lang="en-GB" dirty="0"/>
          </a:p>
        </p:txBody>
      </p:sp>
      <p:sp>
        <p:nvSpPr>
          <p:cNvPr id="63" name="Rectangle 125">
            <a:extLst>
              <a:ext uri="{FF2B5EF4-FFF2-40B4-BE49-F238E27FC236}">
                <a16:creationId xmlns:a16="http://schemas.microsoft.com/office/drawing/2014/main" id="{3CBAD0D4-70A0-427C-AFFC-9C174ABF56EF}"/>
              </a:ext>
            </a:extLst>
          </p:cNvPr>
          <p:cNvSpPr>
            <a:spLocks noChangeArrowheads="1"/>
          </p:cNvSpPr>
          <p:nvPr/>
        </p:nvSpPr>
        <p:spPr bwMode="auto">
          <a:xfrm>
            <a:off x="4276725" y="5618163"/>
            <a:ext cx="13684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200</a:t>
            </a:r>
            <a:endParaRPr lang="en-US" altLang="en-US">
              <a:solidFill>
                <a:srgbClr val="FF0000"/>
              </a:solidFill>
              <a:latin typeface="Arial" panose="020B0604020202020204" pitchFamily="34" charset="0"/>
            </a:endParaRPr>
          </a:p>
        </p:txBody>
      </p:sp>
      <p:sp>
        <p:nvSpPr>
          <p:cNvPr id="64" name="Rectangle 127">
            <a:extLst>
              <a:ext uri="{FF2B5EF4-FFF2-40B4-BE49-F238E27FC236}">
                <a16:creationId xmlns:a16="http://schemas.microsoft.com/office/drawing/2014/main" id="{59C4396A-4C4D-4E9E-8F6B-79A7F621EEF5}"/>
              </a:ext>
            </a:extLst>
          </p:cNvPr>
          <p:cNvSpPr>
            <a:spLocks noChangeArrowheads="1"/>
          </p:cNvSpPr>
          <p:nvPr/>
        </p:nvSpPr>
        <p:spPr bwMode="auto">
          <a:xfrm>
            <a:off x="4643438" y="5187950"/>
            <a:ext cx="647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r>
              <a:rPr lang="en-US" altLang="en-US" sz="2000">
                <a:solidFill>
                  <a:srgbClr val="FF0000"/>
                </a:solidFill>
                <a:latin typeface="Arial" panose="020B0604020202020204" pitchFamily="34" charset="0"/>
              </a:rPr>
              <a:t>8</a:t>
            </a:r>
            <a:endParaRPr lang="en-US" altLang="en-US">
              <a:solidFill>
                <a:srgbClr val="FF0000"/>
              </a:solidFill>
              <a:latin typeface="Arial" panose="020B0604020202020204" pitchFamily="34" charset="0"/>
            </a:endParaRPr>
          </a:p>
        </p:txBody>
      </p:sp>
      <p:pic>
        <p:nvPicPr>
          <p:cNvPr id="67" name="Picture 66" descr="JobSearchManTrans.png">
            <a:extLst>
              <a:ext uri="{FF2B5EF4-FFF2-40B4-BE49-F238E27FC236}">
                <a16:creationId xmlns:a16="http://schemas.microsoft.com/office/drawing/2014/main" id="{7BCCF36F-B499-4866-867E-834B077100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982663"/>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Control 5">
            <a:extLst>
              <a:ext uri="{FF2B5EF4-FFF2-40B4-BE49-F238E27FC236}">
                <a16:creationId xmlns:a16="http://schemas.microsoft.com/office/drawing/2014/main" id="{55D49732-FD30-430F-8314-4E86880A82F5}"/>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7" name="Control 27">
            <a:extLst>
              <a:ext uri="{FF2B5EF4-FFF2-40B4-BE49-F238E27FC236}">
                <a16:creationId xmlns:a16="http://schemas.microsoft.com/office/drawing/2014/main" id="{0AA93F53-2D68-47E2-9764-621CAA5967BD}"/>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
        <p:nvSpPr>
          <p:cNvPr id="1028" name="Control 50">
            <a:extLst>
              <a:ext uri="{FF2B5EF4-FFF2-40B4-BE49-F238E27FC236}">
                <a16:creationId xmlns:a16="http://schemas.microsoft.com/office/drawing/2014/main" id="{77FA43FB-264D-4F62-8928-5C097AD6E893}"/>
              </a:ext>
            </a:extLst>
          </p:cNvPr>
          <p:cNvSpPr>
            <a:spLocks noChangeArrowheads="1" noChangeShapeType="1"/>
          </p:cNvSpPr>
          <p:nvPr/>
        </p:nvSpPr>
        <p:spPr bwMode="auto">
          <a:xfrm>
            <a:off x="12065000" y="15641638"/>
            <a:ext cx="8856663" cy="1027112"/>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endParaRPr lang="en-GB"/>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86147"/>
                                        </p:tgtEl>
                                        <p:attrNameLst>
                                          <p:attrName>style.visibility</p:attrName>
                                        </p:attrNameLst>
                                      </p:cBhvr>
                                      <p:to>
                                        <p:strVal val="visible"/>
                                      </p:to>
                                    </p:set>
                                    <p:anim calcmode="lin" valueType="num">
                                      <p:cBhvr>
                                        <p:cTn id="17" dur="500" fill="hold"/>
                                        <p:tgtEl>
                                          <p:spTgt spid="86147"/>
                                        </p:tgtEl>
                                        <p:attrNameLst>
                                          <p:attrName>ppt_w</p:attrName>
                                        </p:attrNameLst>
                                      </p:cBhvr>
                                      <p:tavLst>
                                        <p:tav tm="0">
                                          <p:val>
                                            <p:fltVal val="0"/>
                                          </p:val>
                                        </p:tav>
                                        <p:tav tm="100000">
                                          <p:val>
                                            <p:strVal val="#ppt_w"/>
                                          </p:val>
                                        </p:tav>
                                      </p:tavLst>
                                    </p:anim>
                                    <p:anim calcmode="lin" valueType="num">
                                      <p:cBhvr>
                                        <p:cTn id="18" dur="500" fill="hold"/>
                                        <p:tgtEl>
                                          <p:spTgt spid="86147"/>
                                        </p:tgtEl>
                                        <p:attrNameLst>
                                          <p:attrName>ppt_h</p:attrName>
                                        </p:attrNameLst>
                                      </p:cBhvr>
                                      <p:tavLst>
                                        <p:tav tm="0">
                                          <p:val>
                                            <p:fltVal val="0"/>
                                          </p:val>
                                        </p:tav>
                                        <p:tav tm="100000">
                                          <p:val>
                                            <p:strVal val="#ppt_h"/>
                                          </p:val>
                                        </p:tav>
                                      </p:tavLst>
                                    </p:anim>
                                    <p:animEffect transition="in" filter="fade">
                                      <p:cBhvr>
                                        <p:cTn id="19" dur="500"/>
                                        <p:tgtEl>
                                          <p:spTgt spid="86147"/>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60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0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1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0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019">
                                            <p:txEl>
                                              <p:pRg st="6" end="6"/>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614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614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861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614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0156 0.00416 L 0.09254 0.17757 " pathEditMode="fixed" rAng="0" ptsTypes="AA">
                                      <p:cBhvr>
                                        <p:cTn id="54" dur="2000" fill="hold"/>
                                        <p:tgtEl>
                                          <p:spTgt spid="86143"/>
                                        </p:tgtEl>
                                        <p:attrNameLst>
                                          <p:attrName>ppt_x</p:attrName>
                                          <p:attrName>ppt_y</p:attrName>
                                        </p:attrNameLst>
                                      </p:cBhvr>
                                      <p:rCtr x="4549" y="8671"/>
                                    </p:animMotion>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par>
                          <p:cTn id="57" fill="hold" nodeType="afterGroup">
                            <p:stCondLst>
                              <p:cond delay="2000"/>
                            </p:stCondLst>
                            <p:childTnLst>
                              <p:par>
                                <p:cTn id="58" presetID="1" presetClass="exit" presetSubtype="0" fill="hold" grpId="2" nodeType="afterEffect">
                                  <p:stCondLst>
                                    <p:cond delay="0"/>
                                  </p:stCondLst>
                                  <p:childTnLst>
                                    <p:set>
                                      <p:cBhvr>
                                        <p:cTn id="59" dur="1" fill="hold">
                                          <p:stCondLst>
                                            <p:cond delay="0"/>
                                          </p:stCondLst>
                                        </p:cTn>
                                        <p:tgtEl>
                                          <p:spTgt spid="86143"/>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0" presetClass="path" presetSubtype="0" accel="50000" decel="50000" fill="hold" grpId="0" nodeType="clickEffect">
                                  <p:stCondLst>
                                    <p:cond delay="0"/>
                                  </p:stCondLst>
                                  <p:childTnLst>
                                    <p:animMotion origin="layout" path="M 1.11111E-6 3.58382E-6 L -0.01267 0.24346 " pathEditMode="relative" rAng="0" ptsTypes="AA">
                                      <p:cBhvr>
                                        <p:cTn id="63" dur="2000" fill="hold"/>
                                        <p:tgtEl>
                                          <p:spTgt spid="86141"/>
                                        </p:tgtEl>
                                        <p:attrNameLst>
                                          <p:attrName>ppt_x</p:attrName>
                                          <p:attrName>ppt_y</p:attrName>
                                        </p:attrNameLst>
                                      </p:cBhvr>
                                      <p:rCtr x="-642" y="12162"/>
                                    </p:animMotion>
                                  </p:childTnLst>
                                </p:cTn>
                              </p:par>
                              <p:par>
                                <p:cTn id="64" presetID="1"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childTnLst>
                                </p:cTn>
                              </p:par>
                            </p:childTnLst>
                          </p:cTn>
                        </p:par>
                        <p:par>
                          <p:cTn id="66" fill="hold" nodeType="afterGroup">
                            <p:stCondLst>
                              <p:cond delay="2000"/>
                            </p:stCondLst>
                            <p:childTnLst>
                              <p:par>
                                <p:cTn id="67" presetID="1" presetClass="exit" presetSubtype="0" fill="hold" grpId="1" nodeType="afterEffect">
                                  <p:stCondLst>
                                    <p:cond delay="0"/>
                                  </p:stCondLst>
                                  <p:childTnLst>
                                    <p:set>
                                      <p:cBhvr>
                                        <p:cTn id="68" dur="1" fill="hold">
                                          <p:stCondLst>
                                            <p:cond delay="0"/>
                                          </p:stCondLst>
                                        </p:cTn>
                                        <p:tgtEl>
                                          <p:spTgt spid="63"/>
                                        </p:tgtEl>
                                        <p:attrNameLst>
                                          <p:attrName>style.visibility</p:attrName>
                                        </p:attrNameLst>
                                      </p:cBhvr>
                                      <p:to>
                                        <p:strVal val="hidden"/>
                                      </p:to>
                                    </p:set>
                                  </p:childTnLst>
                                </p:cTn>
                              </p:par>
                            </p:childTnLst>
                          </p:cTn>
                        </p:par>
                        <p:par>
                          <p:cTn id="69" fill="hold" nodeType="afterGroup">
                            <p:stCondLst>
                              <p:cond delay="2000"/>
                            </p:stCondLst>
                            <p:childTnLst>
                              <p:par>
                                <p:cTn id="70" presetID="1" presetClass="entr" presetSubtype="0" fill="hold" grpId="0" nodeType="afterEffect">
                                  <p:stCondLst>
                                    <p:cond delay="0"/>
                                  </p:stCondLst>
                                  <p:childTnLst>
                                    <p:set>
                                      <p:cBhvr>
                                        <p:cTn id="71" dur="1" fill="hold">
                                          <p:stCondLst>
                                            <p:cond delay="0"/>
                                          </p:stCondLst>
                                        </p:cTn>
                                        <p:tgtEl>
                                          <p:spTgt spid="8614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6147" grpId="0" animBg="1"/>
      <p:bldP spid="86019" grpId="0" build="p" bldLvl="4" autoUpdateAnimBg="0"/>
      <p:bldP spid="86101" grpId="0"/>
      <p:bldP spid="86099" grpId="0"/>
      <p:bldP spid="86098" grpId="0"/>
      <p:bldP spid="86097" grpId="0"/>
      <p:bldP spid="86141" grpId="0"/>
      <p:bldP spid="86141" grpId="1"/>
      <p:bldP spid="86142" grpId="0"/>
      <p:bldP spid="86143" grpId="0"/>
      <p:bldP spid="86143" grpId="1"/>
      <p:bldP spid="86143" grpId="2"/>
      <p:bldP spid="86144" grpId="0"/>
      <p:bldP spid="86146" grpId="0"/>
      <p:bldP spid="63" grpId="0"/>
      <p:bldP spid="63" grpId="1"/>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D62DD7D5-974C-4E82-8D7F-B3231ED1BA36}"/>
              </a:ext>
            </a:extLst>
          </p:cNvPr>
          <p:cNvSpPr>
            <a:spLocks noChangeArrowheads="1"/>
          </p:cNvSpPr>
          <p:nvPr/>
        </p:nvSpPr>
        <p:spPr bwMode="auto">
          <a:xfrm>
            <a:off x="179388" y="1196975"/>
            <a:ext cx="87852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The ideal percentage depends upon the:</a:t>
            </a:r>
          </a:p>
          <a:p>
            <a:pPr eaLnBrk="1" hangingPunct="1">
              <a:lnSpc>
                <a:spcPct val="90000"/>
              </a:lnSpc>
              <a:spcBef>
                <a:spcPct val="20000"/>
              </a:spcBef>
              <a:buFontTx/>
              <a:buBlip>
                <a:blip r:embed="rId4"/>
              </a:buBlip>
            </a:pPr>
            <a:endParaRPr lang="en-GB" altLang="en-US">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a:solidFill>
                  <a:schemeClr val="accent2"/>
                </a:solidFill>
                <a:latin typeface="Arial" panose="020B0604020202020204" pitchFamily="34" charset="0"/>
              </a:rPr>
              <a:t>The level of unemployment in the region </a:t>
            </a:r>
          </a:p>
          <a:p>
            <a:pPr lvl="1" eaLnBrk="1" hangingPunct="1">
              <a:lnSpc>
                <a:spcPct val="90000"/>
              </a:lnSpc>
              <a:spcBef>
                <a:spcPct val="20000"/>
              </a:spcBef>
              <a:buFont typeface="Wingdings 3" panose="05040102010807070707" pitchFamily="18" charset="2"/>
              <a:buBlip>
                <a:blip r:embed="rId5"/>
              </a:buBlip>
            </a:pPr>
            <a:endParaRPr lang="en-GB" altLang="en-US" sz="2000">
              <a:solidFill>
                <a:schemeClr val="accent2"/>
              </a:solidFill>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a:solidFill>
                  <a:schemeClr val="accent2"/>
                </a:solidFill>
                <a:latin typeface="Arial" panose="020B0604020202020204" pitchFamily="34" charset="0"/>
              </a:rPr>
              <a:t>Whether staff are full or part-time</a:t>
            </a:r>
          </a:p>
          <a:p>
            <a:pPr lvl="1" eaLnBrk="1" hangingPunct="1">
              <a:lnSpc>
                <a:spcPct val="90000"/>
              </a:lnSpc>
              <a:spcBef>
                <a:spcPct val="20000"/>
              </a:spcBef>
              <a:buFont typeface="Wingdings 3" panose="05040102010807070707" pitchFamily="18" charset="2"/>
              <a:buBlip>
                <a:blip r:embed="rId5"/>
              </a:buBlip>
            </a:pPr>
            <a:endParaRPr lang="en-GB" altLang="en-US" sz="2000">
              <a:solidFill>
                <a:schemeClr val="accent2"/>
              </a:solidFill>
              <a:latin typeface="Arial" panose="020B0604020202020204" pitchFamily="34" charset="0"/>
            </a:endParaRPr>
          </a:p>
          <a:p>
            <a:pPr lvl="1" eaLnBrk="1" hangingPunct="1">
              <a:lnSpc>
                <a:spcPct val="90000"/>
              </a:lnSpc>
              <a:spcBef>
                <a:spcPct val="20000"/>
              </a:spcBef>
              <a:buFont typeface="Wingdings 3" panose="05040102010807070707" pitchFamily="18" charset="2"/>
              <a:buBlip>
                <a:blip r:embed="rId5"/>
              </a:buBlip>
            </a:pPr>
            <a:r>
              <a:rPr lang="en-GB" altLang="en-US" sz="2000">
                <a:solidFill>
                  <a:schemeClr val="accent2"/>
                </a:solidFill>
                <a:latin typeface="Arial" panose="020B0604020202020204" pitchFamily="34" charset="0"/>
              </a:rPr>
              <a:t>The level of skills required by staff</a:t>
            </a:r>
          </a:p>
          <a:p>
            <a:pPr eaLnBrk="1" hangingPunct="1">
              <a:lnSpc>
                <a:spcPct val="90000"/>
              </a:lnSpc>
              <a:spcBef>
                <a:spcPct val="20000"/>
              </a:spcBef>
            </a:pPr>
            <a:endParaRPr lang="en-GB" altLang="en-US">
              <a:latin typeface="Arial" panose="020B0604020202020204" pitchFamily="34" charset="0"/>
            </a:endParaRPr>
          </a:p>
        </p:txBody>
      </p:sp>
      <p:pic>
        <p:nvPicPr>
          <p:cNvPr id="6147" name="Picture 18" descr="PercentManTrans.png">
            <a:extLst>
              <a:ext uri="{FF2B5EF4-FFF2-40B4-BE49-F238E27FC236}">
                <a16:creationId xmlns:a16="http://schemas.microsoft.com/office/drawing/2014/main" id="{3C545DE2-661E-450D-88E8-4F3BF37FEED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37250" y="1608138"/>
            <a:ext cx="282733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23" name="AutoShape 27">
            <a:extLst>
              <a:ext uri="{FF2B5EF4-FFF2-40B4-BE49-F238E27FC236}">
                <a16:creationId xmlns:a16="http://schemas.microsoft.com/office/drawing/2014/main" id="{A3805475-77A3-41E2-A02E-D26B41F8E53B}"/>
              </a:ext>
            </a:extLst>
          </p:cNvPr>
          <p:cNvSpPr>
            <a:spLocks noChangeArrowheads="1"/>
          </p:cNvSpPr>
          <p:nvPr/>
        </p:nvSpPr>
        <p:spPr bwMode="auto">
          <a:xfrm>
            <a:off x="130175" y="3908425"/>
            <a:ext cx="8729663" cy="2743200"/>
          </a:xfrm>
          <a:prstGeom prst="roundRect">
            <a:avLst>
              <a:gd name="adj" fmla="val 16667"/>
            </a:avLst>
          </a:prstGeom>
          <a:solidFill>
            <a:srgbClr val="FFFFCC">
              <a:alpha val="89803"/>
            </a:srgbClr>
          </a:soli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132111" name="Rectangle 15">
            <a:extLst>
              <a:ext uri="{FF2B5EF4-FFF2-40B4-BE49-F238E27FC236}">
                <a16:creationId xmlns:a16="http://schemas.microsoft.com/office/drawing/2014/main" id="{672764DA-49E1-4787-8597-5CCC21A5EECA}"/>
              </a:ext>
            </a:extLst>
          </p:cNvPr>
          <p:cNvSpPr>
            <a:spLocks noGrp="1" noChangeArrowheads="1"/>
          </p:cNvSpPr>
          <p:nvPr>
            <p:ph type="title" idx="4294967295"/>
          </p:nvPr>
        </p:nvSpPr>
        <p:spPr>
          <a:xfrm>
            <a:off x="0" y="260350"/>
            <a:ext cx="8310563" cy="914400"/>
          </a:xfrm>
        </p:spPr>
        <p:txBody>
          <a:bodyPr/>
          <a:lstStyle/>
          <a:p>
            <a:pPr eaLnBrk="1" hangingPunct="1">
              <a:defRPr/>
            </a:pPr>
            <a:r>
              <a:rPr lang="en-GB" dirty="0"/>
              <a:t>What Is The Ideal Percentage?</a:t>
            </a:r>
            <a:endParaRPr lang="en-US" dirty="0"/>
          </a:p>
        </p:txBody>
      </p:sp>
      <p:grpSp>
        <p:nvGrpSpPr>
          <p:cNvPr id="2" name="Group 41">
            <a:extLst>
              <a:ext uri="{FF2B5EF4-FFF2-40B4-BE49-F238E27FC236}">
                <a16:creationId xmlns:a16="http://schemas.microsoft.com/office/drawing/2014/main" id="{4303211E-5CDB-42F0-B358-E86AF3BB372D}"/>
              </a:ext>
            </a:extLst>
          </p:cNvPr>
          <p:cNvGrpSpPr>
            <a:grpSpLocks/>
          </p:cNvGrpSpPr>
          <p:nvPr/>
        </p:nvGrpSpPr>
        <p:grpSpPr bwMode="auto">
          <a:xfrm>
            <a:off x="560388" y="4689475"/>
            <a:ext cx="2159000" cy="1619250"/>
            <a:chOff x="264" y="2493"/>
            <a:chExt cx="1814" cy="1020"/>
          </a:xfrm>
        </p:grpSpPr>
        <p:sp>
          <p:nvSpPr>
            <p:cNvPr id="6159" name="Oval 36">
              <a:hlinkClick r:id="rId7" action="ppaction://hlinksldjump"/>
              <a:extLst>
                <a:ext uri="{FF2B5EF4-FFF2-40B4-BE49-F238E27FC236}">
                  <a16:creationId xmlns:a16="http://schemas.microsoft.com/office/drawing/2014/main" id="{78945AB2-CD45-471E-9FAC-DBAB9F33A761}"/>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6160" name="Text Box 37">
              <a:hlinkClick r:id="rId7" action="ppaction://hlinksldjump"/>
              <a:extLst>
                <a:ext uri="{FF2B5EF4-FFF2-40B4-BE49-F238E27FC236}">
                  <a16:creationId xmlns:a16="http://schemas.microsoft.com/office/drawing/2014/main" id="{255DC19B-077B-4D75-8188-7E9976630788}"/>
                </a:ext>
              </a:extLst>
            </p:cNvPr>
            <p:cNvSpPr txBox="1">
              <a:spLocks noChangeArrowheads="1"/>
            </p:cNvSpPr>
            <p:nvPr/>
          </p:nvSpPr>
          <p:spPr bwMode="auto">
            <a:xfrm>
              <a:off x="422" y="2575"/>
              <a:ext cx="154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Private</a:t>
              </a:r>
              <a:br>
                <a:rPr lang="en-GB" altLang="en-US">
                  <a:solidFill>
                    <a:schemeClr val="accent2"/>
                  </a:solidFill>
                  <a:latin typeface="Comic Sans MS" panose="030F0702030302020204" pitchFamily="66" charset="0"/>
                </a:rPr>
              </a:br>
              <a:r>
                <a:rPr lang="en-GB" altLang="en-US">
                  <a:solidFill>
                    <a:schemeClr val="accent2"/>
                  </a:solidFill>
                  <a:latin typeface="Comic Sans MS" panose="030F0702030302020204" pitchFamily="66" charset="0"/>
                </a:rPr>
                <a:t>Sector</a:t>
              </a:r>
            </a:p>
            <a:p>
              <a:pPr algn="ctr">
                <a:spcBef>
                  <a:spcPct val="50000"/>
                </a:spcBef>
              </a:pPr>
              <a:r>
                <a:rPr lang="en-GB" altLang="en-US">
                  <a:solidFill>
                    <a:schemeClr val="accent2"/>
                  </a:solidFill>
                  <a:latin typeface="Comic Sans MS" panose="030F0702030302020204" pitchFamily="66" charset="0"/>
                </a:rPr>
                <a:t>16.8%</a:t>
              </a:r>
              <a:endParaRPr lang="en-US" altLang="en-US">
                <a:solidFill>
                  <a:schemeClr val="accent2"/>
                </a:solidFill>
                <a:latin typeface="Comic Sans MS" panose="030F0702030302020204" pitchFamily="66" charset="0"/>
              </a:endParaRPr>
            </a:p>
          </p:txBody>
        </p:sp>
      </p:grpSp>
      <p:grpSp>
        <p:nvGrpSpPr>
          <p:cNvPr id="3" name="Group 41">
            <a:extLst>
              <a:ext uri="{FF2B5EF4-FFF2-40B4-BE49-F238E27FC236}">
                <a16:creationId xmlns:a16="http://schemas.microsoft.com/office/drawing/2014/main" id="{FB4BE072-4469-44D4-B558-8CE6F6765EE1}"/>
              </a:ext>
            </a:extLst>
          </p:cNvPr>
          <p:cNvGrpSpPr>
            <a:grpSpLocks/>
          </p:cNvGrpSpPr>
          <p:nvPr/>
        </p:nvGrpSpPr>
        <p:grpSpPr bwMode="auto">
          <a:xfrm>
            <a:off x="3357563" y="4689475"/>
            <a:ext cx="2159000" cy="1619250"/>
            <a:chOff x="264" y="2493"/>
            <a:chExt cx="1814" cy="1020"/>
          </a:xfrm>
        </p:grpSpPr>
        <p:sp>
          <p:nvSpPr>
            <p:cNvPr id="6157" name="Oval 36">
              <a:hlinkClick r:id="rId7" action="ppaction://hlinksldjump"/>
              <a:extLst>
                <a:ext uri="{FF2B5EF4-FFF2-40B4-BE49-F238E27FC236}">
                  <a16:creationId xmlns:a16="http://schemas.microsoft.com/office/drawing/2014/main" id="{51A38DF4-32E2-42E4-B50B-D2DD630D3AD3}"/>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6158" name="Text Box 37">
              <a:hlinkClick r:id="rId7" action="ppaction://hlinksldjump"/>
              <a:extLst>
                <a:ext uri="{FF2B5EF4-FFF2-40B4-BE49-F238E27FC236}">
                  <a16:creationId xmlns:a16="http://schemas.microsoft.com/office/drawing/2014/main" id="{F61CE830-4961-4DCB-AD76-310DA2AD394B}"/>
                </a:ext>
              </a:extLst>
            </p:cNvPr>
            <p:cNvSpPr txBox="1">
              <a:spLocks noChangeArrowheads="1"/>
            </p:cNvSpPr>
            <p:nvPr/>
          </p:nvSpPr>
          <p:spPr bwMode="auto">
            <a:xfrm>
              <a:off x="413" y="2576"/>
              <a:ext cx="154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Public</a:t>
              </a:r>
              <a:br>
                <a:rPr lang="en-GB" altLang="en-US">
                  <a:solidFill>
                    <a:schemeClr val="accent2"/>
                  </a:solidFill>
                  <a:latin typeface="Comic Sans MS" panose="030F0702030302020204" pitchFamily="66" charset="0"/>
                </a:rPr>
              </a:br>
              <a:r>
                <a:rPr lang="en-GB" altLang="en-US">
                  <a:solidFill>
                    <a:schemeClr val="accent2"/>
                  </a:solidFill>
                  <a:latin typeface="Comic Sans MS" panose="030F0702030302020204" pitchFamily="66" charset="0"/>
                </a:rPr>
                <a:t> Sector</a:t>
              </a:r>
            </a:p>
            <a:p>
              <a:pPr algn="ctr">
                <a:spcBef>
                  <a:spcPct val="50000"/>
                </a:spcBef>
              </a:pPr>
              <a:r>
                <a:rPr lang="en-GB" altLang="en-US">
                  <a:solidFill>
                    <a:schemeClr val="accent2"/>
                  </a:solidFill>
                  <a:latin typeface="Comic Sans MS" panose="030F0702030302020204" pitchFamily="66" charset="0"/>
                </a:rPr>
                <a:t>12.6%</a:t>
              </a:r>
              <a:endParaRPr lang="en-US" altLang="en-US">
                <a:solidFill>
                  <a:schemeClr val="accent2"/>
                </a:solidFill>
                <a:latin typeface="Comic Sans MS" panose="030F0702030302020204" pitchFamily="66" charset="0"/>
              </a:endParaRPr>
            </a:p>
          </p:txBody>
        </p:sp>
      </p:grpSp>
      <p:grpSp>
        <p:nvGrpSpPr>
          <p:cNvPr id="4" name="Group 41">
            <a:extLst>
              <a:ext uri="{FF2B5EF4-FFF2-40B4-BE49-F238E27FC236}">
                <a16:creationId xmlns:a16="http://schemas.microsoft.com/office/drawing/2014/main" id="{6ABFC6EC-7DC0-47E0-8E07-AAD965B0B835}"/>
              </a:ext>
            </a:extLst>
          </p:cNvPr>
          <p:cNvGrpSpPr>
            <a:grpSpLocks/>
          </p:cNvGrpSpPr>
          <p:nvPr/>
        </p:nvGrpSpPr>
        <p:grpSpPr bwMode="auto">
          <a:xfrm>
            <a:off x="6142038" y="4689475"/>
            <a:ext cx="2160587" cy="1619250"/>
            <a:chOff x="264" y="2493"/>
            <a:chExt cx="1814" cy="1020"/>
          </a:xfrm>
        </p:grpSpPr>
        <p:sp>
          <p:nvSpPr>
            <p:cNvPr id="6155" name="Oval 36">
              <a:hlinkClick r:id="rId7" action="ppaction://hlinksldjump"/>
              <a:extLst>
                <a:ext uri="{FF2B5EF4-FFF2-40B4-BE49-F238E27FC236}">
                  <a16:creationId xmlns:a16="http://schemas.microsoft.com/office/drawing/2014/main" id="{B05FDC4A-73A4-467F-8B4C-D8075C99D2A0}"/>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6156" name="Text Box 37">
              <a:hlinkClick r:id="rId7" action="ppaction://hlinksldjump"/>
              <a:extLst>
                <a:ext uri="{FF2B5EF4-FFF2-40B4-BE49-F238E27FC236}">
                  <a16:creationId xmlns:a16="http://schemas.microsoft.com/office/drawing/2014/main" id="{9F7EB38B-465B-4638-A703-1CCDF5EB1AC4}"/>
                </a:ext>
              </a:extLst>
            </p:cNvPr>
            <p:cNvSpPr txBox="1">
              <a:spLocks noChangeArrowheads="1"/>
            </p:cNvSpPr>
            <p:nvPr/>
          </p:nvSpPr>
          <p:spPr bwMode="auto">
            <a:xfrm>
              <a:off x="413" y="2562"/>
              <a:ext cx="154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Voluntary Sector</a:t>
              </a:r>
            </a:p>
            <a:p>
              <a:pPr algn="ctr">
                <a:spcBef>
                  <a:spcPct val="50000"/>
                </a:spcBef>
              </a:pPr>
              <a:r>
                <a:rPr lang="en-GB" altLang="en-US">
                  <a:solidFill>
                    <a:schemeClr val="accent2"/>
                  </a:solidFill>
                  <a:latin typeface="Comic Sans MS" panose="030F0702030302020204" pitchFamily="66" charset="0"/>
                </a:rPr>
                <a:t>16.4%</a:t>
              </a:r>
              <a:endParaRPr lang="en-US" altLang="en-US">
                <a:solidFill>
                  <a:schemeClr val="accent2"/>
                </a:solidFill>
                <a:latin typeface="Comic Sans MS" panose="030F0702030302020204" pitchFamily="66" charset="0"/>
              </a:endParaRPr>
            </a:p>
          </p:txBody>
        </p:sp>
      </p:grpSp>
      <p:sp>
        <p:nvSpPr>
          <p:cNvPr id="3081" name="Text Box 4">
            <a:extLst>
              <a:ext uri="{FF2B5EF4-FFF2-40B4-BE49-F238E27FC236}">
                <a16:creationId xmlns:a16="http://schemas.microsoft.com/office/drawing/2014/main" id="{C56B6FF8-9763-4670-941B-99E2E5895258}"/>
              </a:ext>
            </a:extLst>
          </p:cNvPr>
          <p:cNvSpPr txBox="1">
            <a:spLocks noChangeArrowheads="1"/>
          </p:cNvSpPr>
          <p:nvPr/>
        </p:nvSpPr>
        <p:spPr bwMode="auto">
          <a:xfrm>
            <a:off x="304800" y="6361113"/>
            <a:ext cx="3563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US" altLang="en-US" sz="1200">
                <a:latin typeface="Times New Roman" panose="02020603050405020304" pitchFamily="18" charset="0"/>
              </a:rPr>
              <a:t>Source: www.cipd.co.uk</a:t>
            </a:r>
          </a:p>
        </p:txBody>
      </p:sp>
      <p:sp>
        <p:nvSpPr>
          <p:cNvPr id="20" name="Rectangle 2">
            <a:extLst>
              <a:ext uri="{FF2B5EF4-FFF2-40B4-BE49-F238E27FC236}">
                <a16:creationId xmlns:a16="http://schemas.microsoft.com/office/drawing/2014/main" id="{E4591A15-38CB-4C90-A607-A79CF4A7DBF1}"/>
              </a:ext>
            </a:extLst>
          </p:cNvPr>
          <p:cNvSpPr>
            <a:spLocks noChangeArrowheads="1"/>
          </p:cNvSpPr>
          <p:nvPr/>
        </p:nvSpPr>
        <p:spPr bwMode="auto">
          <a:xfrm>
            <a:off x="179388" y="3929063"/>
            <a:ext cx="8391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8"/>
              </a:buBlip>
            </a:pPr>
            <a:r>
              <a:rPr lang="en-GB" altLang="en-US">
                <a:latin typeface="Arial" panose="020B0604020202020204" pitchFamily="34" charset="0"/>
              </a:rPr>
              <a:t>Example figures, according to the Chartered Institute of Personnel and Development (CIPD), are:</a:t>
            </a:r>
          </a:p>
          <a:p>
            <a:pPr lvl="1" eaLnBrk="1" hangingPunct="1">
              <a:lnSpc>
                <a:spcPct val="90000"/>
              </a:lnSpc>
              <a:spcBef>
                <a:spcPct val="20000"/>
              </a:spcBef>
              <a:buFont typeface="Wingdings 3" panose="05040102010807070707" pitchFamily="18" charset="2"/>
              <a:buNone/>
            </a:pPr>
            <a:endParaRPr lang="en-GB" altLang="en-US" sz="2000">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09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12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bldLvl="4" autoUpdateAnimBg="0"/>
      <p:bldP spid="132123" grpId="0" animBg="1"/>
      <p:bldP spid="3081" grpId="0"/>
      <p:bldP spid="20" grpId="0"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2A646A-237E-4F6B-AF8B-829C343C4B5E}"/>
              </a:ext>
            </a:extLst>
          </p:cNvPr>
          <p:cNvSpPr>
            <a:spLocks noGrp="1"/>
          </p:cNvSpPr>
          <p:nvPr>
            <p:ph type="title" idx="4294967295"/>
          </p:nvPr>
        </p:nvSpPr>
        <p:spPr>
          <a:xfrm>
            <a:off x="-46038" y="252413"/>
            <a:ext cx="7772401" cy="914400"/>
          </a:xfrm>
        </p:spPr>
        <p:txBody>
          <a:bodyPr/>
          <a:lstStyle/>
          <a:p>
            <a:pPr eaLnBrk="1" hangingPunct="1">
              <a:defRPr/>
            </a:pPr>
            <a:r>
              <a:rPr lang="en-GB" kern="1200" dirty="0">
                <a:effectLst>
                  <a:outerShdw blurRad="50800" dist="38100" algn="tr" rotWithShape="0">
                    <a:prstClr val="black">
                      <a:alpha val="40000"/>
                    </a:prstClr>
                  </a:outerShdw>
                </a:effectLst>
                <a:ea typeface="+mn-ea"/>
                <a:cs typeface="+mn-cs"/>
              </a:rPr>
              <a:t>Why Is Labour Turnover Important?</a:t>
            </a:r>
            <a:endParaRPr lang="en-GB" dirty="0"/>
          </a:p>
        </p:txBody>
      </p:sp>
      <p:pic>
        <p:nvPicPr>
          <p:cNvPr id="87050" name="Picture 10" descr="C:\Users\Ade\Documents\My Dropbox\My Pictures\Fotolia\NotepadTrans.png">
            <a:extLst>
              <a:ext uri="{FF2B5EF4-FFF2-40B4-BE49-F238E27FC236}">
                <a16:creationId xmlns:a16="http://schemas.microsoft.com/office/drawing/2014/main" id="{5B050989-E478-4DE5-8E90-099B498CD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9607">
            <a:off x="350838" y="1004888"/>
            <a:ext cx="4268787"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5A8B2DA-4F94-4F30-B2A3-291BACFB2D2A}"/>
              </a:ext>
            </a:extLst>
          </p:cNvPr>
          <p:cNvSpPr>
            <a:spLocks noChangeArrowheads="1"/>
          </p:cNvSpPr>
          <p:nvPr/>
        </p:nvSpPr>
        <p:spPr bwMode="auto">
          <a:xfrm rot="21255828">
            <a:off x="460725" y="2200654"/>
            <a:ext cx="3775047" cy="331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825500" indent="-285750">
              <a:defRPr sz="2400">
                <a:solidFill>
                  <a:schemeClr val="tx1"/>
                </a:solidFill>
                <a:latin typeface="Tempus Sans ITC" panose="04020404030D07020202" pitchFamily="82" charset="0"/>
              </a:defRPr>
            </a:lvl2pPr>
            <a:lvl3pPr marL="1233488"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lvl="2" eaLnBrk="1" hangingPunct="1">
              <a:spcBef>
                <a:spcPct val="20000"/>
              </a:spcBef>
            </a:pPr>
            <a:endParaRPr lang="en-GB" altLang="en-US" sz="1800" dirty="0">
              <a:latin typeface="Arial" panose="020B0604020202020204" pitchFamily="34" charset="0"/>
            </a:endParaRPr>
          </a:p>
          <a:p>
            <a:pPr algn="ctr" eaLnBrk="1" hangingPunct="1">
              <a:spcBef>
                <a:spcPct val="20000"/>
              </a:spcBef>
            </a:pPr>
            <a:endParaRPr lang="en-GB" altLang="en-US" dirty="0">
              <a:solidFill>
                <a:srgbClr val="FF0000"/>
              </a:solidFill>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5"/>
              </a:buBlip>
            </a:pPr>
            <a:r>
              <a:rPr lang="en-GB" altLang="en-US" sz="2000" dirty="0">
                <a:latin typeface="Comic Sans MS" panose="030F0702030302020204" pitchFamily="66" charset="0"/>
              </a:rPr>
              <a:t>New workers may be more enthusiastic</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5"/>
              </a:buBlip>
            </a:pPr>
            <a:r>
              <a:rPr lang="en-GB" altLang="en-US" sz="2000" dirty="0">
                <a:latin typeface="Comic Sans MS" panose="030F0702030302020204" pitchFamily="66" charset="0"/>
              </a:rPr>
              <a:t>A firm can employ staff who have the specific skills they require</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5"/>
              </a:buBlip>
            </a:pPr>
            <a:r>
              <a:rPr lang="en-GB" altLang="en-US" sz="2000" dirty="0">
                <a:latin typeface="Comic Sans MS" panose="030F0702030302020204" pitchFamily="66" charset="0"/>
              </a:rPr>
              <a:t>New staff may bring new ideas and new ways of working</a:t>
            </a:r>
          </a:p>
          <a:p>
            <a:pPr lvl="1" eaLnBrk="1" hangingPunct="1">
              <a:spcBef>
                <a:spcPct val="20000"/>
              </a:spcBef>
              <a:buFont typeface="Wingdings 3" panose="05040102010807070707" pitchFamily="18" charset="2"/>
              <a:buNone/>
            </a:pPr>
            <a:endParaRPr lang="en-GB" altLang="en-US" sz="1800" dirty="0">
              <a:latin typeface="Arial" panose="020B0604020202020204" pitchFamily="34" charset="0"/>
            </a:endParaRPr>
          </a:p>
        </p:txBody>
      </p:sp>
      <p:sp>
        <p:nvSpPr>
          <p:cNvPr id="12" name="Rectangle 11">
            <a:extLst>
              <a:ext uri="{FF2B5EF4-FFF2-40B4-BE49-F238E27FC236}">
                <a16:creationId xmlns:a16="http://schemas.microsoft.com/office/drawing/2014/main" id="{988DFF3E-E9BB-4F25-8F9A-BE955DBE53CC}"/>
              </a:ext>
            </a:extLst>
          </p:cNvPr>
          <p:cNvSpPr>
            <a:spLocks noChangeArrowheads="1"/>
          </p:cNvSpPr>
          <p:nvPr/>
        </p:nvSpPr>
        <p:spPr bwMode="auto">
          <a:xfrm rot="21240000">
            <a:off x="247014" y="1737925"/>
            <a:ext cx="377359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82550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lnSpc>
                <a:spcPts val="3400"/>
              </a:lnSpc>
              <a:spcBef>
                <a:spcPct val="20000"/>
              </a:spcBef>
            </a:pPr>
            <a:r>
              <a:rPr lang="en-GB" altLang="en-US" dirty="0">
                <a:solidFill>
                  <a:schemeClr val="accent2"/>
                </a:solidFill>
                <a:latin typeface="Comic Sans MS" panose="030F0702030302020204" pitchFamily="66" charset="0"/>
              </a:rPr>
              <a:t>Labour Turnover Can Have  Positive Impacts...</a:t>
            </a:r>
          </a:p>
          <a:p>
            <a:pPr lvl="1" eaLnBrk="1" hangingPunct="1">
              <a:lnSpc>
                <a:spcPct val="90000"/>
              </a:lnSpc>
              <a:spcBef>
                <a:spcPct val="20000"/>
              </a:spcBef>
              <a:buFont typeface="Wingdings 3" panose="05040102010807070707" pitchFamily="18" charset="2"/>
              <a:buNone/>
            </a:pPr>
            <a:endParaRPr lang="en-GB" altLang="en-US" sz="2000" dirty="0">
              <a:solidFill>
                <a:schemeClr val="accent2"/>
              </a:solidFill>
              <a:latin typeface="Arial" panose="020B0604020202020204" pitchFamily="34" charset="0"/>
            </a:endParaRPr>
          </a:p>
        </p:txBody>
      </p:sp>
      <p:pic>
        <p:nvPicPr>
          <p:cNvPr id="13" name="Picture 10" descr="C:\Users\Ade\Documents\My Dropbox\My Pictures\Fotolia\NotepadTrans.png">
            <a:extLst>
              <a:ext uri="{FF2B5EF4-FFF2-40B4-BE49-F238E27FC236}">
                <a16:creationId xmlns:a16="http://schemas.microsoft.com/office/drawing/2014/main" id="{76E1E522-4942-4E14-BECC-F3A7CB080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0000">
            <a:off x="4552950" y="1055688"/>
            <a:ext cx="4268788"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4A601C6-B1AE-41FC-9D05-91491F1A308D}"/>
              </a:ext>
            </a:extLst>
          </p:cNvPr>
          <p:cNvSpPr>
            <a:spLocks noChangeArrowheads="1"/>
          </p:cNvSpPr>
          <p:nvPr/>
        </p:nvSpPr>
        <p:spPr bwMode="auto">
          <a:xfrm rot="360000">
            <a:off x="5153727" y="1785390"/>
            <a:ext cx="370977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empus Sans ITC" panose="04020404030D07020202" pitchFamily="82" charset="0"/>
              </a:defRPr>
            </a:lvl1pPr>
            <a:lvl2pPr marL="82550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eaLnBrk="1" hangingPunct="1">
              <a:lnSpc>
                <a:spcPts val="3400"/>
              </a:lnSpc>
              <a:spcBef>
                <a:spcPct val="20000"/>
              </a:spcBef>
            </a:pPr>
            <a:r>
              <a:rPr lang="en-GB" altLang="en-US" dirty="0">
                <a:solidFill>
                  <a:schemeClr val="accent2"/>
                </a:solidFill>
                <a:latin typeface="Comic Sans MS" panose="030F0702030302020204" pitchFamily="66" charset="0"/>
              </a:rPr>
              <a:t>Labour Turnover Can  Also Have  Negative Impacts...</a:t>
            </a:r>
          </a:p>
          <a:p>
            <a:pPr lvl="1" eaLnBrk="1" hangingPunct="1">
              <a:lnSpc>
                <a:spcPct val="90000"/>
              </a:lnSpc>
              <a:spcBef>
                <a:spcPct val="20000"/>
              </a:spcBef>
              <a:buFont typeface="Wingdings 3" panose="05040102010807070707" pitchFamily="18" charset="2"/>
              <a:buNone/>
            </a:pPr>
            <a:endParaRPr lang="en-GB" altLang="en-US" sz="2000" dirty="0">
              <a:latin typeface="Arial" panose="020B0604020202020204" pitchFamily="34" charset="0"/>
            </a:endParaRPr>
          </a:p>
        </p:txBody>
      </p:sp>
      <p:sp>
        <p:nvSpPr>
          <p:cNvPr id="16" name="Rectangle 3">
            <a:extLst>
              <a:ext uri="{FF2B5EF4-FFF2-40B4-BE49-F238E27FC236}">
                <a16:creationId xmlns:a16="http://schemas.microsoft.com/office/drawing/2014/main" id="{FF5D8CC3-354F-4F49-A8EF-507C9125F001}"/>
              </a:ext>
            </a:extLst>
          </p:cNvPr>
          <p:cNvSpPr>
            <a:spLocks noChangeArrowheads="1"/>
          </p:cNvSpPr>
          <p:nvPr/>
        </p:nvSpPr>
        <p:spPr bwMode="auto">
          <a:xfrm rot="420000">
            <a:off x="4535488" y="2997200"/>
            <a:ext cx="39370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lvl="1" eaLnBrk="1" hangingPunct="1">
              <a:lnSpc>
                <a:spcPts val="1600"/>
              </a:lnSpc>
              <a:spcBef>
                <a:spcPct val="20000"/>
              </a:spcBef>
              <a:buFont typeface="Wingdings 3" panose="05040102010807070707" pitchFamily="18" charset="2"/>
              <a:buBlip>
                <a:blip r:embed="rId6"/>
              </a:buBlip>
            </a:pPr>
            <a:r>
              <a:rPr lang="en-GB" altLang="en-US" sz="2000" dirty="0">
                <a:latin typeface="Comic Sans MS" panose="030F0702030302020204" pitchFamily="66" charset="0"/>
              </a:rPr>
              <a:t>Recruiting new workers is expensive</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6"/>
              </a:buBlip>
            </a:pPr>
            <a:r>
              <a:rPr lang="en-GB" altLang="en-US" sz="2000" dirty="0">
                <a:latin typeface="Comic Sans MS" panose="030F0702030302020204" pitchFamily="66" charset="0"/>
              </a:rPr>
              <a:t>New staff will need training, which is costly</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lvl="1" eaLnBrk="1" hangingPunct="1">
              <a:lnSpc>
                <a:spcPts val="1600"/>
              </a:lnSpc>
              <a:spcBef>
                <a:spcPct val="20000"/>
              </a:spcBef>
              <a:buFont typeface="Wingdings 3" panose="05040102010807070707" pitchFamily="18" charset="2"/>
              <a:buBlip>
                <a:blip r:embed="rId6"/>
              </a:buBlip>
            </a:pPr>
            <a:r>
              <a:rPr lang="en-GB" altLang="en-US" sz="2000" dirty="0">
                <a:latin typeface="Comic Sans MS" panose="030F0702030302020204" pitchFamily="66" charset="0"/>
              </a:rPr>
              <a:t>It can have a negative impact on staff morale if lots of staff are leaving</a:t>
            </a:r>
          </a:p>
          <a:p>
            <a:pPr lvl="2" eaLnBrk="1" hangingPunct="1">
              <a:lnSpc>
                <a:spcPct val="90000"/>
              </a:lnSpc>
              <a:spcBef>
                <a:spcPct val="20000"/>
              </a:spcBef>
              <a:buFontTx/>
              <a:buBlip>
                <a:blip r:embed="rId7"/>
              </a:buBlip>
            </a:pPr>
            <a:endParaRPr lang="en-GB" altLang="en-US" sz="1800" dirty="0">
              <a:latin typeface="Arial" panose="020B0604020202020204" pitchFamily="34" charset="0"/>
            </a:endParaRPr>
          </a:p>
        </p:txBody>
      </p:sp>
      <p:pic>
        <p:nvPicPr>
          <p:cNvPr id="18" name="Picture 17" descr="CrossManTrans.png">
            <a:extLst>
              <a:ext uri="{FF2B5EF4-FFF2-40B4-BE49-F238E27FC236}">
                <a16:creationId xmlns:a16="http://schemas.microsoft.com/office/drawing/2014/main" id="{EF35C219-7F3A-4B6C-924B-33D63CB1FD5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932363"/>
            <a:ext cx="13176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TickManTrans.png">
            <a:extLst>
              <a:ext uri="{FF2B5EF4-FFF2-40B4-BE49-F238E27FC236}">
                <a16:creationId xmlns:a16="http://schemas.microsoft.com/office/drawing/2014/main" id="{194EC77C-FC78-47AE-8DFF-43791D7758A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692650"/>
            <a:ext cx="15573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BCAF6DE8-EBE7-4501-BB79-5DF22BB6F2D1}"/>
              </a:ext>
            </a:extLst>
          </p:cNvPr>
          <p:cNvSpPr>
            <a:spLocks noChangeArrowheads="1"/>
          </p:cNvSpPr>
          <p:nvPr/>
        </p:nvSpPr>
        <p:spPr bwMode="auto">
          <a:xfrm>
            <a:off x="280988" y="6067425"/>
            <a:ext cx="88630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10"/>
              </a:buBlip>
            </a:pPr>
            <a:r>
              <a:rPr lang="en-GB" altLang="en-US">
                <a:latin typeface="Arial" panose="020B0604020202020204" pitchFamily="34" charset="0"/>
              </a:rPr>
              <a:t>So getting the balance of labour turnover right is vital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87050"/>
                                        </p:tgtEl>
                                        <p:attrNameLst>
                                          <p:attrName>style.visibility</p:attrName>
                                        </p:attrNameLst>
                                      </p:cBhvr>
                                      <p:to>
                                        <p:strVal val="visible"/>
                                      </p:to>
                                    </p:set>
                                    <p:animEffect transition="in" filter="fade">
                                      <p:cBhvr>
                                        <p:cTn id="7" dur="2000"/>
                                        <p:tgtEl>
                                          <p:spTgt spid="87050"/>
                                        </p:tgtEl>
                                      </p:cBhvr>
                                    </p:animEffect>
                                    <p:anim calcmode="lin" valueType="num">
                                      <p:cBhvr>
                                        <p:cTn id="8" dur="2000" fill="hold"/>
                                        <p:tgtEl>
                                          <p:spTgt spid="87050"/>
                                        </p:tgtEl>
                                        <p:attrNameLst>
                                          <p:attrName>style.rotation</p:attrName>
                                        </p:attrNameLst>
                                      </p:cBhvr>
                                      <p:tavLst>
                                        <p:tav tm="0">
                                          <p:val>
                                            <p:fltVal val="720"/>
                                          </p:val>
                                        </p:tav>
                                        <p:tav tm="100000">
                                          <p:val>
                                            <p:fltVal val="0"/>
                                          </p:val>
                                        </p:tav>
                                      </p:tavLst>
                                    </p:anim>
                                    <p:anim calcmode="lin" valueType="num">
                                      <p:cBhvr>
                                        <p:cTn id="9" dur="2000" fill="hold"/>
                                        <p:tgtEl>
                                          <p:spTgt spid="87050"/>
                                        </p:tgtEl>
                                        <p:attrNameLst>
                                          <p:attrName>ppt_h</p:attrName>
                                        </p:attrNameLst>
                                      </p:cBhvr>
                                      <p:tavLst>
                                        <p:tav tm="0">
                                          <p:val>
                                            <p:fltVal val="0"/>
                                          </p:val>
                                        </p:tav>
                                        <p:tav tm="100000">
                                          <p:val>
                                            <p:strVal val="#ppt_h"/>
                                          </p:val>
                                        </p:tav>
                                      </p:tavLst>
                                    </p:anim>
                                    <p:anim calcmode="lin" valueType="num">
                                      <p:cBhvr>
                                        <p:cTn id="10" dur="2000" fill="hold"/>
                                        <p:tgtEl>
                                          <p:spTgt spid="87050"/>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500"/>
                                        <p:tgtEl>
                                          <p:spTgt spid="12">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nodeType="afterGroup">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par>
                          <p:cTn id="21" fill="hold" nodeType="afterGroup">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par>
                          <p:cTn id="25" fill="hold" nodeType="afterGroup">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left)">
                                      <p:cBhvr>
                                        <p:cTn id="28" dur="500"/>
                                        <p:tgtEl>
                                          <p:spTgt spid="11">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anim calcmode="lin" valueType="num">
                                      <p:cBhvr>
                                        <p:cTn id="34" dur="2000" fill="hold"/>
                                        <p:tgtEl>
                                          <p:spTgt spid="13"/>
                                        </p:tgtEl>
                                        <p:attrNameLst>
                                          <p:attrName>style.rotation</p:attrName>
                                        </p:attrNameLst>
                                      </p:cBhvr>
                                      <p:tavLst>
                                        <p:tav tm="0">
                                          <p:val>
                                            <p:fltVal val="720"/>
                                          </p:val>
                                        </p:tav>
                                        <p:tav tm="100000">
                                          <p:val>
                                            <p:fltVal val="0"/>
                                          </p:val>
                                        </p:tav>
                                      </p:tavLst>
                                    </p:anim>
                                    <p:anim calcmode="lin" valueType="num">
                                      <p:cBhvr>
                                        <p:cTn id="35" dur="2000" fill="hold"/>
                                        <p:tgtEl>
                                          <p:spTgt spid="13"/>
                                        </p:tgtEl>
                                        <p:attrNameLst>
                                          <p:attrName>ppt_h</p:attrName>
                                        </p:attrNameLst>
                                      </p:cBhvr>
                                      <p:tavLst>
                                        <p:tav tm="0">
                                          <p:val>
                                            <p:fltVal val="0"/>
                                          </p:val>
                                        </p:tav>
                                        <p:tav tm="100000">
                                          <p:val>
                                            <p:strVal val="#ppt_h"/>
                                          </p:val>
                                        </p:tav>
                                      </p:tavLst>
                                    </p:anim>
                                    <p:anim calcmode="lin" valueType="num">
                                      <p:cBhvr>
                                        <p:cTn id="36" dur="2000" fill="hold"/>
                                        <p:tgtEl>
                                          <p:spTgt spid="13"/>
                                        </p:tgtEl>
                                        <p:attrNameLst>
                                          <p:attrName>ppt_w</p:attrName>
                                        </p:attrNameLst>
                                      </p:cBhvr>
                                      <p:tavLst>
                                        <p:tav tm="0">
                                          <p:val>
                                            <p:fltVal val="0"/>
                                          </p:val>
                                        </p:tav>
                                        <p:tav tm="100000">
                                          <p:val>
                                            <p:strVal val="#ppt_w"/>
                                          </p:val>
                                        </p:tav>
                                      </p:tavLst>
                                    </p:anim>
                                  </p:childTnLst>
                                </p:cTn>
                              </p:par>
                            </p:childTnLst>
                          </p:cTn>
                        </p:par>
                        <p:par>
                          <p:cTn id="37" fill="hold" nodeType="afterGroup">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left)">
                                      <p:cBhvr>
                                        <p:cTn id="40" dur="500"/>
                                        <p:tgtEl>
                                          <p:spTgt spid="15">
                                            <p:txEl>
                                              <p:pRg st="0" end="0"/>
                                            </p:txEl>
                                          </p:spTgt>
                                        </p:tgtEl>
                                      </p:cBhvr>
                                    </p:animEffec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nodeType="afterGroup">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nodeType="afterGroup">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Effect transition="in" filter="wipe(left)">
                                      <p:cBhvr>
                                        <p:cTn id="50" dur="500"/>
                                        <p:tgtEl>
                                          <p:spTgt spid="16">
                                            <p:txEl>
                                              <p:pRg st="1" end="1"/>
                                            </p:txEl>
                                          </p:spTgt>
                                        </p:tgtEl>
                                      </p:cBhvr>
                                    </p:animEffect>
                                  </p:childTnLst>
                                </p:cTn>
                              </p:par>
                            </p:childTnLst>
                          </p:cTn>
                        </p:par>
                        <p:par>
                          <p:cTn id="51" fill="hold" nodeType="afterGroup">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wipe(left)">
                                      <p:cBhvr>
                                        <p:cTn id="54" dur="500"/>
                                        <p:tgtEl>
                                          <p:spTgt spid="16">
                                            <p:txEl>
                                              <p:pRg st="2" end="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4" autoUpdateAnimBg="0"/>
      <p:bldP spid="12" grpId="0" build="p" bldLvl="4" autoUpdateAnimBg="0"/>
      <p:bldP spid="15" grpId="0" build="p" bldLvl="4" autoUpdateAnimBg="0"/>
      <p:bldP spid="16" grpId="0" build="p" bldLvl="4" autoUpdateAnimBg="0"/>
      <p:bldP spid="87043" grpId="0" build="p" bldLvl="4"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5A87-5CED-4A64-AEC8-59186FB60F50}"/>
              </a:ext>
            </a:extLst>
          </p:cNvPr>
          <p:cNvSpPr>
            <a:spLocks noGrp="1"/>
          </p:cNvSpPr>
          <p:nvPr>
            <p:ph type="title"/>
          </p:nvPr>
        </p:nvSpPr>
        <p:spPr/>
        <p:txBody>
          <a:bodyPr/>
          <a:lstStyle/>
          <a:p>
            <a:r>
              <a:rPr lang="en-GB" dirty="0"/>
              <a:t>Consequences of high labour turnover</a:t>
            </a:r>
          </a:p>
        </p:txBody>
      </p:sp>
      <p:sp>
        <p:nvSpPr>
          <p:cNvPr id="3" name="Content Placeholder 2">
            <a:extLst>
              <a:ext uri="{FF2B5EF4-FFF2-40B4-BE49-F238E27FC236}">
                <a16:creationId xmlns:a16="http://schemas.microsoft.com/office/drawing/2014/main" id="{C26ED97A-AFE5-42A7-B800-8A944503031C}"/>
              </a:ext>
            </a:extLst>
          </p:cNvPr>
          <p:cNvSpPr>
            <a:spLocks noGrp="1"/>
          </p:cNvSpPr>
          <p:nvPr>
            <p:ph idx="1"/>
          </p:nvPr>
        </p:nvSpPr>
        <p:spPr>
          <a:xfrm>
            <a:off x="154745" y="1026943"/>
            <a:ext cx="8227255" cy="4764258"/>
          </a:xfrm>
        </p:spPr>
        <p:txBody>
          <a:bodyPr/>
          <a:lstStyle/>
          <a:p>
            <a:pPr marL="0" indent="0">
              <a:buNone/>
            </a:pPr>
            <a:r>
              <a:rPr lang="en-GB" sz="2200" b="1" dirty="0"/>
              <a:t>Negative effects</a:t>
            </a:r>
          </a:p>
          <a:p>
            <a:pPr>
              <a:buFont typeface="Arial" panose="020B0604020202020204" pitchFamily="34" charset="0"/>
              <a:buChar char="•"/>
            </a:pPr>
            <a:r>
              <a:rPr lang="en-GB" sz="2200" dirty="0"/>
              <a:t>The time taken and cost of recruiting replacements</a:t>
            </a:r>
          </a:p>
          <a:p>
            <a:pPr>
              <a:buFont typeface="Arial" panose="020B0604020202020204" pitchFamily="34" charset="0"/>
              <a:buChar char="•"/>
            </a:pPr>
            <a:r>
              <a:rPr lang="en-GB" sz="2200" dirty="0"/>
              <a:t>The cost of training replacements</a:t>
            </a:r>
          </a:p>
          <a:p>
            <a:pPr>
              <a:buFont typeface="Arial" panose="020B0604020202020204" pitchFamily="34" charset="0"/>
              <a:buChar char="•"/>
            </a:pPr>
            <a:r>
              <a:rPr lang="en-GB" sz="2200" dirty="0"/>
              <a:t>The time taken for new recruits to settle and adopt the firms culture</a:t>
            </a:r>
          </a:p>
          <a:p>
            <a:pPr>
              <a:buFont typeface="Arial" panose="020B0604020202020204" pitchFamily="34" charset="0"/>
              <a:buChar char="•"/>
            </a:pPr>
            <a:r>
              <a:rPr lang="en-GB" sz="2200" dirty="0"/>
              <a:t>The drop in productivity whilst the new worker learns the new ways of working</a:t>
            </a:r>
          </a:p>
          <a:p>
            <a:pPr marL="0" indent="0">
              <a:buNone/>
            </a:pPr>
            <a:r>
              <a:rPr lang="en-GB" sz="2200" b="1" dirty="0"/>
              <a:t>Positive effects</a:t>
            </a:r>
          </a:p>
          <a:p>
            <a:pPr>
              <a:buFont typeface="Arial" panose="020B0604020202020204" pitchFamily="34" charset="0"/>
              <a:buChar char="•"/>
            </a:pPr>
            <a:r>
              <a:rPr lang="en-GB" sz="2200" dirty="0"/>
              <a:t>New workers can bring new ideas and enthusiasm to the firm</a:t>
            </a:r>
          </a:p>
          <a:p>
            <a:pPr>
              <a:buFont typeface="Arial" panose="020B0604020202020204" pitchFamily="34" charset="0"/>
              <a:buChar char="•"/>
            </a:pPr>
            <a:r>
              <a:rPr lang="en-GB" sz="2200" dirty="0"/>
              <a:t>Workers with specific skills can be employed rather than having to train up existing workers from scratch</a:t>
            </a:r>
          </a:p>
          <a:p>
            <a:pPr>
              <a:buFont typeface="Arial" panose="020B0604020202020204" pitchFamily="34" charset="0"/>
              <a:buChar char="•"/>
            </a:pPr>
            <a:r>
              <a:rPr lang="en-GB" sz="2200" dirty="0"/>
              <a:t>New ways of solving problems can be seen by workers with a different perspective – fresh pair of eyes</a:t>
            </a:r>
          </a:p>
        </p:txBody>
      </p:sp>
    </p:spTree>
    <p:extLst>
      <p:ext uri="{BB962C8B-B14F-4D97-AF65-F5344CB8AC3E}">
        <p14:creationId xmlns:p14="http://schemas.microsoft.com/office/powerpoint/2010/main" val="154366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a:extLst>
              <a:ext uri="{FF2B5EF4-FFF2-40B4-BE49-F238E27FC236}">
                <a16:creationId xmlns:a16="http://schemas.microsoft.com/office/drawing/2014/main" id="{6C1ACB95-2861-49ED-993F-DE4B65C302E2}"/>
              </a:ext>
            </a:extLst>
          </p:cNvPr>
          <p:cNvSpPr>
            <a:spLocks noChangeArrowheads="1"/>
          </p:cNvSpPr>
          <p:nvPr/>
        </p:nvSpPr>
        <p:spPr bwMode="auto">
          <a:xfrm>
            <a:off x="395288" y="1254125"/>
            <a:ext cx="8569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Sometimes workers will leave a job voluntarily</a:t>
            </a:r>
          </a:p>
          <a:p>
            <a:pPr eaLnBrk="1" hangingPunct="1">
              <a:lnSpc>
                <a:spcPct val="90000"/>
              </a:lnSpc>
              <a:spcBef>
                <a:spcPct val="20000"/>
              </a:spcBef>
              <a:buFontTx/>
              <a:buBlip>
                <a:blip r:embed="rId4"/>
              </a:buBlip>
            </a:pPr>
            <a:r>
              <a:rPr lang="en-GB" altLang="en-US">
                <a:latin typeface="Arial" panose="020B0604020202020204" pitchFamily="34" charset="0"/>
              </a:rPr>
              <a:t>This may be due to:</a:t>
            </a:r>
            <a:endParaRPr lang="en-GB" altLang="en-US">
              <a:solidFill>
                <a:schemeClr val="accent2"/>
              </a:solidFill>
              <a:latin typeface="Arial" panose="020B0604020202020204" pitchFamily="34" charset="0"/>
            </a:endParaRPr>
          </a:p>
        </p:txBody>
      </p:sp>
      <p:sp>
        <p:nvSpPr>
          <p:cNvPr id="123909" name="Rectangle 5">
            <a:extLst>
              <a:ext uri="{FF2B5EF4-FFF2-40B4-BE49-F238E27FC236}">
                <a16:creationId xmlns:a16="http://schemas.microsoft.com/office/drawing/2014/main" id="{50506054-8E07-495E-8492-479DF46E44ED}"/>
              </a:ext>
            </a:extLst>
          </p:cNvPr>
          <p:cNvSpPr>
            <a:spLocks noGrp="1" noChangeArrowheads="1"/>
          </p:cNvSpPr>
          <p:nvPr>
            <p:ph type="title" idx="4294967295"/>
          </p:nvPr>
        </p:nvSpPr>
        <p:spPr>
          <a:xfrm>
            <a:off x="0" y="260350"/>
            <a:ext cx="8283575" cy="914400"/>
          </a:xfrm>
        </p:spPr>
        <p:txBody>
          <a:bodyPr/>
          <a:lstStyle/>
          <a:p>
            <a:pPr eaLnBrk="1" hangingPunct="1">
              <a:defRPr/>
            </a:pPr>
            <a:r>
              <a:rPr lang="en-GB" dirty="0"/>
              <a:t>Voluntary Labour Turnover</a:t>
            </a:r>
            <a:endParaRPr lang="en-US" dirty="0"/>
          </a:p>
        </p:txBody>
      </p:sp>
      <p:grpSp>
        <p:nvGrpSpPr>
          <p:cNvPr id="2" name="Group 42">
            <a:extLst>
              <a:ext uri="{FF2B5EF4-FFF2-40B4-BE49-F238E27FC236}">
                <a16:creationId xmlns:a16="http://schemas.microsoft.com/office/drawing/2014/main" id="{687805B1-1142-4059-8B90-D3A1DECD845E}"/>
              </a:ext>
            </a:extLst>
          </p:cNvPr>
          <p:cNvGrpSpPr>
            <a:grpSpLocks/>
          </p:cNvGrpSpPr>
          <p:nvPr/>
        </p:nvGrpSpPr>
        <p:grpSpPr bwMode="auto">
          <a:xfrm>
            <a:off x="3067050" y="1954213"/>
            <a:ext cx="2879725" cy="1619250"/>
            <a:chOff x="1932" y="1920"/>
            <a:chExt cx="1814" cy="1020"/>
          </a:xfrm>
        </p:grpSpPr>
        <p:sp>
          <p:nvSpPr>
            <p:cNvPr id="8205" name="Oval 33">
              <a:extLst>
                <a:ext uri="{FF2B5EF4-FFF2-40B4-BE49-F238E27FC236}">
                  <a16:creationId xmlns:a16="http://schemas.microsoft.com/office/drawing/2014/main" id="{E19A368B-9F7A-4C35-8CAE-678FDDB7960A}"/>
                </a:ext>
              </a:extLst>
            </p:cNvPr>
            <p:cNvSpPr>
              <a:spLocks noChangeArrowheads="1"/>
            </p:cNvSpPr>
            <p:nvPr/>
          </p:nvSpPr>
          <p:spPr bwMode="auto">
            <a:xfrm>
              <a:off x="1932" y="1920"/>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206" name="Text Box 34">
              <a:hlinkClick r:id="rId5" action="ppaction://hlinksldjump"/>
              <a:extLst>
                <a:ext uri="{FF2B5EF4-FFF2-40B4-BE49-F238E27FC236}">
                  <a16:creationId xmlns:a16="http://schemas.microsoft.com/office/drawing/2014/main" id="{6F49CEDC-2C65-4CAC-BC19-C306EFF4C126}"/>
                </a:ext>
              </a:extLst>
            </p:cNvPr>
            <p:cNvSpPr txBox="1">
              <a:spLocks noChangeArrowheads="1"/>
            </p:cNvSpPr>
            <p:nvPr/>
          </p:nvSpPr>
          <p:spPr bwMode="auto">
            <a:xfrm>
              <a:off x="2073" y="2111"/>
              <a:ext cx="154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Finding Another Job</a:t>
              </a:r>
              <a:endParaRPr lang="en-US" altLang="en-US">
                <a:solidFill>
                  <a:schemeClr val="accent2"/>
                </a:solidFill>
                <a:latin typeface="Comic Sans MS" panose="030F0702030302020204" pitchFamily="66" charset="0"/>
              </a:endParaRPr>
            </a:p>
          </p:txBody>
        </p:sp>
      </p:grpSp>
      <p:grpSp>
        <p:nvGrpSpPr>
          <p:cNvPr id="3" name="Group 41">
            <a:extLst>
              <a:ext uri="{FF2B5EF4-FFF2-40B4-BE49-F238E27FC236}">
                <a16:creationId xmlns:a16="http://schemas.microsoft.com/office/drawing/2014/main" id="{9A5724B9-AE17-44DC-9829-F4BCC83722FD}"/>
              </a:ext>
            </a:extLst>
          </p:cNvPr>
          <p:cNvGrpSpPr>
            <a:grpSpLocks/>
          </p:cNvGrpSpPr>
          <p:nvPr/>
        </p:nvGrpSpPr>
        <p:grpSpPr bwMode="auto">
          <a:xfrm>
            <a:off x="419100" y="3068638"/>
            <a:ext cx="2879725" cy="1619250"/>
            <a:chOff x="264" y="2493"/>
            <a:chExt cx="1814" cy="1020"/>
          </a:xfrm>
        </p:grpSpPr>
        <p:sp>
          <p:nvSpPr>
            <p:cNvPr id="8203" name="Oval 36">
              <a:hlinkClick r:id="rId6" action="ppaction://hlinksldjump"/>
              <a:extLst>
                <a:ext uri="{FF2B5EF4-FFF2-40B4-BE49-F238E27FC236}">
                  <a16:creationId xmlns:a16="http://schemas.microsoft.com/office/drawing/2014/main" id="{6EC08816-98B1-449B-8EFF-B81BF794F365}"/>
                </a:ext>
              </a:extLst>
            </p:cNvPr>
            <p:cNvSpPr>
              <a:spLocks noChangeArrowheads="1"/>
            </p:cNvSpPr>
            <p:nvPr/>
          </p:nvSpPr>
          <p:spPr bwMode="auto">
            <a:xfrm>
              <a:off x="264" y="2493"/>
              <a:ext cx="1814"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204" name="Text Box 37">
              <a:hlinkClick r:id="rId6" action="ppaction://hlinksldjump"/>
              <a:extLst>
                <a:ext uri="{FF2B5EF4-FFF2-40B4-BE49-F238E27FC236}">
                  <a16:creationId xmlns:a16="http://schemas.microsoft.com/office/drawing/2014/main" id="{740861BE-C9B7-4A7F-86CB-9B9A19FC745E}"/>
                </a:ext>
              </a:extLst>
            </p:cNvPr>
            <p:cNvSpPr txBox="1">
              <a:spLocks noChangeArrowheads="1"/>
            </p:cNvSpPr>
            <p:nvPr/>
          </p:nvSpPr>
          <p:spPr bwMode="auto">
            <a:xfrm>
              <a:off x="413" y="2850"/>
              <a:ext cx="1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Retirement</a:t>
              </a:r>
              <a:endParaRPr lang="en-US" altLang="en-US">
                <a:solidFill>
                  <a:schemeClr val="accent2"/>
                </a:solidFill>
                <a:latin typeface="Comic Sans MS" panose="030F0702030302020204" pitchFamily="66" charset="0"/>
              </a:endParaRPr>
            </a:p>
          </p:txBody>
        </p:sp>
      </p:grpSp>
      <p:grpSp>
        <p:nvGrpSpPr>
          <p:cNvPr id="4" name="Group 43">
            <a:extLst>
              <a:ext uri="{FF2B5EF4-FFF2-40B4-BE49-F238E27FC236}">
                <a16:creationId xmlns:a16="http://schemas.microsoft.com/office/drawing/2014/main" id="{76065A83-FC50-40DD-8EF2-CCD3C8BA4010}"/>
              </a:ext>
            </a:extLst>
          </p:cNvPr>
          <p:cNvGrpSpPr>
            <a:grpSpLocks/>
          </p:cNvGrpSpPr>
          <p:nvPr/>
        </p:nvGrpSpPr>
        <p:grpSpPr bwMode="auto">
          <a:xfrm>
            <a:off x="5842000" y="3068638"/>
            <a:ext cx="2878138" cy="1619250"/>
            <a:chOff x="3680" y="2493"/>
            <a:chExt cx="1813" cy="1020"/>
          </a:xfrm>
        </p:grpSpPr>
        <p:sp>
          <p:nvSpPr>
            <p:cNvPr id="8201" name="Oval 39">
              <a:extLst>
                <a:ext uri="{FF2B5EF4-FFF2-40B4-BE49-F238E27FC236}">
                  <a16:creationId xmlns:a16="http://schemas.microsoft.com/office/drawing/2014/main" id="{09C322F3-CC70-4D8C-A7E4-11331A150F41}"/>
                </a:ext>
              </a:extLst>
            </p:cNvPr>
            <p:cNvSpPr>
              <a:spLocks noChangeArrowheads="1"/>
            </p:cNvSpPr>
            <p:nvPr/>
          </p:nvSpPr>
          <p:spPr bwMode="auto">
            <a:xfrm>
              <a:off x="3680" y="2493"/>
              <a:ext cx="1813" cy="1020"/>
            </a:xfrm>
            <a:prstGeom prst="ellipse">
              <a:avLst/>
            </a:prstGeom>
            <a:gradFill rotWithShape="1">
              <a:gsLst>
                <a:gs pos="0">
                  <a:srgbClr val="FFFFCC"/>
                </a:gs>
                <a:gs pos="100000">
                  <a:schemeClr val="hlink"/>
                </a:gs>
              </a:gsLst>
              <a:path path="shape">
                <a:fillToRect l="50000" t="50000" r="50000" b="50000"/>
              </a:path>
            </a:gradFill>
            <a:ln w="9525">
              <a:solidFill>
                <a:schemeClr val="hlink"/>
              </a:solidFill>
              <a:round/>
              <a:headEnd/>
              <a:tailEnd/>
            </a:ln>
          </p:spPr>
          <p:txBody>
            <a:bodyPr wrap="none"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endParaRPr lang="en-GB" altLang="en-US"/>
            </a:p>
          </p:txBody>
        </p:sp>
        <p:sp>
          <p:nvSpPr>
            <p:cNvPr id="8202" name="Text Box 40">
              <a:hlinkClick r:id="rId7" action="ppaction://hlinksldjump"/>
              <a:extLst>
                <a:ext uri="{FF2B5EF4-FFF2-40B4-BE49-F238E27FC236}">
                  <a16:creationId xmlns:a16="http://schemas.microsoft.com/office/drawing/2014/main" id="{76FF7C43-CDEB-4551-AC8F-362DE113A459}"/>
                </a:ext>
              </a:extLst>
            </p:cNvPr>
            <p:cNvSpPr txBox="1">
              <a:spLocks noChangeArrowheads="1"/>
            </p:cNvSpPr>
            <p:nvPr/>
          </p:nvSpPr>
          <p:spPr bwMode="auto">
            <a:xfrm>
              <a:off x="3902" y="2656"/>
              <a:ext cx="141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algn="ctr">
                <a:spcBef>
                  <a:spcPct val="50000"/>
                </a:spcBef>
              </a:pPr>
              <a:r>
                <a:rPr lang="en-GB" altLang="en-US">
                  <a:solidFill>
                    <a:schemeClr val="accent2"/>
                  </a:solidFill>
                  <a:latin typeface="Comic Sans MS" panose="030F0702030302020204" pitchFamily="66" charset="0"/>
                </a:rPr>
                <a:t>Volunteering For Redundancy</a:t>
              </a:r>
              <a:endParaRPr lang="en-US" altLang="en-US">
                <a:solidFill>
                  <a:schemeClr val="accent2"/>
                </a:solidFill>
                <a:latin typeface="Comic Sans MS" panose="030F0702030302020204" pitchFamily="66" charset="0"/>
              </a:endParaRPr>
            </a:p>
          </p:txBody>
        </p:sp>
      </p:grpSp>
      <p:sp>
        <p:nvSpPr>
          <p:cNvPr id="123948" name="Rectangle 44">
            <a:extLst>
              <a:ext uri="{FF2B5EF4-FFF2-40B4-BE49-F238E27FC236}">
                <a16:creationId xmlns:a16="http://schemas.microsoft.com/office/drawing/2014/main" id="{D23A5330-C0E5-4400-A2AF-90078A7C2D16}"/>
              </a:ext>
            </a:extLst>
          </p:cNvPr>
          <p:cNvSpPr>
            <a:spLocks noChangeArrowheads="1"/>
          </p:cNvSpPr>
          <p:nvPr/>
        </p:nvSpPr>
        <p:spPr bwMode="auto">
          <a:xfrm>
            <a:off x="314325" y="5414963"/>
            <a:ext cx="8569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lnSpc>
                <a:spcPct val="90000"/>
              </a:lnSpc>
              <a:spcBef>
                <a:spcPct val="20000"/>
              </a:spcBef>
              <a:buFontTx/>
              <a:buBlip>
                <a:blip r:embed="rId4"/>
              </a:buBlip>
            </a:pPr>
            <a:r>
              <a:rPr lang="en-GB" altLang="en-US">
                <a:latin typeface="Arial" panose="020B0604020202020204" pitchFamily="34" charset="0"/>
              </a:rPr>
              <a:t>This can be helpful to a business that is looking to decrease their labour costs</a:t>
            </a:r>
          </a:p>
          <a:p>
            <a:pPr lvl="1" eaLnBrk="1" hangingPunct="1">
              <a:lnSpc>
                <a:spcPct val="90000"/>
              </a:lnSpc>
              <a:spcBef>
                <a:spcPct val="20000"/>
              </a:spcBef>
              <a:buFont typeface="Wingdings 3" panose="05040102010807070707" pitchFamily="18" charset="2"/>
              <a:buBlip>
                <a:blip r:embed="rId8"/>
              </a:buBlip>
            </a:pPr>
            <a:r>
              <a:rPr lang="en-GB" altLang="en-US" sz="2000">
                <a:solidFill>
                  <a:schemeClr val="accent2"/>
                </a:solidFill>
                <a:latin typeface="Arial" panose="020B0604020202020204" pitchFamily="34" charset="0"/>
              </a:rPr>
              <a:t>Since they may not have to replace the staff that leave</a:t>
            </a:r>
          </a:p>
        </p:txBody>
      </p:sp>
      <p:pic>
        <p:nvPicPr>
          <p:cNvPr id="123949" name="Picture 45" descr="Exit Transparent">
            <a:extLst>
              <a:ext uri="{FF2B5EF4-FFF2-40B4-BE49-F238E27FC236}">
                <a16:creationId xmlns:a16="http://schemas.microsoft.com/office/drawing/2014/main" id="{DB3A3912-FF33-48ED-9883-FF176E4D01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9150" y="2897188"/>
            <a:ext cx="2341563"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9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3948">
                                            <p:txEl>
                                              <p:pRg st="0" end="0"/>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39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4" autoUpdateAnimBg="0"/>
      <p:bldP spid="123948" grpId="0" build="p" bldLvl="4"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GQAAABkCAYAAABw4pVUAAAAAXNSR0IArs4c6QAAAARnQU1BAACx&#10;jwv8YQUAAAAgY0hSTQAAeiYAAICEAAD6AAAAgOgAAHUwAADqYAAAOpgAABdwnLpRPAAAPC5JREFU&#10;eF7tfQdYVWfW9WSSTNqkm8QYo8beK4IVey/YEQRErCi9I703pQpiQZAuIgIC0kEQKwoKYsXeo6JJ&#10;rElY/9pHzeRL/ybO908SfXyfy7333HvP2evda6+933L+9rfn/55b4PdYAMDLjY2Nb+3Zs+etEyf2&#10;vCV/87WXfs93Pv/sv2GBSlS+3NDQ8M7t27dXPLh/t+HEsdobx+pqrjXcunnt3LmLDgTmzefA/BuG&#10;/Xc+UlJS8tL169f9Ll28fPrM6TNXHz58cP/evbu4cvkK9u3dh6LC4vt3v7x3pbHxGweC8o9/5zee&#10;f+Y3WkDAOFh50O/zazce1tbWBVy8eLHD/fv323z77beRjx4+wK7yXOTnbUNFeRFuXDtLoO7Z/Mav&#10;fn7Y/9YCQMqLZ+pPBByqrn548MB+esSFz2/eunmyrqbu5J7dZbf27M5FYX4GsnO2Y9u2bFQfrMDe&#10;iuwgiTPyW3x84cqVK2/s3Lnzzby82Deio11ePXOm5FW+Lu3F/+35/KWPF6OePXVsxZGamofFhVko&#10;K83EQRr84IEd2LcrByVFOQQiBzkEIycnly0P2Vk5qDty6M7pU8cUL7l245rxzRsNZyt2lteV7cg8&#10;WVq46XxZcfb5K5evnb927YoA9xyU39rL7t6963f27NkHubkFyM7ORm7uduTl5SmPudsfA7F9ez6f&#10;5yuAZBOQ3O0ZOFJdgrLiVOd9+6o1Hz54dPPGzRtxhw8f7n758iX/2zfPo7QoE+Xlu1BVdejhgf0H&#10;ggX458D8BlSOHD4Sc6S2DpmZWcjZnqd4gBg+Lj4Fq4KDYWFsggD/EBQVFRMYegffz9uehj0VBdi5&#10;I+/GiaP7b108fzb4m28ezqUCqz18aN/liopigpuDLHpSQUExcnMyHl6+ePR0Y+O3Qb/hlP66h7DH&#10;/j1ve35Uxc5dCgiFhcUIDwvGwAH98MGHH+K9d9/FG6+/jnfeaY7FC0yQlZmJ7bmFyMnajON1B3Di&#10;+CmU7cjHnt3lVyr377lSe7iClEdq255LjyrgsfkEMJdA5uJo3SFS4c40RpwX/roW/5Urv379hm9d&#10;3bE70pPz8gqRmpyAkUMHQuL0D9trr74HSwtHlJXtxPbsVBw7sg+1tceQkbGNcrgIxcUl2J6TTeNv&#10;V0DIzn4cc8SrpAlIlM5fVO0/ECId4TkoP2GButq6OKErUU4lpeVwtzPDR++89pOACEBD1Idi06bN&#10;VFyZqD5QisrKSn5Wgn4uAc1HWto2BAQEYMaMORikOhSG+rMQtSEa+fmFyMvPw66duTh/pu5rUlvI&#10;c0B+wgKlBakbKGuVuLCTtDVtigb+/sKPveOpt7T46C34uDpgR2kuqiqLsX//PgWQQsaXdWujMH6s&#10;Jj5u2hr/ePkVgvoCXn/1H+jTqwdCgwMJeBEOHChv/OrLBpw5fTzzOSDfs8CXX97xi45OOxIaGtlQ&#10;XFyk9OCY6Bj06NnjZ71DQGn2zitwt7dEeVkhE8RMlNLIuYwpqalboKGhgZdeFCB+DOjIkcOxd3cJ&#10;9h8oiz9WV21RUZGf9xyQJxYo2rHTNzxkxf0kPwsUbUlAdm4Rg3kJAlf4oW2bVr8IyKuvvAtzM4kj&#10;OxRJLMG6uKQcQb4eaN3svZ/9bMuWnyI81AsnjlVeuXz5yomL5y98RdoK/MuDEhwR6BvhvvR+tM1s&#10;HExZgb0lzLyz8xVAVgb4oE3rFr8IyN/+9gYWL7JmfrGTQZtJIoN1YWEB5ulp4aW//zzVvffma7Ba&#10;qoWzZ2rw4P4DKrQjSNu8OesvC8jd+/cD1q1fV+VqqHG/JNgcR9JWoWyjJ7KSNiAn77GH/DZAXsWi&#10;hRYKIKKg8guKkJKyCSNGDP9FIF97tRnmz3NGTU0VGm7dQtH2rdCdOqohPGRl1V/SU/xdbbK2hixH&#10;WbQ76osSkRZgjLmD2yDAxRb5zD3y84uweVMy+qup/qJhm7z5CpxsLFC6g4DQOwSQ1E2JGDNiyC9+&#10;7oUXXsHo0dNRuf8gamprUZARjY3O+lhppYfQAM+HV65cDv7LeIt/qK9voq/Zrco1jjiSuQZBTksx&#10;ZUh3zOzTDJ7W85GWka7kIGU7dmDGtLk07Is/a9w+vbojev1aZu2lSuKXR+/K3paJqZMm/CIgb77y&#10;AhbpzcTO8hLs21MMN3cPDO3SDNGmYxGydBo2+Ls9/Or+wz8/KGvWRfkmhbnePxjjiZotYQhzMcb4&#10;Ib0xY0A7WE/qDJu5oxEdtQ4FhaVKYrdyRTBatfrpwP7eGy/B2sQQJTsqkJKUgBV+3oiO3oiKil1Y&#10;sticgPy0whLV1bZ1S4SHBBHIIsWz7C2t0Oz1v0O988dYazwG650Xw9XevORP7SVlZdv8s2MD7u9Z&#10;74ZDKSHws56HKaP6Y+HYblg+pStsNbrCYFA7eNjaICNbens+qasAlmbL8N47b/6gx78FjQkzkZaS&#10;zHyiFNZGCzCkeyv4eThj995KRK5eh25df04y87NTlhL0AuYrpYhavwHGWqMxb2QndGzbHqNVeiLa&#10;WgPrvEwaAkP9Vv4pQblw6cLKLZHOD3I8F6N+2zqs9bGGxgg12M+bgPRgK2wPNkPYgqEwH9UOBurd&#10;EBm0EsXM1CWWZG3LgsNyewwf0APNmrRF/wGTYWttidiN8SjfuYcFR3+MV+uIAS3egsEkdcRFrVFi&#10;ip+PJz3hxypNTXUU4uKS6R0lyCsohJezDTTVPoW/Th8sGtkFbZt+iplDBiLTcy4SVrk9PHz4+J+v&#10;ABkT6lmSE2SOEv9liPW2wNwZY6A/pjvcdfoh3Hgc3LSHw3V2f7jM7AU9lRYw0RyH5MQEFJWUKYpL&#10;FFRCbAxWr1qP2NhUAiWKKg9BAZ6YNqwPpvVoDv1+7TCiw0fQmsrPpqSS8koRxFxmxuSx6Nenq1IT&#10;MzIyQUJ8Miu+ecxXdmID44/OaFUsHtQKqwwGINlmKgwnqhKUJjAZ1x0JjnpIS9r4iMrrzxNPKkhV&#10;a9wX3szzNkK6vyUWao6B3ojucJrVGxFGo+Cg0Rumw9vCTqM7bCZ1h8XYLtDq1wY6E4bAzckeKalb&#10;SUtlSm2rjPK2vGI3MtLT4WiyEBN6t4FG9+YwGdUZtpN7YG7/tlDv0AzTJo7EhuhopfCYlroZsTHR&#10;SExIUIDdUVaOXNLh+rXh0JsyGlqDOsBXfzD89QdiraUGvHhe6u1bom2zz2BEOt0SaoNje3J3/Wmo&#10;KyU1qbQgyh17w62Q4D4fplNVYTK6E+w1emDhyG4wHdMVTlO6wXpCV1iO7wrz0V2gx94+rmtzqHdt&#10;AQPNyXBxsIEjwXGys4AZC4RTh6pAvdMnGNvxY8xVawtTAuI0vQccp3aHXv82GN25OWYwPrk7WDHg&#10;x9Ej8gnmbiVuxMZthJ25EaYN6oZJPVrAlL8XZDAQK/X6w0OrN7xndoclvaNnq/bo3aYdfOcNQW5S&#10;+K37X/8JMvnysgz/rAjnG5UM5Nlh9jDVHQuTST1gP5UgsNnNotG01WA1trPSy01HdYHpyM4wGt6Z&#10;oDDAdmqK4Z2aYWLfDlDv0UYJ3BO6kuN7f4xlYzvCQXsQwgwnYoXeEDhO6wo3zR6wopcZjeiEhUPa&#10;QG9IRwxR6YuJE2fCZrEOtMcMxOQhfTCud1uMJr3pqLaDKY91ntYd/gTDbUY3OM7oAddZPaGj3oHU&#10;9QE0en6EbcGmuHaicv8f3kuiYsJ3lqyl8llljVWmU2A+uTucZ/eFp14/eLOtIG+7zuwN8zFdYDG+&#10;C4xHdMbSIZ1gPLQTFgzsiMk9P8Nstc+wZGg7GA5vg4Xqn8F+mipi7LVJd2MQsHAIQkwmwFVTBXb0&#10;suU0rM2kbjAc1gFOmuqIsp0NzwVT4LxoJoy0x2J8n/YY37EpNHt/hsUEy4zeaSa/Pa4rqbMrvAQU&#10;7b7wICBO/K4pfT5Fz+ZvwlN3GPbHuBf+oQG59eV934Rwtxu5QcbI818Ek+kDYUpjOU4jtczsg+Uz&#10;esOOzy0JhBXpSjxjKY00b0AHLBzUEQZ81FVrD0O+ZjKcFDe5Gzy0VeBFavE1GIIVS0bDm3RiPr4b&#10;lqi3hxmpR8BYSlDn9G0DT+0h2Oylj0DzmfC2NUSEuzm85g2HKWOUeOBS9Y70zC5wn9kDLtO7w5XN&#10;S7OnAorXrB7wnt0LRmM6Q7VVE0zs2Rz5oSY3G7885/+HBeVgcdr+wjBL5PkuwhrTCTBl0LWY2pP0&#10;0A22k9gzxxEIGtmaRrRi7JBgbkTDCxiGNJY+AVk0SDyFAA3uSOA6w3P+EHjPHQAPHVXYaw2GwRDm&#10;Low3S4d0wLLhHQlMB3pTR+X5wpE94b5wDDwXT8asqRPgsGgaVi0byZ7fFSYEX37DkuewXKOb0jEc&#10;pwggPeA5qzubANKTnaA7xjKOqVBSr7HWwdWaooN/WEDCnBcWl622RiH513T2cBhNJC3MoNTlxTqQ&#10;DhzZ7Ekz4hlCWYbs2YtopIVUPQKGbv8O0BEP4fsO9KaQxSNIUcPhPkcVnjr9YTSqG/T7t4M9Y9Ka&#10;JaMQvmAEgvSGYs3i0XCY2B2z+7RmnOlGACl3x/bEktHd+DlVuPIc7Gn85ewMiogY2xU2PDd5XQBR&#10;Gs/Rk4/2VH4z+3yGnp++A2uNAShYaVL0hwUkcOmE/Mro5ShabQtXvWHkeAZdXqgHm4DirdUTDgRk&#10;KeOFtMX0AqErAWJOvw7QZlPoizHFggZ201JjwO0Dtzl9CWgvKrUOsJrYhQbtxvijwu9Ve6yW9AfA&#10;X7cfkh30EWurDYepneDEsoyIBvvJXRizCAYVmXiFxA4BROjQR4vUxU4iHvPYU/icdLZoREeofvYB&#10;JvZqhiz/hTca75z2+cOBcvPOHffsUMvrGT7zscZiCnx01RQK8CYdePNiBRiRucbDOikxYgnBEE4X&#10;AAQIAcSAQd3gibcs4vs24zozaJNeqIKC5g1FlNkkxVMWk550qZYWD+5AA3eGxYTOcJvJ8ofNNKUC&#10;sMV1Dvx01GA3sQOC5lKVLRhOuqRXEghbguJGzxC6cmBT4glBEQ9R4ghBkvc0KI/VWr2FWAc9fH5s&#10;R80fDpBjx88cqNochlT3eTDWHAqrKfQKzV5M/mjQiYwh7JHLCIYxg6vEDQFk2RNAnnqHxBLxGmmG&#10;bGajOrEXq1Da9oI/qWuzuy4CadzFg9th0YD2zLZ5HMFdRm+zoIy2ndoFa22mKx6a5rUIUcZjEThf&#10;HYGGYykEHgNiw/NwZDAXD5HALp4hHUY8WLxDaEsA0e7bGn1bvA1/KrbjpSkV/3WANDY+9L50viLZ&#10;3b0oec6crGQTk13JUVFZyatWWTWVk91ZnltambEOWYFmWE7JaK/RRaEAZ160HS/QiqCIdyxUJxhs&#10;y2jIBfQGoSvxEMU7GMzFyBJTDPq3h/VE0h0lsy1V1dLR3bFgVC+YMQYE66tjha46TEZQBMhn2ISe&#10;xFuWjWJOoTUEaykqAgmiEz3Hn6LAh9LWaepjEJxJX6KwBAgBxI1/i9BYziTTk15tyzgyW+UzdG/+&#10;NhwYC2u3rPzvAqR6f6rX+nUVjb7eRRw+zcfs2bmYNSsVM2e6ISMtu5h1n8+SkqKzd+cmINHHkJyv&#10;Ss7vSm4mJQg9kBIsBRB6higooal5fNR9EjcEjPl8/hQUkb9LCJjrbFW46fRlz37sVbpqbTCvf2sE&#10;zx2MWBNKYM3esKJqWsb3xFOEApeN6KJ0gBDDUQgzmUg66gJfSlt/7T4KAEp7EtNc6REefO5CSrQl&#10;nYoSE/EhJR29fm0xsM0HMGadKz/Y7L8HkC1bir2dHTdg/PhoDB0ah7FjYzFpUiLU1f3RosUMuLlF&#10;IHFznlpWXPDWfclBCF46FtZSWueFWdMwbrxYJ/ZAk9GPZafQlCgqLTXGDWkEZS6fzycoT6WvPl+T&#10;eLN8ai9YMJETqapIZHrYEnrPInqY09TeVFgqSsa9lIDIe6LYFgzuBBfNvgij3F1hoA5bqik5xp2x&#10;zEEycoLg8ySm2dIjrNlRBEAH5koCuoBiRY+cx/GaUSzTLJ2gilQ/o/8OQCr3ZPra2mzEgIE+GDly&#10;HSZPTiQYCRg1ahV69TJCmzZjMGr0fIyeYtknL8w8vTjMihw/VNH9omykJCFyUwKpOQ0qykpigwTs&#10;BaSmRWxzSVmzVTsoz4XGJI5I9i5KZ7pKK2bYrRWKkyRQYpBieB63iAFdvMOdCafnjF4sVrZn0kdZ&#10;y1LMbH5Od0Arekwbeo5IbBEH7Pk8HzuCIJ7rLMGcz4XCJJ6YUoYrklgeGWvmqLaBWusmMB6ngnS3&#10;ef8dgDjYe14aN9YPQ4aE0kM2sj4UT1CS6Ckr0KHDbHz8cU/07j0HHXtb9qlI9E7PX20H72XT4aY7&#10;UFFVy4WbCYg1DSAcLQZdyGAsvVyAUWhKvINNn8DIoyENvXRYZ0zt3UpJ0GaqcLykf0cFCCkoimy2&#10;YaYvlCbJpcSA9SZjsHLJeKxYNAZbnefxuRbWmmgjcsEkZvxUY/w9M3qoLQWGDRM/G56TkwRwOUcB&#10;g0JDRIYRO4IcZ0Ov0RvYFp2avQVdAppsN+P/LyCy+GVP+WbP0aONG1TVnDBhwkYYGORh2rQUesoq&#10;DBiwHO3bT8QHH3RCp07apC7LPocLo9NLNrjA2UgHTnMG0zvoGeyVzuyFAo49A6ooHUfNAbCb1pfK&#10;SzyGioq93560YjKSWfSEnuz13RVwZqq0ZYxpr4CzhJ4lwVtozYijfFIcNGSuYkNaM2Nu4qIzDFv8&#10;DJHoboAkl3nIpMLa5rsEqU5aiqKS3xE6VEClpzkyqLuxdiW0uIzfL68JVYmgEMVmy2LlYiUXaYJ5&#10;w7ogxX7Wd4AMGtTt3Tmzl60fMiRwva7upvWbN5esb2x85PIfV2GREbGXNTT80FfVGePGbcCCBbmY&#10;Pj0Fgwf7oGtXfbRurY6PPuxMQObg4xYmfU6VRKfvICA+rMS6sZrrzgt20eyjJIWerBFJoHdngufO&#10;upQrpazXbNIFe7sje60DY04AxycCFqgr/K2l0lrxDD3GEiMaShK35ZO7wpqeIdQixcinxlskecsg&#10;lliYiEZZT0Wo+SREWE2B+7wR7AA9WevqoRQTxQOkCTBm/E4L+R4BSupm9LynUlweLZk8SiFycveW&#10;MBrXB2nu8xVAqqp2t1rp67tt8CAddsxIaGtnwda2kOP6eziAlvqfAUVmhXOtn+eUKXYNAwe6Y9Ag&#10;LwWQKVOSOVUzCcOGrUS7dpNJVz3wQZOO6NtXBx27Gfa5Un8gvSqFQZ3VWA8mhc6zeimlj+Clo7He&#10;bCJWLRmOgCUjEWo0FgF6qkzCusNXty//7sNSCGPBnAHwmtsPxjTO5B4tMY2UJRS2WAwo+QjBDdWn&#10;ensyjmJBahGvEfozGsIJEzP6cdRxGPRHdMW8MT0xb2hnGHDcROKSeIYAoeQ+EododOWzTwB6CpZC&#10;W3xPPMdwWEeM7dwMyyYPRM46d2Wwql3LLp0mTZjNSRjDMHCgC+NpEoERoRMDJ8e12LczwfmZe4qs&#10;MPL3j7ihqjoX3botISDuisKaODGBk9HCFLpq126UAsZ777ZnTFnEnmLX58q1y+l7t8ViHbN0f4NB&#10;HF/oBR/qf0890pfOKFZ91WA5iUne7MFYPqkXLDlgZT2+B3s8Y4ski6QISwZ+XaobjZ6tYMf3XKb0&#10;UqrBC5iTWHBgy1GjJxM3eh2bKC+JKYYsLjpN7wvfJWOwYCRns/T4lMO7LTGLda2nclri1VNAhJoe&#10;C4zH4kFe/34TAOUY3YHtMZzjJ06zR6I6wb+Q0r75pk1bU15/rSU+aaaC7t3nU9yEK3YZNToGE8av&#10;54hkEc0H12e61CElJeXFBQuWn+zdW4fUNJcAOCqAiNQdPTqSIBmg+Sd9FUDef68DaWwJ5s516tPQ&#10;cDO9fOt6rLaaroybe1Bl2bGOZD6GuQeLgvOHd2GvbI8F1PfSS8UIYhRRV0tIQVJu16WymdLrM8pi&#10;9vixzA0m9fyX4Z8oK2vGGB/KWufpvVnP6soe3ZExgPJ4PEvnQ1mSp5EXMtboiUiQqrEIiO8ZXWKE&#10;/L4JjzMhbYmokPzl6THyt9ChxLCRBMR7/gyc21uQzTXzKtu3F+Kdt9ugyftdFFEzdKgfpk5NVmwz&#10;alQsdHU2cnrr1pvPfNncwIHTj3XqNJ69QJ8uGaqoK+kJkycnU+4aMnZ0JxjtFA9ZvtwHccmZvb/5&#10;9tviE2VbsJb87UPp6zG7N4t8lKETWG4n95uzN0vPkx4vFCK8LTJT+NqMfy8lxYhnTOvThj27EwN7&#10;e8ynMZfyWAfGEGt6xCIaei5L78bDu8KD1WBbiSuMEeb8DtMR7Zl996ZC6k5AHieZAob0+O8b/Dvq&#10;EgnO75ZE9fuASdlGxMRExo/xnT9ArI85vrj7oOLChQs9IiLW49132qHJB50V2h47NgyLFhUogIwb&#10;t5FeEsmE2f/YM6MtcTWu83Po3HlEQ/PmqujRQx/DhwdRZcUpgEgOMniwO11WjWC0ZW9pi+TkNJy7&#10;dG4wXVqDgJxM8TPCSlMNeMv4Bcsn0ostqOulyiolCXkUGWpCZSPBVmjDhEpHh3w/rnsLTGRRTwL6&#10;3AEdlVK8KC7J8KUeZsm4IXHFQF4jx7uxAuyj1YdjL2NREmSILR66cNLqTxBkXOUxIPIoniLxQeKG&#10;iAChMDkHKbk8BeNpfJFOo81zGSZj95S+6V4L6nlt0/buPaASEBCmACLs0KbNcHqIJ3R1cxTbSBs3&#10;LokLheIa7t37SjY1+P0rtGS7Cs7SaBg6dBbdsit6dJ+rBK8pU+KUgC4/KkH9k2b9CEgbvPVma9jZ&#10;ua1i72kuveLkwfI9GRtWYKXxJATMo7yVMQj2bkkOzQmMFeWt5AAyWGXN5zKeLhMc5g9qjwndP8Wo&#10;Lp9gAvlfR425A2lMxkskmZRRxPmUx5KtCzjS48WwElecGeQ9549CqKUex07GcVRShZ4oGf1jzxBA&#10;JJG0ZPnFdRqHaSf3Uga2rCdIiYR/i/QWcOR4GeLlPC0ZcxnevinrWCOxL9ZbGcaNi4vuZ2Fhr9B0&#10;k/c7krZVFfoePnwVbbOJ1JVIevdjPI3Enj21Dc9k6w/5kuTExPq+KmPx9ltt0aH9dALiBi2tLfzB&#10;TQogQ4cGoPVn45ST6qc2iTmIauenLnr+4sXZ6Rv8TyY5z0HwstHKWLUjJa0rcxEJ2Gb0FCf+7cMC&#10;npRTJFlcQuNMoFdMIEVMY1YuXiG9VbJrqRRL8icxRpfZvJRGJNZIUfLpKKMCLg0tkxsWq7fj8f8q&#10;s0jvl+MWyPfRuxw5guk+izkQxYLpqK7MR1TgMJ1/8z0J9DLMK6UdPU4tGt7mXay31cW9K4cPyPVZ&#10;WCxob8w5Xu+/J7GzPT78oBs6dtR6okLXEIittE0IWSQIK1Yk1QMlv3+THPkSXy/P+s6dBiiAtGw5&#10;hLLWlK4YoWToIvMEkB49FjGOUAEZWsh6vu8AkRM/nr8+Z1uYDULNNBCgq0pv6MKLlhFDli346My8&#10;xEnKFwREMmKRt5KRCxDzGTvEKCI9Fan6pImakuKfSF2RuVILEyqT2GNP0DyZhEr1VuhQiUtPCoUK&#10;TfF4YyaSylQjmXFCIBwYa8zoMXKcD8dLVi4eyokU9GJSqDIkoNYaRhQKRZH2slRhIZv3pUuXYgwM&#10;TMkM4iECSFcmx5OgpmbDup4XhU8kvSUEY8YEcXLepnoXl2ewa5EAYm9vU9+p4yDGh/Zo1qwXe8FM&#10;qKiYUfIK+smkrECoqpqjaVMVVnsXcAZ6UTQ9652nXvLo5rnKo/mx2GA9DYGLODuRFVkpWVhLyYJN&#10;QLEhIPZ8NKZxZnDim1bfdrCkMcyZb4gCEppSyuoSkAmQKCIbiUUEQChmPg0thUnp+UvJ+TJ+IWUQ&#10;KSRKVVkqtvb0HPEsAU6AlQRTFJXECBkTkUkWZvRCa6ozT+2BLDJSsTGWzVFtC60+nyBzhTnqjxy8&#10;MGvG/ODI1XHw9Y1Ezx5jGD86K+zwIasUrVsPZuloCanKDf36OfLRWbHPmDGR9UOGPBMPwUu+vv71&#10;bVp3wZv/bIF/vvERF1D2RafOswmCpSLzBg5yIXdqK0qrQ4dRMDRczl4yKt7Hw8t19+6SVuxNupcq&#10;Uk9mcPbHOsupCOMkBZluY65UbB8X76xIVeI1OgPbQYd8bULellgjpRABROhNZodIvJBxFPmMVIDn&#10;0bjiKVKsFFC0+1JG0+jyWQ/WpqSqa8bP2RAM8UKpTUnxUjxKArvEFBERUqiUaahSQHxcV2uvlPDl&#10;2CndWsB2+gAcy9twKS2jeEOPbiPw4t8/weuvtyFrtMZbb33yBJCuaNt2PIGwpxINp+yNUDpt//6O&#10;fM2JgLg8C8rCSyEhawhIZ7pmVwLSFK+/9i6afazKEslUnsBY9opR+OSTPuwpndC8eV+88UZrvE8B&#10;YGnhhrDg1aPEUy6eqt1xODUQiRaTEMOBIh/Ox5JS91MqMaJCMmRv1KZBDJkQClDiFSYM8mJcV4Il&#10;kw0k8IvxhYakl0uVWEBSQOVry2hc8QKpdckxQltSlxJQ5VEktQyKCRBPpa+SnYu0JX1N7dWaguLx&#10;wJiM0SgTLFhM3Gg+4/Td46VTeSkd27dVxT//+bECwmu0xT/+8YZy7U0/6knqXkhvWKukAyJ9hw8X&#10;9jATj3l2HhIbm1Q/ePBcdO68gEF9qnICr77yJt59tzlPihr8/Q6Ufu2VGPPxx73w0Ufd2Ws6wsk5&#10;iDPM00YLIA8bG/XOHiz7fEugJTbYaSKc9SUXylPrCV0eTwFir5dpPkJLEkzFM2xkeg7zCunlAoIx&#10;qUUoyI70ooyFy/QhHiefm0dvkTGQZTxGco55zDkk31EGwniMACZxR35H8h1RUP8qkzA3Ie1ZUmWZ&#10;MPmUQTIZk1HmhXGCnp/eCFSsd8mR6ygpKR+5OiKK3tGUSyP+riyPePnl18geTdlJ+zIFcHsSWxMZ&#10;Q2IocuzRs6chvcT72QHCBS31GhrOpCFXBe13322NF56sG3/9tfcJ0LsEipOTB01E0w/b8CRfxoD+&#10;I1lgi025fftq66expP7S1TnZCWGnoj2WUq3MRhjLKVKHkgrwciotMZgy0UGqqzS8TAmVwSNbGlFy&#10;FymDSy8XQMRrbKfKlFEO5TKuKL2esUXAkcROBqyUsYwn5RQBRQK8HQGW7xZwRSwIPUmiaMc5xj4G&#10;/Th5r7cCqHzHfNXW9Jx22BnrgVundlXKdchI6JEjp7z79RuTZGNjypHSmQooL774IgXPYFL4SiVp&#10;Fu+YMCGW9rIjk0zEqGH6z4ayZAOxVati6sePlyDlwmbLQpo6842PCcrjHtK+fQ9y5tiNi+cv9W3a&#10;tKnvokULHwYG+m/btGnlez/MUC+dqC7enRWDOE7xj7WYDE/OELRiOUUpedCoov8FEHluQ4oSQwpQ&#10;km+I50jiKCpKgHLjMKx4iHxOwLCiR4gQkDK8MsmBI4syk15ihEhhmfIjc68ETPku+V6RzPMZtxbw&#10;85asp0m8eVx45OAWPSYtxBF3Lh692fjF2YXfvxaKlrfv3r3qG7l2dewrrzQhO3zKspIWA3gAczRR&#10;n08AUbPj68OgOWMGVdYziCFyEgMHzjgxdKgH3dGbzYsAjGUAfxJPXm+CpUutsGtXbdunJ8xeZMT2&#10;yU+VC/i6wZ1zh66Xb/RAsrMul46NhSdH+MRgJlRUYgwxlmTwCpWJwYWKnigtSRwFFFFYEh9kEoIo&#10;Ngnk8rrIXYkzhkM7ULmpwZMlfMlDZGKFiAY7qjoHfkYMryR99DgDAjKDsUOhPclrOFFCpHleuAW+&#10;unT4ptDtz5U+mrVS6aCuPhktWwykulrG2l6QMiwhKYFUM3r2XIZePcfAzz+SecjvlL2S6l++fGFR&#10;t26Tbqio2CpgSKW3XbvRisQTuSfaW0/PiNn5yu8A+bW6TePDS3Ou7U+/tnOjNzL8liLBegqHeYdw&#10;CLUXYwaNLZTCPEHAkSAssvQp30tvl/K7NPlb5KolgdNjWUWZBCF5DelP5nKZTlRhCb+/EodkrMWe&#10;eY8IAwHEhPJWqRiPZg7C5FBEhbTFrBDYsVKcHWGHzw/n32y8d3HuL13P0aNFHTzcxCaTSU82VFZB&#10;0NfPU4K6BPSWLUdBte9opgK5vz9Tl829Dh2quT1pkh3Rt6eEC1W8pG3bkQogojKkhkPAuHQseCWP&#10;f/XXwPjOiz6v1j1fmXPt2NYg5HAiXaLdLEQajoSPDicpkMclcxaDL2GmvZgSVJmZwkAtwVj+lsxc&#10;SiHiTRLItSh3RR1JnBCQRGUZU605yqS6JzNdRBxIbuHM2OPIY5ZyNr3zNBVsoOpzm9mPNNeOr3fF&#10;Ridt1O/eVo9vrun/3PXQ018rLS00NTY0D9TRNqLc12LgdmBC6KcMVInkVVExptoU5dmrgfVA599d&#10;yxJAEhMST0+YYM+A7qy4oLq6r6K1P6TMk3KBgPLxx32wwMAMDvZ+3E2n5W8H5Vq17v2j+ddqKYfz&#10;WYBMc5uHVSbj4MVs3oMDVd56AxCyYCyHVgdSgraGtgrXeoj6eZI/iNdIbiILfSTuyDQiqfJKvUw8&#10;S2SxgCXKSsSDywwG9CkcSeToZCTLOP6cyShzvKJNxyNEfyinBg1Apqs27h4rQMPl4z+778nRowea&#10;RUSEhRkbGaNf3zFo0kSFybImATAiKPZKU1OzUuz0Wcs+mDBuxrOp9gJrXvbz8Tqtrr6E7ihjIBsV&#10;5GVM5JNmvZkgdlf0d4sWaszS+/I9fa7d2xJz797NT3+zpzy8pnvrfM3VB8fLUJMejiwfI6xdxFFF&#10;/UFYzWmiUdYzEWc/iyOM0zh3aiBzDgbgQa05MaKtsmpK4osLS/pOjCNS1zKgurKjB0hbwvUh2r1b&#10;KutKvOaoIIEzGJOc9RBiNB6xdrOxkWtKAjmEHMHJc5FLR+JIvCvOlSV/3vj1jVX0gMU/dw3nz58c&#10;m5gYrQiat1lMfeftFqzljaFdZpMtZBBPjwBNYofthN49hyMhJvrkMxkPqaxc87KXu9tpVVUd1q8c&#10;FBn3uHblS84cj5at+ivANGPuIYnhm/9sj8jwmJIHD+50+K2APJGSuo0Pr0XeOFp85esz+3E8NQx5&#10;3os403ASJ8b1w+plE5Diqo8YJpXJttM5gVqbE6pHcgSxF+tS7ZgMMuchHQlFaXEwy5jTf+wmd2T+&#10;MIh0NAt+c4bCVlMVqy21UMYtPDLc9RHNdYSb7GZygec0ZPoa4sLOFDw8d+DzxsaGeb927g8eXG+3&#10;KsQrq1kTSQrfx2uvvkuV1YzUpMrOOYJtCEtMPalE26Bn96FYGxHxbAABd5PesG7N6QEDtDkIZaYA&#10;Mn36ZpaWU9Cnjxnl72C2/gSkp1J6HzN6Fnp1Hd791y7oZ3n51gmdxsY7a7++cujSzVrulbXBGYUr&#10;DLGOK3RtJ3VQ5vMmu+ihINSCM9ANOb1HB3EcHo7miGQIF+64TFflsrZRWLVoNGcy9sNGKw2Uhljw&#10;OH1YzR6IJSyzB80biHjGq42U3Jne83G5PB4HMtdc+/b2xbX0il8F43vn/vagbp9tbNtGkuJWePXV&#10;t5Wy0ptvNlWSxLffaq4kyj17PFNA8HJ5+Y4GNdXxLI9MUybDaWqmU2enstobxYRnJgEZgM8+G0hP&#10;UWdmHpjBPXLb/LuAfBfwr9dpfdt45xJwH43n9+JoOmNMkAlSSDdrl01kgXIMRyFnYpOLPrZyIZC0&#10;Ta5zsdlhNgWCAYqDTFHgZYgYUt5KrqqN48yTzfSwDM8F9DQ9ZHE2/JWCKOxJWnH19um9nLJz6xeV&#10;1E/L99r3tmzebDtpggV3KxrPONJVobAXXngBf2PS/I9/vP4EkGGIDAt7Vh6CF69fvxowbeocfNJc&#10;nYNTy6i0AhVghg1bwaA1ha7ZGx9+2INeY87xEfuuvxeMp5+/fvO2FnvshsYHtzd8c+P0eXx7GThV&#10;ils7UlGXsR774r2wmbQWaauFKJsZyOba970Ry5HupIdc90WoWO2EXRvcUBntjBLOnqzPigQuHsHR&#10;/OSLOasdNzReq1nd2Hh9/L97vhU7stSj1qUxgEsqIMpzEl555a3HgBCYV175pwJI714jEL8x7tkA&#10;8vRkHR2tA1S692YAa49PW4xG+3aTKHv7scjYCi+/1IxADWAh0TQvJibkd3vHTxmImdmsxq9vxj44&#10;VRr7zbWas8Bd/r+Az2uLcKe2BI/qinGpYD0uFGzE1bJ0XN+Zhst7NuFyTQEeXq1B48163DxVeYEA&#10;x7JNl98QBcm/p3517xvdz+/c07126yvdW1891JXKNNuAXwMqNbVI3csrmknybBYOnZgAzmPH7MQS&#10;yksKKOIhb/6zNSsb42Uflc+fSVD//klNGNAxYMjgvujWsQs++bgbRgyfjika+jCYZw6TZUvyVrgs&#10;avJrF/Es3v/6Wt20xm8vx188cyz+2vF98Y13r8c3Pvoivq4wJr48NTT+5JF98Q03LsbfP7Mnfnd+&#10;fHxpaV48DSxN44mAeLPxmy/nfH5iXwzuN+DRnWv4+vYVpeHrO7TbQzRcOHbs8M5tc7582DiHLwz6&#10;qfM+depguwAf18L2rbopTNG1qw6rvV3w97//HS+99DKrwR9RfbWj+Ol3h/s/So72+8fTf3giMbFh&#10;/nOnqie2aaWS6OsfnpiSsjXx2NFjibzYH9WsnoXxn+V3yIBZY+M9rbq9hbEPr5/E1X1bcbwoHlcP&#10;ZOLmwUzcPpyDByeK8eWRPNyq2oYvTu4CHt1Cw5Wz9bfvPdT64lHj4B+eD/n5ozH9e+d17ToSn346&#10;RBE2r732jgKGVDE+odLq2HHIkWd5Hf9n30VQe1+8ckVTf7635ojRpppDh1prqqlZa6qo2GlOm6it&#10;aWFqqmltF6rp4eqnmZmZpMlbU7A1dvotJ8jjml2+cjPhxpkjqMqIQGXWelyuzMJXR4vw4FQZ7teX&#10;U/LuxYMzu/Hg7B7l76/P78Pd40W4SdprvPs5bl85dfZRfcmPvCU8PKvT7NkLSE8fE4QuSinpww+6&#10;KJM9OnVUh5/f6qv/Ee/4LRf+7x6zb19Or9zCXQdjNsRDc5oehg3VQscuM6jrNTi1Zib6q47FlEma&#10;nNi9DFqzF8Lc3IpbwlZwe9dDbr/0mzKzsP7EjRmR4fHxmzdtQjQ3vKzYFIT6HZsYe/Ifg3GKYFw4&#10;gG+u17FScuRfjc+/vnIYD8/swu2aXAWcu6d2nj168uT/iC/FeXkDV65YwUD+BkForoAhE+eErqZM&#10;mSN7cckGzX+MXbMbvmrsfebCqWm7i5KqosJWc9uL+fC3mgMPm0UwnKvHLfomcqi4P/75ZlsGyZZK&#10;oiUTCt54g+s01GZxLGK5/c/mNI2N7YoKSpMC/OMxa8pcmBmx3L8uALu4R9ep0mTcqcnD/ZM78IDe&#10;8O31o/jmau2PGwH6+jJBOb2L5ZQifHlyJ+qPVp+919io/p1E5+8cPlxXNn36POYi79Hy76Nd2+Hs&#10;OAbw9vQI/nc76f/551jS7nXx9PHD547uRm1hAnk8AzhP3r56ELhWBdw8jEt15UiO3YCFOvPQpUNv&#10;liLaKCOSLVuqcfRSk8rG+GcBqajY7+jsFISX/tENU0ZPw3o/EyRFuGH35lCcLEnm1+c+9pDTFfSE&#10;Q/SMH3iIAERABKxHlw7hQX0Zbh7KQcPRMlw+e2Lv9w0GnGm6ffu2rb16jdg9btxUDuEaby0qyv3j&#10;gEEqUT194vjhmuIUVKaF48r+TNw7Uar02K8vHqQRHhsHnx8FvqzHfXJ7xgYfjBjCuV8fMu9p0gEd&#10;O0yVmS4/C4iRkbv12LH6aN5iOGZP1cdqp/nYHGyHkqQQ1LADXDqQ/d1vCiiPLlXhEX9b2teXCRDl&#10;svKcrz88t185t7vHSnCTIqCuMKG2/ty5H8UTUlML3mnhj7dd+dGa6px9eZtQnhyM+vJUNNQVKj1Q&#10;QHkkfC5c/j0KwY3j9JoDyIqJQt8+UzmeLQFz2i8CoqfnZDRsmC4rDBwrmTUeLmbzEelji8zVLqjk&#10;bnZndqXh86onoNBT7p0sVX7/3vESxWsent+v/K28Jp2Fx9zlc6l5XTqYj2PVj4d0//D/jpan9EkJ&#10;d91TuikUVTnRuLArFV8dK1Yu+DEgBx8H2O9z+jVyPHvrV3Xb4WFhy8DZnQmZBrp0Mzb7oUFEUbGN&#10;dXEJWd+ly2hSHSdaz5kEe+O5CHMyREqoI4o3r0YN54md2plKUHIUtfX0HJTzeAoOveIem/LaqR24&#10;TSFwtmILjhXG4UhBXB1/p98fHpBN4a75OTEB2B67EgezN+AsjSIX+vTCH57bp9DEN1dqnvA6weHf&#10;Ikmv7s/Alkh3DBkwEM0/ncypmp4bTh6tGMNbUYxJSEgYs2JF2BhuN55w9eplrAqLVBYQ9ejQFfrT&#10;R2DZEgM425ph9Qou294YjL1bVwv1oH7nFlzel4Eb1dn4UoARD1HU17+anJuc48V96Thethl7WI0+&#10;XpEO3oBMmVL6h/23c29eT2fTuXvX+1ihID4QVQTkWHEyzpI+Gqh6pJfefRJLHgNTTT6vxiMqoVsM&#10;wqdKk5C9aTUmaujhow/UYW/lioL8bUhKisfaNWt4x51A2NvZwNbGDJMmzsVHTYehb8/+0Jo8DIvm&#10;aMBuiRZC7Q2wOcgWxUnBqObvHymIRz17/dXKTFwj4DdIY1/yPAQcpfFvAeM637/C908QkMr01ahg&#10;Pe3o0cPiJb3+sIBUHthdkBGzEuGe5siK8sH+9EjU5G7E0aIknN+zFZfYA2/V5CvACH2JCrp7nCCx&#10;1145kIUDORuQssYTMzXmol8vNWjP0ISRsQOsrcxgZWnORwulOTrYYjLzlveb9ETXzv0wafQQ6Mya&#10;iKX6M7lHowEifJZj6ypHlG8KxqHtMajNj1NAuUyDS7tWmaF4ozQBSR7Fiy7sTVcAqdq2Fmk8j8yM&#10;NJw8ceJMVnr8sJqqwmEXzlwYRoCkqfxXg8QT7EIFMrSysmpfTJAbvF0skbLWDyWJgdjPACuecoRb&#10;jZ8oS8UZUtjFPWm4cSgXdwjMdXL8ZYJ1ojgRFcmBiOZiGUN9TehqT+NGycYwM7WFna0lmw2bteIh&#10;zk52mMrc4/0mnPLauj13zO6GORPVYThnMpyXaWOdE1flclPL3IQQ7CF1HcmLVTzlJOmrnt4qnnBN&#10;PIbtOlXVJYJxnO+dqEhTzrE6ax02R3rCzn453F1dkBQfhfycVN4uo5x3WjiC6uqqqw4ODkM57Wfo&#10;unVxQ7cXbBt65crJobRD3/9zoPij3djUi4qy1FcFeKh7uLio1/Lf1atXEbMhAuYLZsLDeik2BixH&#10;5hp3FCcGoWRTCPZmrFWCvPTYo8VJSk88viMFJ6jC6griSBFRSF+1HP52i2GgvwBzdXRgaW5MEKy4&#10;n68dXF2c4eLspDy6uS6Hjo4V2nfQRfeOKpjEyQ9a4wdhobYGbBTamoe4YFdsig5FWVIgqvm7Ek9O&#10;0eDHueLr9K6tCkUpHkJvuUjPeArIcZb/q9iJNjOncbK34sJOB6U5LF+u7Cvs6LBcee7hzo7n7YXI&#10;yPXYnJKA3btKcOxYXUNd3Z7/GyHAjWi68D6DA07X1584XX8Cm7gLaJCfBzzdXGBjbcVyhykMpFdr&#10;T4SXmQ5iOHsxcaUt0td4ID/GF6WJKxVg9myNVDxGwKnKjibPR6Fi6xpsSliPcFKNs+FMzJk6CgsN&#10;dOHK3ilG+D4gAoqHuwuWLjbF8GELmbtMw4wxalgwaxyM582A6fyZlMDzsDbAGRmUwMXx/thH6qwr&#10;pIeUpVCGp1BJbcb1/Vtxg0XHm1USO9Jxiq+f3rkZp3jMYZ7T9nWuCHVeRvDd2Alc4ePtqbSngEjH&#10;eNpJnJ0cFcD8fH243nBLw+EDh/v/x+pbQkccJey/o7SofltGKtxcnDg2Yq5wug13nrZmszA344na&#10;YS4B0Z48Ak6Gs3gHBEvEeRsjJYBj3PSU7RtXID/WHwUx3qSylShLYe/l1k6FfC0tagUiAj0RYL8E&#10;lvoa0J42Hpx/owAiAPywuXt4YInBHMyaoI5FBpowMV0GL0crhHLD/1Xcc3FjiDvyk1djD2dQHiqh&#10;R+zdjvO8/+HVI2W4fXwnbh0txxen9igZurR75w7g1rGdzNLLcY3jL6cr81FTlIy85HCkJCcp91Pc&#10;npPGCR4x8PJ0h4eb20+el72dHfexD8DuigpWX86/9szpS+jp+rWrZzO3bqGysSIQZt8FVgUMBlhb&#10;awv4+3ojPS0F5gu1MHPMACzTmwpPM11Eu3OSnJ8pEgKXI25dCNKjVyI3yhMii3Oi/ZDL7HxTpBfi&#10;VthirfNCLF86GwYzxsLWZAkcHZcrv7fc3o5xw1Z5fNoEoDlzdDCI+7fP1uDyaxMjuDvbY6WvJ2+h&#10;FK1soLx/3z4cP34UXHqHa1ev4c6dO7jLGx5/9dVX37Uv+bc0eU1uhizH8AbJOHPmDG9MuYtbmW/n&#10;Dcgqvrx58/qe8vL8w7l52UhNScS61eE/AkRozJ1eE8dSUFnZ9mx6yLO/ifKdO6yD5mTCnjwuADwF&#10;wYYgCBjy3NfdCTXVB3D50jkEejvDeM5EWM8nIKZa8He2QjDzgthgRySHOCEx1BUJwU5IWBuIhNX+&#10;SA6y5/7vbvDj51bYLYCdkS5szBbBy94UXm5O3Gw/gr0yjvu/b0T0hvXcUH+t0uK4HXngypWYpz8P&#10;M6bPhtYsbcw30IellS3pzAkRYfzupERurJxDbi9C1cEDOHrkEI4frcXJ40d+1CRQH6urRe3hat5i&#10;bz/27OIt+rI2YWvaZiQlxiobCDQ+fNjt6pUrYD7Em42tUKjL0eFxbLFjh3F3cUB6ShxOHqt99jce&#10;++KLLzpv2bK9d3R01ElxUempwuWidAQEW5vH4EjP9WVgu3DuNE7V1yIyIgzR3lZUSmZY42GMNQFO&#10;iPOz4jaui5G4wgbxBCMuxBVxYR4EyRVJLAiu8bREKGlmnZcp1oZ6Iz5xI7/bjDd6icdXX975XJKz&#10;W7duHTh37vSBU8ePKO08//7iyy8PlJYUH9CcOWP3xPEaJ21tvOhVPvDzcseqQH9spKekbUlCYd5m&#10;lsi3sZxfgP28o8Khqv00fBVOnTiGUyfZThwlGIdxuLoaBysPYO++Iuzdyw38c/NQWsjbvm5LOyyA&#10;PLhzp13Vgf3H42JjsTYygjfCDGQLAifUYUPUWmzP2CxgbHvmNCVfeOtWw8VS3nRL4oU7g7Z4g9Ny&#10;W1KTD29RFMAELQAr/P0REhyENZGrkZ664dTR2sP3fT3dYLFsPiLCI5Aaswr5SaHI3BiEzev9sSUq&#10;EGnrA7E1OQZb07cgOzESWXxvS1QQtieEYWdBNjJ5k5bw8GCErwrDkSNHZJxa/9cuUEYKOVHDu7am&#10;FulbU2kc7q6wLoqPUUwm13MCwjp6SyxvbJzJG1EWcNL4blJR+Y2c3Pwy3tiybGt6xq6M9MSqovwt&#10;VRmZ26oy0pOqcrMTq3KyM6pu3bxexc4Z+71SfJuvv/666kRddVVxwaaq4sLNVbt3F1Zdv3qpimv2&#10;n71nPP1h3hI7vSA3q2alt+shV2eH6tUREQjx9zq7dlVY9Ya1a6ojwtdVr42IrE7fml5df/JENcvV&#10;nbnrge/WtLRqrRmTqk2M7B6GhZJaNsagtDiXt60rRzV75uHqGkXHnzl9FA2n9+P6mSry/AneGvUQ&#10;M/ICbr6fwnvhRn1++3ZDNePXb5q68803jxY3NFznLfQSsHHjeqyLXIWw0FUIDQlHRGgIIleFkvKi&#10;sSWVd0vYThV18jgprLJwbWBgF15nF6mN/Rro/3Xvf/PNN1sfPXqk+ltPrHLfwdBTx+prCwtLa7ek&#10;pdRmZm6rLczfWpuXu602P29rbWl+cm1Jwaba4vyk2l1lxbU1hw/XnjlTX0vjSPvZpQE//H3yeZMt&#10;Wzb5xbBKLFz+U4rs+6+JPHWWXIYb/oeR1srLyxljyso2hvt2amz8gu2nl1j81uv+yx9XUpJnn5m5&#10;lTHNRknWfg4QBYjvNTnOjZJaZLWbswMiQvxwuGY/Tp48uS8ublPny5cvd5axj7+8gf+3Brhysd6g&#10;9nBNQ1TURgUMZ6cf5yy/5DUC0lNw3Fyd4enhidWr1/N2sDtRd6Sm6ovPz3QkMK3+t+f1lz6eNKPN&#10;GHJhHW/c8lto69e8SDxHgPVnTnO4qlzylP+/W/390dC9c+fi+5V7c/2SWXpxWP7ztPVr8eVf7z+m&#10;N0cHe6rFcLlfb83du3eVfV2e//sNFrh2+YJuRfmOGz5enlxQZKvEkqdU9NtB+DHVKQVFB0ds3ZqJ&#10;8+fPVf2GU3l+iFhAVhHX1R1bsLO0+PbaiGCsCPBnEdBLKfw9rc5KRv20avtzj5J5y/FSnnFi2cbH&#10;ywP+fr4QBcdc4z+T8P2ZIbx//+G8O7c/P5u9LeVsSPDKsx7u7g0R4auYvAayzOLPop+fUvgTwAL8&#10;ffn4+PnKFf583w/BQSuYvwQzqEcgiMcH+7md3Z6dcZbZfUZJyTNa7vxnBuCnro0B/pUTJ068kpMT&#10;8kp9/dk5txsazlcd3H2+uDj9fP721PNZWdvPZ2RknE9JSTiflvb4OTPy80X5Ked37So+f+JY3fn7&#10;9++fZ7lmS05IiPJdMov+r2bH/9j1yqrhx+3Mq6zgfq+V/I/nLO8+Oe7p8c9B+I+B8vyLn1vguQWe&#10;W+C5BZ5b4M9igf8HqaHQ9huomyYAAAAASUVORK5CYII="/>
  <p:tag name="ISPRING_PRESENTER_PHOTO_1" val="png|iVBORw0KGgoAAAANSUhEUgAAAKoAAABQCAYAAACJf+79AAAAAXNSR0IArs4c6QAAAARnQU1BAACx&#10;jwv8YQUAAAAgY0hSTQAAeiYAAICEAAD6AAAAgOgAAHUwAADqYAAAOpgAABdwnLpRPAAASZdJREFU&#10;eF7tfQdUVMnWdXeTEcw5Yk4IKuYERhAEzAgSFCSpgIIBBAOIoAKiqJgFFUkiYM4ZjIiioKLYomLO&#10;OUzY/66Lzjjz3nxvvve/f623fmCtWt10365bdc4+5+xzqu69cvBPVv5XLoH/Ygn8/MuvD2UCqHxT&#10;3v5vZPArwJ9LrVyW/zksCXmKv68//ayUgPoTPylv/6YMfv4FX376WWrlMvw3ZfgX+Pv5G1Ap21Kg&#10;fuUn5e1/L4PPX3/Gx89f8Pr1azx8UIInj5/g0+ev+IkC/k2eVMJX0cpl/L+WwU+/lHpUyrkUqF8o&#10;xPL292XwlQJ8//ETnjx7htdv3+Dzp/e4o7yJixfO4969e/j8M73rr78SxJ+l4z5+/alcvv8GxoSc&#10;JXx+B+pnQre8/T0ZCOF9oie9X/IQV65eQUF+Hq5cvojs7CwcOXoYZ89m4/HjR/QeP+Hlq2e4e+8O&#10;HtHTvvv4WQJruZz/npyFnIS8JI/65SelTLz9xA/L29+TwVcK7MOXn1BUdAc7MjIwc4YfLCws4Oo6&#10;EckpqTh/9hSuFeThQcl93Cy8htNnsnH+/HkUFxfj/SeCVQC9XN5/SwaffwSq8K4f6SbK27+Wwaef&#10;KSsK7/W7j7iUm4fpfr6oX68OFAoFataohRl+U3EpJ4sALcDOnbsxY7o/HMY6IGLRIuRePF9KE0hg&#10;P7GVy/tvyFuQfYHPz/SolD0+EKjl7X+WwWda9NtPX3Dnzh0U5l/F7p07MXjwYMjlclGHhlwmhzU9&#10;65ms47h8OZce1gNVq1SHhroGBvY3wd7d6fj46QO+CsH/VC7zv4O3j9+A+kEAlTLDe8aj8vbXMvhI&#10;a3798QuuXT6HE2nrcfZAOhITt6K3SV8JpN/boIHmyDp1Bnt270J7Q8PfPm9Qrz6WxyzFw/tK3L+r&#10;xJPnr/FJJGR0EOVy/2sZfBA8S8IngSos/N2Xn8vbX8jgPUH6lt8VF93A/rgoLJ06Gpuj5yAzcwfs&#10;nFyhrqktAVJLSwvOLm44fzEPSUmpaNWyxW9ArVOnPkJDF2J3ejLWLJ6N43szGM6+4hP1UC77v8ae&#10;MGQB1XdfviplX/jm7eefy9s/kcF7hp63n3/CvduFOLl9I1YHTsAUqw4IsOuH9MQEbExIwwDTwahd&#10;tz4GmlkiPDQEcWuWY1VsLIaPHgNNbYJYrsDgIcMRvzkRi2dPw+ieLRDqZY+b+ZfwRQCVXqNc/v8c&#10;f+8Y6UUO9fYzgfqZb95QSeXtjzJ4SyG9o5QePXmIszs2IXb6OMwYY4wZVgbwHdAMIRPtsDUxEavi&#10;EuA/JwzBwWGY5eEAx75t4ec8GnOCQzDG3hEjR9shImYt4tetRZDjIIw1qgG7nq2wLjIUT58+xady&#10;+f8l9oQORA71RgD1I5Xxiuy+vP1RBq8//4qX5KU3885he+R0BIzqhsmmLRE41ADTBjaDQ9dG8Bhp&#10;joXz52FF5CKE+rjA27w9nDpWhmP3hgic6IB1sSsQFxePRaHz4TVyEAKGtMH8EW0xpnM9uFj2wcmD&#10;O1kB+Alv6VXL5f+PGHzNMougptSDUiY42IsPX8vbjzJg9vSC2c69e3eRlbYBK3yGYypB5mfRArOs&#10;6VFN28CxU0NYtakN+16tMG1EN8wa1QWBwztglmVbTOxdH96DOyB8mhsWzJwEN7MusDOsgQCLllg2&#10;vgummjbBcKN6iAqcjGKuaL1hRvtcnLNcD3+QwUs6UBFxnn74rJS9IWSfvvta3t5TBh9+wjO25ySP&#10;T94xy7+QhbSIqQgZ2xXThzQjSNvwtR0m9W+Dcd1awq5DI7j1bICgYa0RPMYIAUM7wd+yI+ZYd8C8&#10;0d0QZN8PfiO7wqtvE0zuo4eZlvqIcOiEBaPawr5TTUwa2gtH92XiBRXyjJlVuR7+iMNn73/Ce/L4&#10;J+8I1JfMph69/VLGGwVEj/bkwxfcff4R99/8Snl8Ru6JPdgYYIc5DNezrJrDf0hreBGkLj1bwr5r&#10;K4wnWP1M9RHu0BXhTj0x06oTfAboI9DaCEvdBmLlZDNEOHXDvBGGmGHZDv5W7RA2pgMibDsQvI0w&#10;vm8bJMRG4QHLVc+EHt6UdT38cf6P6UDfkJo+fMvQ/4y+teT15zLb7hMcDymQ4udvkJVzG3FbL2Nr&#10;+g3kXruL80fSEOs7AgGWLTDDvAW8+rWGc3eCtEsLjGVz4fupA9sy5HdEEEN/0PAumDnYAJNNWmA6&#10;qwPRrv2x3KMvwuw6E+yGmDvCAPNHGSJ0dAdMHdQcTr2aY0XIDBRxefUpgVrCsZS2squPH7H4gLJ4&#10;SVrEz5Syxx9/xd1Xn8psK2F4UT57jR37czDTfxesrBMwdFQsVq9NxrHtsVg5xQLTLZoSWC3g0bsl&#10;HLu2gB1B6sRX114t4WnSGp79W2MiQexr2g5B1oaYac7Mf3B7hIzpjXD7ngRoe7Z2CLERYDWkZzXE&#10;RJPmsO/WFIvJYQsKb+A5c4USctR7pBx36TjKsk6+z/0e5fCM1PTOCwK15MMvUL78WCbbbRroA4b8&#10;rMu3MMM/CZbmCejYcQmathqPqVPnYld8BFZOtYC/dQsEWLfFdEtDeA/Sx6QBbTBFvPYj1+zeAg49&#10;mmOSSUt40ZNOGdASwTZdsdLLGqt9RiDUthemDGxF4LbGrOEGmEmOO9W0Ldx7N4VDz+aInDUJlwvy&#10;kXv7FQ5m30Zu0WPcI+24QyUpX5RNvXzH4x3q5zEjTdHzj0rZ3fe/4BYFUhabkun2jSevWQvdCyur&#10;5Rg0aDMMDKahZj0T+PjOxeGUNVg7fShmj9DHvLHdEOJA7ziSydIwA8zhqxc9qG2X5pjQuxWzfQP4&#10;m7fBJOPmmGZphLAJg7HA2Qx+Q4wIypbwMCaQB7QmoFuRGrSGa8/GcO2njw0Rs7D34AHMDE6Ew7g4&#10;LFtxEuevlUD56gN18qlM6uU7Fote0pGw0H/rGYGqfPszbjz7UCZbMVPK45cL4ekdhT69IySgNmli&#10;i1p1OyAsYiUundqN+FmjMdNCgK89eWcnvjdkPbQdfJhEOfYiBejREt5MoAKGEKj8fMZgkTQZsZxl&#10;hPF9WrPe2oygbCXRBjdSBXeuTHkS2HYd6sJ9QHtkxMUgfstmdOvlhKZNp8Fm1DasXJuNnKKHKHr9&#10;hXr5WCZ1IzBZyMT23gfg+pMPStktepWCp+/LXiMAbr/+itS9h2E1bBJ69VzIfaXb0aypI1q3Nca6&#10;5Axcv56LhFA3TDdtRk/YlB6RtVSzdpjM19FGTWBtqIfxrKN6D2hLGlDqLf0tDLDQsRfm2faEK8Hp&#10;YNQYHn1asRrQFt7928Knvz48+7TAiDbV4GPdE8cOZGJj0ja0NRyIevUc0NdkEyb77MHeUzdQ9OYT&#10;9fKh7OnmGx6vEazKd0D+k/dK2Y1XX3Hl8bsy1/JZ7sh//BarNm1G7z6W6GQ0g+F/J18DuW7vjKRD&#10;3Ff68CH2bFzIJMiIIGvEpKoNAocZwr1fKwxv3xg2nZrB3bi0ZOVh3AoTyDnF+xDbrgi1746pZvr0&#10;ps3hyWPEe/8h7TFrmBFLU825AFAb4ZPGICv7JBav2oKmLbqiTq3+6N5tIcY6JGPT9lxcffIWV6ms&#10;sqgfMeerT97j1ttfkff4nVJW8PIrLj16V+Za3tNPuPTgFWLWx8OoU080bDAQ3bqFokN7P3TqNBx+&#10;86JJC27icvZ+xPuPwDRTPSZBouxkADd6TxeGcW96Vl8mRt4D22By31bkoq3g1pvZvxnrrtb6mGZB&#10;T9u3NT9vjckEsK+5AXwIWGcuoU4xNcT6RXMRsSQWPfpaoWLF+mjUYAB6dA/GsOEbEbX2FM4Vv8RV&#10;hr+yqB8x58uP3+MGa9q5DwnUK8+/IOfB2zLXLj76QEG8RcKOoxhkZg9dnSaoVrUdGtTvjto19GFs&#10;MhwbM47h5r37OJ60FOF2XeDeqy6cezaBOwv10yxEKaodAljEnzlEn1k9qwDckCKAOpHg9GNiNZ2f&#10;TyGIJxLAoozl0bclbOhJHTvUwbogTxw9dgIzQ5ahTt2GUFOthHb6zhg0YAOGWK7CvKhMnLr1BHnP&#10;P5c53XzH48WH71Dw6hcxf6Xs0rPPOFfypsy1C4/e49z9F9iSeQGjbRejcqV2qFChAvqZmcLVKwAB&#10;oTFIOXYRlymfqwVXsGPpNC6NtqE3rMll08bwHdyWnrM1fAa25oIAEyjWT30GCa7aBl4D9aVSVgCB&#10;PM20FWumXBwgBRjbsS4cO9ZEhMcwnDl5CPnse8e5a/D294dR50Ho2SMMlhY7MMSKm1xi4pF95xEu&#10;Pimb+hGYPE8HmvfyZ4FNpezik084c+91mWs5nPfBvNuYv3gHzAdHojb5YY0aDeDpNwP7LhYiq/gF&#10;Tt55jtOPPtLzki+dP4b9S7wRxVUmn36NyDubwINe0oUZvVtv1lH7tWSSxdITPagXAetnro/ZLGMF&#10;sfmakcP21INXr0aImWiN7MMZ5J7vkPPiZ2QXP8Wa5EyMtJkNE+NY9Ou3GpZDp2NlYiouPH6FsyXv&#10;y5xuvuPx7P03uPT8J5y+91opO//4E7Luvi5j7RVB8hPSjl+E58QY9DOOQKtWLqhT2xD9Bo5CbOJ+&#10;nHvwHucff8RJyib7wQfklTzHzcu8ojR5CRICRmKBTSdM53LpRCZRLt2awK2HAC6TK1YHPPs2ZZbf&#10;QtoSuNCxO6LsuyLGoTuS5zrjzMF0XHnwHOef/4rsknfYuv8o7J09GPaHonWrSWjT2gkjbCYi8dAp&#10;XKDHzaITKXv6KZ1z9r03yHn2E07deamUnXn4ESeKX5WtduclgfIzM/tsODoEoG+fCHTrLryqMWpW&#10;Z61zSggO5t/HWRqxkM3x4tc4ef8dch+9xc07Slw7vRcn4uYjOdAGa9wHYImTCcJse2DeyE6YO4w1&#10;2NGdsZhLp9EufbHBbyi2h3vg0OZInD+XhZz7L3HqwUecuv8Bp0veYkPmfgwYNAw6FfSgqamHWjVa&#10;wcHZG5ln8nH2yZeypZc/4VA4iXNPv+K48oVSllXyAUeVL8tcO/XwE3ZeKMC0WeGsXU6FQbvpaFTf&#10;FJ06myKE/PDwzac4xbB79M4rSTZHlHy9+w5nCN7rXMm7ffcOrp0/hLxDW3EhMxZHNgRj1xJf7Imc&#10;gsPL/XEyPgzHkmJwJH0jTh4/iAuFt3GevCuLXuII+zt05w0B+w47z9+Au1ckatXsKF1jVVGnIuzG&#10;eSH99HVkP/pU5vTyIxaPUfanuYZ6tOi5Unacln3oNgVXxtrhO69x5PZzbD5wCh5+IRg4eAJGj/VF&#10;6PItyMi5haPFb3CY4PxRLgeVb7Dr+nNsyy3BzrwSnFQ+Y+noJYqePEXh7eu8pv8Mcs6c5OXSF1BY&#10;TM97/zEuFiqRf/MWikvu4c49JW7euo6Lt5Q4VvQEx2kIh24+w+yFiWjWuB+BKkcF7Uqwd/HD9nNF&#10;OFHysczp5Ud5C/mfevQFh24RqEfuvsf+Wy/KZDtE4B1UMvM/fg7RidsRfyAb+288wZHitzhw+/Vv&#10;MjlQxA0j/OzgjcdIPniaGTlXj2Yvh3NADCYv2IBVmdk4Qg+cff89OS0BTm+5M+8hdmdfwrmzJ/D4&#10;2il8vnsBX0ty8fleLl7cuYyim1dxQVkiGcSK1MPoYzIMmqpVuSrWAyE0ln03nuEQz1lWdSPmfaDo&#10;JY4/+IJ9AqgHi99hz83nZbNRGPtotQfoXQ8QsAfJRQ8yvO/jTqY9N1+UyuTWSx7zBkdvPkLW+TPI&#10;2pOCXZvXImpBOIZZ2rFIb4ROfcYifDOrAnfpAR98xcYTRfBbsA4LgvxxNj0Gn67vAx5f5KUUV9kK&#10;+D4Pn29nobjgLM4UPUDGlXuYxb0FlsOc4Ru8Atsv3sbBO29/H0MZ1c9e6udIyWfsvvVMKdtHgews&#10;fFam2+6bL7GHHnQ3QSnJgt5MvO4qfI4dhS+w80oxTmQdw62s7XhTsB8fHuXi8f0CnNqfDqdhY6Cn&#10;1weus+MI6HcE+nvMX7MTFkNs4eMwDFlJUXh37QB+fZCDXx5exs8P83htRR5+Lc7C09w9uJx3gV71&#10;JdLy7mHjoRyk5iixV/kau2go38dRVvWziwZ68P5H6uKpUrb79ltkXH9W3q4//V0GBGrGDQLl9jvs&#10;IGDSDh/DkdTVeJidwusizvH2ckXianO21ziesQXW5vYYO3kRtmVdQXp2Lib5haGbUW84DDVF8op5&#10;uH4kAS/y9hKwR/Cx8Di+KLPw4cYRlGSl4PKJnTh69Rb2KN9iX/F77CXQdxWROtx8hUwaSVnWTeaN&#10;59h39wMyrhGoO4veYvu1Z+Xt2lOkCTkQHJn0sBkUUgZf084X8uYR65GxOgQ3Dsbj5ZWD+HDrJH5+&#10;modfXhfg0sEt8JrggtH2nli8NAbRMTEYPsIZbVsYwcK4C8L8HLFn3XwU7N+I+9mpeHYhA68v7cTz&#10;nEwoj27GyW2rkZCciPh9J5GafRWpZ69j20UlduQ/ooKeUC9Py6xu0pm47in+IGSglGXefINt+U/L&#10;dEvl/FMJ0rQbBOj1J0gnOLewxrpuxyEsWR2HYH8fxM6biEPx4cjJXIvrBzfj3ultuEbgboqciYlO&#10;ozDOwQEBM6dhlv8MWFuNQWeDrhg2oBvmetkiLTYElw9swd2zO0hVd+Pl5b14dfUASs5l4kTKSqyO&#10;DsOy5cuxcs1aRMeyrduCuPTdSDt5Htuv3Me2ay/KpH7SCki/lO+Rkk+gbi98heSrzGbLcEvKf0Iw&#10;MPRfUmLr3qOIXrES8+bNwaJFYQgPmYNpE2wwf9IobF40BZmr52HvxjDs37AQmxbPQIDHGHpUO4TM&#10;CULM0mhER0Zgipc3hltZwcV+NJYsCMKBzK0oupKNp3eu4EVxPl7eLcDL4isoyT+NC4fSkZGWiMTU&#10;VKyOXY45s9jndD8sW7IY23bvQdrlYiQVvCiT+kmhXjIZ8ROvPFbKUq6/QkLe4zLbtnDuKdeYNF2+&#10;g6TMXYhaHI5pPpPg5zMZa9asRPLWeN4zyhcL/Zwl75m2NhwZ6xdj+6owbFgcgMVzfLFsaSSSdu5D&#10;+uEsJO85gtgtyZi7KAohvDHamtVreK/UDOTknEbRrULWUu/jFuurV5X3cT7vKo5ln8aBnHwcuHoH&#10;6QePYsWq5aQP0YhP2U7OewlJeQ+QcOVJmdTPVs477SZ3uF0iUJOuvcLmy4/LbIvn3AVQMy4UYkPy&#10;dkStXIVFKxh+4xKRevQ0dmTlYN3WbVi/YQO2b0/Gnr07sf/gbhw6wNe9u7Bj3wFkZl1ExtUShqjH&#10;2Jr3CEmX7iPl6Dls3JSAZdFL2ZZg/brVSElJQebe/dhx4hwycwqRmVcsecxkKiT12kts5/ttWbnY&#10;dvoytl2+h61Xn37Ty6MyqZ8teU+QUvgWm3IJ1K0FLxF/6VGZbXGc+yaCdUsOy0NZ17Ex+zo2nb+N&#10;TTl3sfnSAwrpPuLOKpFw5hZSLhQhLfc2Mi4XYdcVJfbkc4WqgEBniNp89Rk25j3DhqsvkUxOmXkq&#10;B6voHQPJWf2nTyd39UdgYADmzp2DsKglWL41DRsOnscm9rvpYgk2XnoCYTTCe27Nf8b+niPu8hPE&#10;XXpI3YhW9nQk9JJ44w3iLj5Uyjblv8CG3Idluq2/+BDrch9hA4EWR4BsvEqZXHmOdQTKOgJIfC6B&#10;8PJTNv7/rcV9+3zdpcdYxz7WX3yAtexn85XHSD11EStWLIO/3xRMmzoV06ZNg6+vLxv/n+aLgMAg&#10;zFuwCEtXb0TC/pNIvHSP5+H5ctkX+yjtr2zrZSONc8v110IOSplQyloKpLw9xJqc39tavv/efvxc&#10;vF+d86i0XeB7NvHZd/mt5vt1l54iMfcutu46gGXLYrBgfjDCgoOwYF4gk65ZCJ7tj/lctVrA16jw&#10;UMSRciTSW68nUNeU6+I3WQqDjb/Gy9kFUNflPceqCw/K239IBrHsZ+X5UuBuZT004chZbNzGK015&#10;SfTa9euwgiWolWt5v9TNcUjelop4lqHWHDiLteeKsfriI4jfl+ujVAbC6Dfkv8LKCw+UstWXnmHF&#10;uZLy9hcyWH72PkRbcU60vyenGHHceQr64mMJsOvIcddn3cCaE/mIPZaPVcfz+T+58LnbWH++mMC+&#10;D+k3Z/9e/393HP/vjyuVze8y+s+OfyVluJacf/m5EqVsZe4zLKOAfmxLz9yHaMvO/PHzPx/3//P/&#10;S4VMzj3A8tynWEFjXnbhMWXCz/6OTAi6ZWzi+KVnH2Ipfxud8wxLL7Kfby36wlNEnXuCaP6/6irD&#10;GxWy9MIjLDkt5M72J538p/+X9Hv2AQ2E4+NrtBjr3zyvOG7JaR5/4QlWXXmFNVdfSXJaSnn93T7+&#10;znxi2N+qvJdC5krZcgoqmieOYosWwmXYWk7+tZxhKIYeYel5Co9CWyK+l1rJ/9dNzFO0pbTmFZSD&#10;EOjSrLuIoeeI4WfRZx58k0WpTErl8j/J5Lvcfn/9LkthCKL/iONKLD6mlJQslFMq53/V77+nh+/j&#10;FeCMoWHEkGOL1+U5Qtec22+6/qv+OS4eI8YZc/YeIk8qsfDobUSduisZ9n9y7GKMKy+9RPRpAnVp&#10;zhNEUQlLCNAltC7RYukBVp2nF+CBS3hy8VkkLT0imwM7Ldr9f699/z2VEMF+pP6kz/7N/v7DvxPj&#10;WZx9FxFUhDDWyF2XMCU0AZMD1mLhpsNYmX1HkoV0jBg3ARpF+Qgjl+bxt+ZSOm/Rz6qzxZgfvxvD&#10;xs/B0HHzsDTlOJJYixWAWfxdzn+rz78rPzG/e9R3CWI5v6XHb2HO9hws3n8Dq88RtHRK4juhm382&#10;l1L53EMsHVhqHoG5dTusnfxgPIzVjMWJWH2iUHJ0kafvSjiR+vm/0FEU5RuT+0KcUymLuvgc0cKF&#10;X3yC4Mx8+G05Cb/VhzE1+jBco3Zhatw+RB25guWS8EqwiEpalHXvf90W0istFBOlR4pgOBSvi06z&#10;8bNF/O7f6fM//ZvwU8UcVwlW5j5BaPoljHBegG5dBqF/LzPYj5uJWWt2Y9HxIo67BAvZBNhiqPAo&#10;GvTfn8ddypEemwCPSDsORxdPGLRqjO6dDTFrHpdlTxZgBc8ffuabjP7D8lmYzXHTE0YfzIVXeDzM&#10;xi3C2Gmb4Rt9ELMTzyPmdDFD+kMs/Cc6XnjqHnVYIiU5CQez4ebsjrpVa6Fpw/pwHOeM8IR9jMoP&#10;EUHQL6ZMFnKeQu//rp4WZ9N75zxH+Kk7Sln48XuYnpAD3+UHMWpSNPqPnYR+w53Qz8ITHU1c0c3C&#10;GZODI7GMxeklZ+4hjBMIO3kXYXT1/7KJ4344Vig49Egx5u64jsWHaH305IsIDKmfH/v8Z/3/qa9/&#10;eu6/O65/MvYF/G04jXAlDXbJzgIMc1yAdgZtMMZWB1On1YA5780/eLQnZsQfQwQjjhDi7KRz8F11&#10;BLPTLxOo9/n7+xD9/Cu5LD5LRXL+rjOjeHl0O4x3Uce0mVUxxnEIfBamYslJyulAMRYcuM1+hXx+&#10;kPn/1P+/khF1F8Fzh++7DNdZEehubIrOPXqgv8VwGJu5YajzQoTRUa2iVxW6+se5EKg0oIUHrmDC&#10;9DDe1K0dZaSOKVMrYJKXARx8ghBCWSykjkP3F2HxCY6bY/87MvlNZj/ML5zjjbzwjL8nUL0Wb4PR&#10;QB/odx6GntyWNtymMZyc68DVXR+DLXuggV5r6BvwLiH+8xC+9yJPfB/z2ZnUTojGQfG9aKX/f2vf&#10;Pvv+eXgWw9Oxm/BZuhN2XisxbUEcotKP0kMVYj4nU9ofQ+H3vn7s74e+/uE838732xj+PI5vff5x&#10;zH8aK/uYxxZNTxJ75CZsXVfAQL8jn20qQ/5VGW7fkWHhQhl69jbE6Onc3c+IsIQ3/h3qMAttO9ph&#10;FC/OC919kUos4fg5FzGmH8bxB/nw84VnHiEw6SIGDvXCUKuq2LtfhoOHZLC0aoLeVkGYsmQPJock&#10;wTciHWEH8imfP8p0/knKSczrr+T9DzIo/X0YwReVpYRPxBa0MegPI6NKfOyQNqKiamCCezNYcP/s&#10;WOd5CKMxRmdTr0IvP5xD/C+8ZcDWY2jX1RK6uhqY4ivDpUsyLFqsiT4D+sHJJwZe87fCa14iIred&#10;Le3nL3T52xy+4+lPug+lLBede4aQ4wTqAPPRvAKzHkaOVEfYAjVs2aKBzB0KHDupg00JjWHSryo0&#10;1dXRpn0PTFyxTfwIoVklCGEnc4/ROx6nwDiB0FOln83jZ/OO3UGwADDBuYAeYX4WwwDfz96wAyPs&#10;XOhFBsDa0hr2rl7wXbcDc0nG5wqw8Hchoi8eK16lvo7+sS9x7nnHS48N5liC+SqOm08DChXn4msw&#10;xyQ+l75nCxEC4O9Ev8Hffyt9z+PYRF/z+dtIjt91Viq6MNz7TlHHZSrg+XMZfv1VzkedCyBVRY/h&#10;gZiXVojZKzfBlPdHNWqvg0FD+sFt0QbMOVLEfh4ihHMJ4fyl+fC9OLcAcOmYixHGY6bGnUdvcw9M&#10;cK6KkhIZn7HK/i2rolqdfjA2teOeVmvYOo2HT3QcgvYXIPT0Qyzg+MUc5rHvuaKvb03MX8heyFqa&#10;I78vnX/p/KTGcSwk3QpOO4EB1m6oXLkm3N1kuHdfhlevZbh8RZXbDGtj6LCusB0/F+G8SZugZpJ8&#10;qYM54hzU8bLLzxGcdBRN2xjzylkZ4uKFfGTYvFkOff16vDdBf17Va048jcScsEisPJAj0QiBFaG3&#10;EKEn9iMwM4+6kWTEsZfqR7R70ljn8pwhHHf42Sc8RqmUDR1Wj6snKriYK0MuFZOSIsexYzI+YFaG&#10;J0804OWtAm0tGarWawHHiM2lACJdmEulSKGOIAw6eBsB+wolUAjPNJcDEm3W7luYufO6NMC5u6/D&#10;aUoQXMY3x+zZVXiLxxqoX78phk+ai+CDBZh/5jEH+QBzDt+B/54bfL0lAay0v2IE7ruF6ZkFCNh7&#10;nVZeCujZR5VSC2GICdp/G37pBZi176akSCFY8V0wvVEw3wfvvYXgA2xijOxvDgU0RyiALYhtITmj&#10;z5rT0O/qBkf7arh6RcZdTwp4TdbBvn0VkZsjg81YHRjbBJImXYaT9yzeSr0i4jfK+GjJ2jC29YNf&#10;WgEWsewkhCzOP08Y81HKYf8tSUYCtHOF4VBR/qlXYOUUCOdxDZCfXwrUwYM1eSVqVfTqVY0yqooJ&#10;ExrD0n48/BJOMjF5jNm7CilPIWdhmHcRdEQpATZEAOHQbczIvCbJSZK3mCPnL+Y3m22e4JfM0D0W&#10;bETdBl3Qto0K9uyS4eefZXjzRoVXKyjwjEa5OKICehv3woRZmxFBuQZLToNRlFxzPoEbwzJbeMJR&#10;tKVHFkDdsKHUkLdulaNeXTXo6OhgqLUu/GfWwEQ+bGPB6m0s3j/FAhpJaBbHdOSWhJVA0prgk8Lo&#10;OFZ+Nm9fAebtKUTAniLKrNSwhKzmn37E8d9WyjZvUZEGmEfFhMxXQe/eWpg+XYODl+PVSxnGj5NB&#10;Q0OGBm06kJ/tIn+6D8/Yw5i0MhOxJ/Kw7NANOC7cBWv/9fBdvxthx25IicD0bXmw9k2GiXMMHBcl&#10;wTUsFSNs7bApTpfb3WRwozXL+fhFY3MHRJJSiFpcFAfmHLkHpj5r4BKViohD+eQojxGw8wpGByaj&#10;t0M0rPxWITQjiyWVEswVExWe5MB1OM5NQzebSIyeswVBuy9hDsEaSIWFMkz6rj8BG5/NsJ+1FXO3&#10;n5GSCWFIAYeVCGSbzT4CCHATx6Xo0r01UpNlOH1GhZ6/KuSKthg2rA18vFTR17QupkSQsmxTYrjD&#10;JMSuVEcJPZKfnxoMezti9qbLWEp5TFp1GNMy8rGQfNA34Sysp2+Ge/Ruyo7KIagCJQ56Gw7eSzHM&#10;uiUOHSwFqrm5KmWizb0A6igokCE0hProb0YqkIKgDYdh4bYOFt4JCGGmvpzzD6LDWEDwRJ0qxISI&#10;behpuwQ2gdsQSI49l3MKJJBLGw2Hsgrel4ehE4IZsvXg5CjDi2cynDkjx+w5ujhyqCbBqibhYMyY&#10;Sugz2B1TN55GML1/JBOk6JPX4Z94FO5RezHafTlq1+mOmjUVWL1ajl9+kWPjRjnvSKhAo0aqSNii&#10;QFaWDE7j6mOcTwQ2nn3J/RGPsGjPKTgtisdgv7VwCN+DCMo+ireD916XDrvpSzDaewOGz8zArJRc&#10;qRQo9Ds3i1TjSBFvjX5fCz/9JMOMGXI+truCZNH2Yyvg2jU5khLV0KRxRX5WBXpte8FnUSxmRCWj&#10;71A/9LWeAN95YfCdHYWepq5o1t4cg4Y7YvryeMxNOYPRU1eiXecRqNPYGC06WqBLH1uYmplgZWwt&#10;bpXTwNChKlCoKNCkuTH570bMXncCbkHr0KWfIxq1NUOX/g7wnr8SC9JPw2X+BnTsPQoNWxijmeEw&#10;2LgGY2HqUWanzL7puTxDtzApGIla9bpCv9sIjAtejflHr1HAjzFt3WH0H+aFtu3MYMDxTJgWgZgD&#10;uVIYnUnvPeNgERawFOe+LgfNujBxnKSDBw9kSEjUZbLQGhUrDyZPN4WWZh00bdkZq3ccxqajJehr&#10;4YGwUA08eSzDrEB1NGk9FC5TNsE7YAn6jfSDQ3AC5iYfw6jJ89G4tSnMRkzC/OQjCGEUmsfoEbD5&#10;AjobT0F7g9r02DI8Zj8jhqtCXaM6dVGPT6jWhuuEiryM2hyOHkGwGOGK5m0GoWMPB7j5xWIxqxJR&#10;559wtewu/Jelol2XEahcvQPl7EB5bUHgngIE0tv6EwwBTG4Cj9+H99YsdDbzQN061RlFZXj/Tsbd&#10;XDICV4dXJbRB4Y2W+PpVE5s3qTDRao+uI2bDLiwTnlH7MSFwA4wtPdDaaBiaGVhDTas9qlfXxXJG&#10;469fSz1r5cravCVRPSQk1MGWBA307FWJerOBF/uYvXw/xrjOReN2A1CzWW/0sfRCQHQ65pEOWjpN&#10;RMs23cmbB6LXYA+4BsRhUdoliT4FZT3GzEME6pWrdfDsieBHBI6iIrp3r4RdO9W50VcGF2dN3hKx&#10;GarU6Irq9XqjXad+MDPvjUGmnZntteNtxFuxfMOb2g5vxZvhNkFDlim69hqCwSOmob9ZPykk2o5t&#10;wBBfj4quiaZN9NC1e1MYGjVALQpLQ10blSo2QIs2FmjVbgyat+gIc7NazLSbo52hPj/rAytbbwyy&#10;GAHroXWYfTeB1cg+aNi4D43CE+EphzFjxUEYDxwNK4vKcHevhi589KNBDyvMid+LDceKMJzhtWOH&#10;ehjnVJF9NETPnn3hOWcFgpl1+x+7h6kMlZHcRDI59gIMutli8UJ1yXALb+oiZjlvdjbTlOe3ROWq&#10;vdC0tQ0CIpIxJSQDLQwtGZ7V8PatDPEJutBrZoT6vL+pcZ/2nLsR+lnZYoDVeN7LqiM/q4j+Awww&#10;1i8cIQzR4YdvY5BtGBTyVrwlu4rkPZ+/kMHRUYXRqxbatm3Oh17UQaPGjXmXv4F8PwCGhg0pz+rw&#10;9TPCYGbptqzQxOzNRciGvejc0x5N9Vg1sFFjH3qwsnGEW+R2+B8ownSebyY9agCBar98H+q3t2b/&#10;Gti3V8ZnscowbrwKHVFFOikjgncwvv7UAEp6dxu7CtCs1Ab1mpuiVQcbPtfAApWq6MHYWJdP1W6O&#10;Ji0NGOZrY95cNXz4IMO2bTI01tNFlSpNeHukVmjXoQGPr4HK1RqgWZs+aNthDKpV64nq1SrxRsk6&#10;cBzPa8qG2qJPf0fot+tJbFTHiJFVEDSvExO6cRjlEonAxFOYm/1IzIG7p9Y3RwEzWx8fBQGnhYMH&#10;VRkCSLLvyejOVbB8VX3MCe2BVm07Q1WlCsZRmHHxVaXEQqFQoHcv8tpUXURFV+FAtXhMPeg1aA1/&#10;/8q4clWOCxd1MGqUNlRVFWw6BGAdmFs1pIerx1BRmVanDVtyQqOO1XnLRQX27JEj52J1uBF0OrT0&#10;qpWb8CZm9bFlswoePqmGIyfboj9DcPVazdG9rwdDowdsbfWwn5nz3btq8J+ljpq1G2LI8CD4BjBU&#10;Whkzs5UxQsiYJGrAuFdFdOw7EhM3HoU/Q+cUllHmM7R5b8gluCZh9qwaKC6WUQZCDtXx4lUjnMxu&#10;ichl3TDWxQ5dTPxQn/f5795bD+kZcj6mW4YipQ5sbKkUepTxzqpYtaYyBpo2gLZ2bYy100RiogxT&#10;/XTpVcchMPY0I0cKqtXqTCOXYRd54q+/sLKglGHsWBWoqFTiLdJro//A2ujTrzHB2pJyqoXRo1V4&#10;abWC56rB7YENYWrZFzZOs2DUw5PzbUa+LMONQhkOH1Yj+NrCdFwIPBLz4HdIiWn0qEGkG87Rmajb&#10;3IR31ZYh+7QMNwvlcB5fV0qA6tW1gLlFX+Re1sP7D6qYMVMOFYU6WrbQIYBqwahLPRqIJnZyvBcu&#10;6rIq1ABa2rXIo7Xx5pUCR4/KmExpERM10bpNPcq9AVrp12Z+o47ORgqMGFWLVZO6mDhRHecvqODw&#10;0SqMqrX4fUPel7YhPbo29u6Vo/h+FV7l0IwO0Rjj/SKxiNza/+hdpSwoqBnOnpHhyBGWYvIVEkhf&#10;iyyQWe51WvpPP6nh6fOa8PBswLsyV+BOd35P/urnp+BJNMg1NWiZqjhxQgFDA5EMVMaggdoUmCo+&#10;fVLF65dyzJ0jQ6VKMqipKSQvlF+giUmTKqJyFR34BwhepIbkZA2kpqrixQs5x6CCnTtU0KaNnP2p&#10;Yvx4VdwheD59VFCI2khK0uB3gqboMdQ0RHy8FsesQstWYAOTGz09bVp7V5ZfTDBzVk2WT+T4+FEV&#10;N27IMXqkDE3bdYbDohTMoAKnHFRi6uG7mJRyFQ7TlzEL74XlSzVw9qyMFECOD+/FeIRcKuHYKX2Y&#10;DOjNR5u3hr29Do1ZfCejV1XlpmhVdOggp9GKJFQOexq0iqo6gkgLhNdN26aCgQMH0JtE0Os7oFdv&#10;HeymVxO//8zE9SoTKgFGmUyDt2hXR3a2Blav0yEP1ETVqnKsXVea+Hz6JMetIoWUyNWu2RxyWXMm&#10;pro4e06OL59VcIf8f5pfNXQdOhlj15zDlEN3pCYS02nL0xi1jAkcOfuX8S4ucnh4dIKH1yIMtJjG&#10;JEsfS6Kr4vNnTURGCiqoRv0SWDma2J6uheQUYuFZ6ZyTktXRoEElDDarhIcPGYGZjHc0UkOVSpoI&#10;mScishbGueiSHmhifogCV66oYxfpjDCkz5851i9yxJB+VKmiSkPUQFi4KuUkxzvK6kqeHIsXV8Fw&#10;OztEctUs4ChXpmbPrifVCn9muBOCuHBBgfBwuv4xckz01MLRIxrkICpIT1ejxakidZs4CXnZLBkq&#10;8IZeEydVw8uXGiTlwqI0UKuWuiTUU6c0WUGoiZTkqpysJoGjghrV5QRjqXJmzOCkqmgiIkJNOu97&#10;AiI5SR1Ll2kzsVBFCT26ubkAamkNs+SBCr29Gm4XqYDFCt7gQUHgq7DYrGDFQg2791QhT6rKRESL&#10;nl2Dv9MmMDRx4pQCx09U4JhqITZWFyYmCrTV7wKfJUkUwB1M3q/ExL1FmMLkZlYSebJPAPr31edv&#10;1ZkMyBE6n97iiACsGLcKlVUFnUkvhljWp4FrSXMRRj1okIJAVcXp0wpJPhMmyBlBKnCelZhsqCLr&#10;lJy3XdeDulp3DBzUiHVTeo+7cpZ1VLF3DwF2R07qosJkSg2TJyvwkeFUeK8aNeQM1azEHJcj77Ia&#10;Dh1Sk5SclMRKDAHcpo0q36tQ/lp8rYKVyzWou2robOUB+7Xn4HWwGJMPiDIQKcCyJN5e05i3flfB&#10;yZMynDwhg6sHHzgcmQon/w2oUM2AiZQaebcatiYo+OANYWhqUrL08YOcGFAnPajAsaoReDJWJzQJ&#10;zkr09Bq4dl3UmdVI/9SxI4Mlr1ciYVYj7dPmHNUkOb2i542P1+SG8gp4+kQN58/LYNhehrp1ZcSF&#10;nDhSQWYmQX6eOr2owJjx/REgFqP2s44aHV0fDx8xA2SGn5QsJ4+To04dVSq6ElsdeHtXoZdTwTG6&#10;9uEk+5sZgt+RhPsz1Ghq6mLo8GoovqfJLFkAVYXHUAH0fpcuVeCVnLVZQWjAkNGUSUJD3n+0ArkM&#10;rYZKnzRJhaFSiyDUkAT/iGOws9OgN6xMgWhKXsjGRsExqCEmRoX1PhXs3q2J69fUcPQ4vXd7TbRo&#10;oSpFghcv1HkhXnUaTR2OX4/9EhDkv8LgPn+W4cDByrwPagO4TGCdj+GoiV4vuAbGYDpLIp4HWLLZ&#10;XYiJpAAzDhRiVtwRjBw3hxy6i5RYamlW5n31dakgLbx8pSZFifkLaqBZcz3OryK+EpTbtwvQMEy2&#10;1KQnVqH3lrFGKbxjFXLG6pRXqSE3a6ZKDqqG6OhSr7RxoyoVq0Wj16SS5AgKUuG4WUSfIrivnEmJ&#10;SFDUyKvV+XsFThzXoAzUWdtVYMECVd4hW5UesRQUOTnaCJpTnWG/GgFEbjvQHU4xR+FNA5xIY5xz&#10;5DamL01iKO/D0K/AqW9AdXHjU7GX7cCkiAzo1u2E/v0FhZATMCo0aC0aviY9NaMEkz3hcFq0qEoH&#10;pIX7rHaMGMEksokuQ7aGRF0shqhBr7EWMneqStRx5AhVYklEYQ1pvldJBQcM0OKzvCrRm2vi5k0Z&#10;cxs5b0evhkzSqCdPVFjm0qZO1ZGRwYrHoD5wWXIYXruZTC2Lac/QrYJ9B2To3pO8RFVGAetIYVVH&#10;pyEWsa4mhBYZoYr2BEdioqqkfH9/OYWuia7dKtCi1MhbFEwYNCWhizD89i2Fe1aDXqEKZs81QEO9&#10;LkycavEiNzlLXzIagAqzTW2EhlIQXxQMCTKGJTWGgQoSDXj1Wk7gqvB/TZZA1Kh8uRQyhCXb2wuK&#10;UYchrxbDuboUmgsLNbFvfwUsCG9GMHaHXtNmtFJNfidnQV2DF+RV4MV2Nbnq1o4lFAMYmYyB6+od&#10;8GKN0531XjfWKF3Zgo4/QEjKOQyy9iJ3ak0Dqyudq0HDloiLa4lfftXlnFTpBXSZgOowW1cgI1MA&#10;VQMtWmoTUJQPQ7kXvaLw6oMG6UqhUVCJho1kBDPr1RdLFxKsrEQCq03QaUkRZeFCBWWiSY/K+b+S&#10;Yx1lVa2aJstjGpyninSMSICEsbdqVYnH1sXy5bpSHfP1KxVcOK+BxCRdeEziQs1AK4ycsgIeKTlw&#10;389kirXJqUtF6DdBl85ynGboF819YhfMjdyKSbPXQ6dqGwwZIpMczVbquUHDCtSTtqSfU6dkPKc6&#10;Q3kFbNqkLjmWsWPVCEQdGpQGHjwU/9PwGmlhW5oa8wUZRo1U5fE6HKMmvbJM4ura2upo3lybkUeN&#10;c5LBpK8KWjRXx/59CtJMOcGrwv7k6N9PCzXrdoFD4Gr4pF1UyqYHmrMsoUkvJkPr1gKkQsBVGFYb&#10;MBGoRj5E66D1DBiowlCtweNUpZPOnKmg9asxLKlJfKfguoKhsiZDXRMqpSoXD1RwgxYjiPntOzWl&#10;JTqxGhIepoKXzHB9/YRH0GbWWArUrYly1ubUCABxDjU8fiSHg5Ma+vXXYIgSBWlRa1SwfKSQKEND&#10;vUbsow0Os/53KVchZc6vCe6Sh7oIj2jG++C342XMjch3tJDHJETwyVdvNHDufG0+daQyqxlNMXTy&#10;Anhl5sFtz21MYCHdeecNTD54D86xJzHU0YXF+HoESQWOqxlLadb08AMJuqpSgd7QUJWeTgu3bzMx&#10;oFev10CdXlaLClCVPJC3t6AtwhvS29xWpdHKqUQ5KwByPCT3FQbX3lDQF00CVEvi1ytWkhcS8O7u&#10;mqxti/9VqVQtAvk7r2NCmKlgFUAswlSFhXkrbIxrwr61GUYZyUgfRD9nz1fA5ImN0GOQHYaF7oT7&#10;vmL4HLoL28XbUbtZXyZxqhI/vc4Ec9LkVrB19Ec/U18mR03g412aoyxerEpQsZ/J2nQQCuzYKSPo&#10;VJnoadCRqFIOIgKqkepVoAFrSIbn7k5wN9Dk92qSx7W1VaPOdXl/BE3JyaxYIfClxvFrMrSr8jle&#10;cspXjVFYXaI+osy1e7eCXleN89Mlj28EO4+xrN0mKGW2zGTPnqlAZQqeJYSrDi0eNHqUjsSJRFgW&#10;NbcqVXmT2YpyZqmiwCtjeBLeQIvZugZ5reCQcobXegwd7eHtU4/1OVWGOC2cO1dBSsgyMjXI4XQZ&#10;LjXwmOWwaTNUSR20EeCvyXCq4NKtAjXJb4UgMjJUabEEpZcuV8Yq4d5ddYn3BTIxUVHVRo8e6li1&#10;ujqC57diyYaPwpmiKoXCPXt08fYdi/APVBES0gBD+FwoD48qJOoKUhZtWrDglCrkSTTKptroZjYB&#10;EzZxF9BeJcbvYNF8z004pN6AgcNaDBndBQdp5Un0An2MDaGq5snkzJzekHVWKsnYRI1LraQiNNDs&#10;03I0baaOxo01WehW4Xxk8PQUoV8L/fpq0UgUpEbkmqRGo0aSi9FQBbBatxaRoRLpUQVGGY5xk1zi&#10;+C4ulBE9dewqTZYLazAyVJAMVSSsnTprQVtTiwarTY/biEBqiQmulTEzQIX8vgINQEcy/FTSOOMB&#10;HWHiugau6bfhRq9qvjgd1fXNGfp1cPwYE1eCa/r0ajT6Poye/QmyetieRoMmlZgwQfBlbVI0bQn8&#10;u3fLUKu2KjmnyD2EfmRwcFAjh9bB+vVa0jKstzdDfW0tbIpXk4DsNE6NXl9QwFKgxsYK3q7+G1CL&#10;itSkpHr27IocswqKikSZVJNOoRKXYLWxkZTBamRrjJw4RykbMtaeYbeCtN7s4aGg8LR4Qg26YIWE&#10;cJH8tG0jLEGVtw4nUeY+AFFn9PMTgK5MHqJLICmkcO7mVpEDa8CEpTL8fBXo27c6rK2FV6uMgnw5&#10;LUeNpSJNSQmz5wiPrA1PD01JSWlpMgqBHrWOBkObgnxQBQEsFY0Z04h8V1dKoAYN0qLHrUivwqRK&#10;SUscUYm1y4qwd1BlCUWXAG5MjlNHAmNcnBY9QA0+O0obU33VaaV14ebakOfWkbxZn25yNGZNcXTM&#10;EQL0Dhwzb8CZy6wj1uehtWU4vKY0p+eTSeWyzp07cP4O7L8bgakheW9DQxWCRp18TiRzIqnRkPjY&#10;oUOsdtCjek7UpFIqc2VPW6JO55kgGJtUYPVEW6qaXL3Konr36kyu6pNG6UphfRsTinp11Zn909io&#10;j6QkHfTs3owGX1f6fkmUAhUr6WAc+3zwQIFNNL6GDauhew9t8nPh4VkOG9sMt25VZOmJYHNpjr52&#10;i+EUfw0u++5gBIvuLfo4sVJSi4lraWRcvlyNka0Gy2L1KJ/KeEYaKBKt9kxy5HItekltcmyRyH7T&#10;T11NKXkTYJ7EcwqPGUP+LsYXQGOpxogQvUQVz1gd8PJS4Y2JtTi/0qi5fr2cEUSdDkudzk1Oryv4&#10;eF0adQMas4aUiOq3q4DOXbhknasiVaP68ukzVl5RSlk3axtmspqSdR06pJBAIEpEwv3HxYkESUbP&#10;qctSRScYdTCiW68kJQvr12uSk1alEEVoKK0EuLmJWqkanJwIPIKtR4+aqFGzCflhFXozBWtlCsyY&#10;rornnMTSaJa3KmgxPGiSRCtwgHXQ5kw2atNqRfFYcNIZMyuT0+lRMJUlch7OEsaKFZpSuBVeviq9&#10;fPfu5GxpCk62CsHUhEKpRwWoS5UCHR1RHyY3SmIS0Koh9NvqkcvqSsuEXQy5LNzOGiNWHMa4PUqM&#10;zbiOcVxGtYzNg9GwRQgLa4m3lEFKijrH1JJK68y+a7N8IpYLuZrDvnv3UWHmzvrmZTk39ogyki7H&#10;riYZeFSUJpdgK/HYb4nEFXrT0aw7kgLdu1+ZilWw4lGdoKzPPQWlHnPHDjmTE3UMHKDOOYqSoQbl&#10;30A6ppBcPGO7UL6gL6pSImI2WCS0gobRofC8Bob1CNzm/F1FaZl6gktbmDktxfgELjELerM5CwNt&#10;Z6Jl81YM7bpSrfgckz8rK00avQYuMYKKpG7SROGYGL1UdOHsrCUtp584wbE1FpxUjVxTLkWNWbO4&#10;tk/6Nnc2E2IaZ3S0SJ7U6YxUJMcVFKgCTeYxPj4arOyISoWczk2NRqAiLSg9eqRGz12TzqQhnaUO&#10;5yxHcIgG1qylAyB/nTO3IvqNGQ+bpXuVslb97RhitKQTC2GJ5EN4r+B5XGkg+VfQqlp34m6n8ZEY&#10;6TCNnTSTBi5KFMLiBbBFRviGSh03XsbJcY06VKx6CEXoMoxVJmdVJ8BlzBgJHC+FVOrZuFFBa1Sn&#10;l9Vg1YGhMVvOJ4Mw/NcUGSfrtyxZeXhySVG9BvurTuCqUbmltc2oKBlDjAYL0pUIfHV8IKj37RML&#10;C1XJ2bT4UAcZTAcRiPVFQV1O/qSB6TMqs9isS2+ooBeRoVHdKugyZDIcN5/G2J1FsE27DofdN2G1&#10;5iq6jYnB3HntpRpwNmmRSd/6UnQ4fVqF5TEZeZW6VC8eTv4q5ik8bMeOwjPpMhxXZMKlzgUGVXp3&#10;NckTidrgNfLasWPrkut34/JoCxq3GmWogSNHK0iJktiBJOhB1+7qXARRp0GJEg0pBSmKgWEtJkqV&#10;pTry0+dy7nSiU3BlcV1emcBUY32S5yDlCQmpAle3SnzQGr1tPLmeaW8M9d0K1x1FsNtxCxMzLsNu&#10;xjK00e9Jp8Jqz4OqlKsKC/BquF5IL0lwrV8vgKRHQBnQOGvRkbAWzuh27pyCUUPBqCcciYqUUAcE&#10;iIRaA35TRbKkYERQJb1hHXW+Oj6TMorkUE1Nm5FaR9pHIOiD2A/Qvr0qo5qC9IBVJmtNUo7adAh1&#10;gV9FTb50U9QM7jdp28kYQ4NT4LDtqlLW2XoyopdWlyxANAESWxuWRchH1VRrQL+LGex492SXjTkY&#10;OW0DFiw0IWnXKBUsE4egQC3WL7W5sUKVz2uSkctpITBIB2/fqEkhXXg/oSxTUwF6FYlnCm8Sy8RB&#10;l7VVS0stZoga5HZimxjrhtXVOWiuobNoPpJ8TiZj2WliM3r5qvRU3KXDkk2zpmrMxtujfQcrhAS3&#10;RRGTFRF6iotFHVPG4+lpWAZq27YGdu+qSmtWYyhV4XcsnK+RoXNHOZq16gn7+XFw4eaR0dtvwCa1&#10;ALYM/8M25aOX6yZM8BiMvFzBeVkOO6bDbF5N4lChoeqkH/pUUD+4u+rRSFnfJHCMOim4JFybiYMA&#10;YTXJ4I+wkiHCYcIWVS5Li91RVQisPpjk2QeprMdmMIFdEcvwG8PFFdYhlUo5jU2N6/vaTNhKk1S9&#10;RqIE1JgltiacB7N/hnRfP/L9jp1Je8w5x2ZYu7YCz6khLTzkswQUR49vbVUDJkM84bD8OKNFIWw4&#10;x/FMFu2itqGTiQ0G9DegLJswuok6qfBuMhb5GSVMmmDIyKkYPGw61LVawMxMhRtvtKSyWxtSQJEs&#10;paVVxIP7qnCwp75VhMesRDlpII3URSRKCxZQ/4w8ISHCcWlx9asmdafDiMGFn4qCNunSo1ZiDqQg&#10;rVJQ5w3oYDqSUtbEI3LbAH9VroRyr8HoxbBPvgHb9EKlzG3OSnrPDrQkblDgClJ7QwKUa/6Vq7ZF&#10;VzMHjIvcjAmZVzCKezCHh+3BtDnjmGBUk6zDmxli27ZVYDWkMS28KgzJLxo15DNBXY1oXdWlHTRi&#10;adPDTY4qFdln5Yb0bHVoDKqwGS2DOgviZoPqU2FVJC9cs6YKbzVen+PR4/2aNLnXU50T4+Ns7I2R&#10;tr0+NnKM3bnsWIlj6zsqEO5zN8BnOi+BYF1TGJg4X+Qi0pXWVUn8u7KmOhyLFxmxzqlOWiNjWYWL&#10;CGbMXGu3wJDxQVyNOouxmYUYkVKAUan5GLntGkamXMfQsEPcQME76kW3oAcVZTEZeZ8MYfNJGbo3&#10;h34ff/Ti0/U8vXty7Ew2mc3qG1RnmcUUgbMG8VzVpI0mfr5a6NODD+gdw2dPeWihex89GPSawCsF&#10;vGDGx6YP7K8F494EVJ/qBLgKk0gZy0Ma5JyVafzqmEN96DWqyzpuf/I+ziNNHRNZN23Xvg3M7INh&#10;x40/ppa2cBnXGhvWVWB4liGdXH/cWE3WUs3gNCeBiVQBRtAIR4kmDDI+G8OmLiRtsIaDXXvegZCc&#10;n3MIZbju2rkWOvV14Uae4/BZvh3N9QegcyddUkBNKYo1bKDKGnR9zA9uxIUFHfToqkuHVhujbWpI&#10;NWFPdxnpgZbkQVNSWH6zJFBJGy3M65DeaEu194rcbN22jR75diPemEMHLZpVQd3afCQn9zBsT6uJ&#10;BaEqTMg7oMfQYNivOYWxu4sxYluBUhax6ywm+3lytaIRdEmMdQimdp0HY6R3OJzWHIL99us8kMpL&#10;uYZxWy5icugiZntG6NKxIstEuqjXyBA9+1uifbde0O/YAyPHusB1sjfMrHrTy1RDy1a6qNuoIZq1&#10;G4SBI7jX092S3rWeVI+r16gDRowZzqK4EQk+eXD1hjAeRN5oZ412Rtz40MaAO7WcWKKYhMFDu0Kv&#10;SRVU57r2AHt/uG85A6/0q3ALXcsrEQYynFRl2NFGi7YNuWNnOAv6K3mL8gTYu7vCsGMjflcB+gyh&#10;zfU7wcJhOrw3HYMTM30xr2FJ+RienI9hbMM513Ep+ZgQkkgqM4zLgZWwaiW3OzoxrLWqhx5DJsIh&#10;9iyc15/B+GlusBtdHb26a6KvmQW8ec6pgb4sfJMPG9DrdekAy5GesBzhxI0j3bmXdTwcondgTOQu&#10;GAzxQtP2FuhhPJZ0wII7p+qyIqDBTSgNWc/uwOhUHx061YUJgejqOxujbK1h0KEmmrTQQ1/bGXDm&#10;xutJqbmYHL4GQ0fZoWNnbuQxqMA9FFVg1L03nKbxKor0fNjTEId+m5+Yq03aNUzcfBRuMxeg3+CR&#10;6NSrE7r0as7dZ51hyg3VrhE74LZTCftNpzHE1Z8JGhcB+tbiU68rw6C9PnoPsISJKRcNehigc+/+&#10;6GZshq499blCxf3FjaqjYZOmrIE25cpeNTRvWQ/19AzRpZs+HURN1txrQr99R3TrY4pufbvBqJt4&#10;b0bZmKFD53acb0M6AgPYeobAK+4CbLcXYmSmEtaJDP1TuXLhziW0kXYzod+Dmy5GTcXYhfFwY9F7&#10;NCdllVTAdhVWVOKYbVzJWb0b4z39MchkNLmbLazcZ3Mv6ip0n7AYQ/yiMX19BjxjMtFjbCg69nKC&#10;YdcxaGfJHVCB6+G6bj+8FqzCCIKvl4kVrL3nwDsqHi6eARhgbA5z2wlwXrge5hRyS3Nv9PUMhdPK&#10;dNhEpMLELghtezuj89g5sFt3CA4E2eh0eoj1WRjsHYPuJuPQuv0ItDKdgiHztsJ3Vx5m7OG4Zyeg&#10;hfFEdOw2Bj3MJsHEMxrjNxyF844bEkgtE6/CmvP73iz4v016IXyTL2HijMXox8tPDNtURGcK2HKU&#10;H5yW7IZNZhEcMq5hcsR6jLKyhnm//jTg5dzYfBmTl27lHtOx6N1jKAY7h8Jt2S5SjAQMnBiF4YvS&#10;4MjfjUq+CpOw3egzYxvGh+3CrPDVGGdvg949u8JS7HyaNhd2tm6w4jVajlEp8OQVsFZei2Fg4oLu&#10;Y+bCZuUh2DGc2zIB9Ew+i+FBG9HJwptgG8MNN64w9lyOcfFnMY4yErr7PjfpfXIBHNOuYNKWoxjF&#10;Ir/hqHmUtT+MXZh0Ld0Ldxr/sG03MDyR11Wt2QUP3yAMsxhJI3KA7/wojKd+DO0CoT/cHyO4LXNs&#10;6EpYjJ/CbY/O6MQ9rIMcvFiVcIWdjQts3PwxfAqflu3oAWuLUayLe/ApMtGwDliKFsNmwMg2mP1t&#10;xqigSLQ2HYe2xs4YTBxNWHcSLtTPMEa4YelFGLL1ilJmybrhuMRcBG89zoFmYvSao7BL5YSoRIut&#10;V9muiAOlV9Ect+Zg6qrd8I9Ogv/qdEzcegpjEnJhtf4c7HkdkCcTEgcC2nrlcXhyaW5iTAaGxx6C&#10;+eZLGMPQMzUhGzP5W09SivGbT2DydgKKAJ66cAMmrs6Ac9plqa9+i/dhVNxpcit68825GLvyIByp&#10;9OHrskvHRUCJNmRrPkZtOMvLZOgJCOhhyw/DOoGbtlOvSUC0Jre2jtwNr6XbMXntQYzekoPh/M4y&#10;MR8WCaVz+7GZi89onO5cpZqydj96EZxNutvC2iMUM/jkEzcKcHASBUivO4nXFrnPWYWJwaswhVvS&#10;7NKZXW88hencRzBjSTI8tpyGEz+zS7oMW+4/tUnmrn7SjMEcvznHPiz1OibtLkJwOr3j/PWwpmG6&#10;RCZiVuIxzFqZAb9VO8nR8ngcPeFqPooyeiecuJl5GMFmzj6GsA8xl6FxObCN2ccrD9LhsWo/rOMu&#10;UjYFv+nsx/lZUDZCj2OYPDqm8v3KEzCPOQ67LZek6DmUDum7DJwI6OnxBzBl4Ubu+touXRQ4IT0P&#10;fSL3wWzpEThuo8dOzqEzoXxX7sC42P0YH7sb02KSeXwmZiZlwz0xCy5LU+ATvhHzNu5D0B5ugk84&#10;B5Po/bBadQru5M1jGB37zk/GKNZ53RMuYCRpijRm4US238KQhDylbHAKBS8ph4qj8szZBlP5ZvxM&#10;fP5j+/7ZdyEN+X68+M0PvxWKEE18/9sx7HNwAhX0bQACZOJc5vxcAE8MSpxf9COOE2MofS/aFenY&#10;79+Lcfw4vtLx/Dj+qzDlMaKVgqJ0HH/1+z/PUzofxyma2eY8mHLnvvhMkg/7+35+oVDRhOKlY7/J&#10;a8iP8/kmC2kuP/xWOue3+Yr5m2/h/1vypP7FeSQjZCv9DV+l85fOxexbP+Kz0nOWAv+7vEW/f5bR&#10;n/Uo/e67vH/TXencfjxWGo/Ax7f+hb6+j/07Vr7r+jt+/nC86FuMXerjdx1IGPkTZsQcpD5/0N2Q&#10;tFtCLkqZWfJ1DKCA+rMNpLAGSa950us/a+K7ATxuwJar315/P176jor9/vvS40r7/N6vOFfpb69K&#10;x5X+/8f+So+/8odxiLF9H9+fx/XjmP75uEvHIc71V/P68+fSuCiwQRTcIHqngVRQ6Vh/70PqkyCR&#10;2je5iTF+n5/4Xoztx/YP56G8hMwGbOF5xDl4zt9l8rsMSvv4o0x+7Ot3Gfwu7/9prt/H9KNu/qz3&#10;3/VTquv+38b6o36+j+v3uf5Rlz/qW5LXD/gQ/fz2P2UodP4HHQmjSb3Jzy4pZQMTr6E/PUZ5K5fB&#10;fx0GCOpByYXouylXKeu3tQAm8ZfKW7kM/vswIBxo0g0Yx3P3lPGWAvTeeKm8lcvgvw8DcZdhsvUG&#10;em0kUHsTqD2ppPJWLoP/OgwQqH0I1J4bLt6R9UouQo/N18pbuQz++zDAzTS9U+6g25qLj2Wd1l68&#10;22lNzq3yVi6D/zoMrM291WXd5WKO69j/AYnEgmAtEuH2AAAAAElFTkSuQmCC"/>
  <p:tag name="ISPRING_PRESENTERDATA_0" val="QSBNdXJyYXk=|QnVzaW5lc3MgU3R1ZGllcyBPbmxpbmU=||aHR0cDovL3d3dy5idXNpbmVzc3N0dWRpZXNvbmxpbmUuY28udWs=|ezA4Q0Y4NjMzLTYyQTQtNDBBQy1CQkI1LTc4QkZDOEM3MDhFMn0=||SVNQUklOR19QUkVTRU5URVJfUEhPVE9fMA==|MQ==|aHR0cDovL3d3dy5idXNpbmVzc3N0dWRpZXNvbmxpbmUuY28udWs=|SVNQUklOR19QUkVTRU5URVJfUEhPVE9fMQ=="/>
  <p:tag name="FLASHSPRING_BG_AUDIO_DURATION_TAG" val="0.0000000"/>
  <p:tag name="ISPRING_ULTRA_SCORM_COURCE_TITLE" val="4a.3.2: Human Resource Competitiveness"/>
  <p:tag name="ISPRING_ULTRA_SCORM_LESSON_TITLE" val="4a.3.2: Human Resource Competitiveness"/>
  <p:tag name="ISPRING_ULTRA_SCORM_SLIDE_COUNT" val="7"/>
  <p:tag name="ISPRING_ULTRA_SCORM_DURATION" val="3600"/>
  <p:tag name="ISPRING_ULTRA_SCORM_QUIZ_NUMBER" val="0"/>
  <p:tag name="GENSWF_OUTPUT_FILE_NAME" val="4a_3_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TotalTime>
  <Words>1433</Words>
  <Application>Microsoft Office PowerPoint</Application>
  <PresentationFormat>On-screen Show (4:3)</PresentationFormat>
  <Paragraphs>248</Paragraphs>
  <Slides>21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PGothic</vt:lpstr>
      <vt:lpstr>Arial</vt:lpstr>
      <vt:lpstr>Calibri</vt:lpstr>
      <vt:lpstr>Comic Sans MS</vt:lpstr>
      <vt:lpstr>Tempus Sans ITC</vt:lpstr>
      <vt:lpstr>Times New Roman</vt:lpstr>
      <vt:lpstr>Wingdings 3</vt:lpstr>
      <vt:lpstr>1_Blank Presentation</vt:lpstr>
      <vt:lpstr>PowerPoint Presentation</vt:lpstr>
      <vt:lpstr>Productivity &amp; Efficiency</vt:lpstr>
      <vt:lpstr>Factors That Affect Efficiency</vt:lpstr>
      <vt:lpstr>Capital Or Labour Intensive?</vt:lpstr>
      <vt:lpstr>Labour Turnover</vt:lpstr>
      <vt:lpstr>What Is The Ideal Percentage?</vt:lpstr>
      <vt:lpstr>Why Is Labour Turnover Important?</vt:lpstr>
      <vt:lpstr>Consequences of high labour turnover</vt:lpstr>
      <vt:lpstr>Voluntary Labour Turnover</vt:lpstr>
      <vt:lpstr>Labour Retention</vt:lpstr>
      <vt:lpstr>Labour Retention</vt:lpstr>
      <vt:lpstr>Absenteeism</vt:lpstr>
      <vt:lpstr>Absenteeism</vt:lpstr>
      <vt:lpstr>PowerPoint Presentation</vt:lpstr>
      <vt:lpstr>Financial rewards </vt:lpstr>
      <vt:lpstr>PowerPoint Presentation</vt:lpstr>
      <vt:lpstr>Employee share ownership</vt:lpstr>
      <vt:lpstr>Empowerment strategies</vt:lpstr>
      <vt:lpstr>PowerPoint Presentation</vt:lpstr>
      <vt:lpstr>PowerPoint Presentation</vt:lpstr>
      <vt:lpstr>PowerPoint Presentation</vt:lpstr>
    </vt:vector>
  </TitlesOfParts>
  <Company>Business Studies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4a.3.2: Human Resource Competitiveness</dc:title>
  <dc:creator>A Murray</dc:creator>
  <cp:lastModifiedBy>S Gouldthorpe</cp:lastModifiedBy>
  <cp:revision>255</cp:revision>
  <cp:lastPrinted>2002-05-24T14:22:21Z</cp:lastPrinted>
  <dcterms:created xsi:type="dcterms:W3CDTF">2001-07-04T09:21:15Z</dcterms:created>
  <dcterms:modified xsi:type="dcterms:W3CDTF">2020-03-04T09:51:12Z</dcterms:modified>
</cp:coreProperties>
</file>