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6"/>
  </p:notesMasterIdLst>
  <p:handoutMasterIdLst>
    <p:handoutMasterId r:id="rId47"/>
  </p:handoutMasterIdLst>
  <p:sldIdLst>
    <p:sldId id="351" r:id="rId2"/>
    <p:sldId id="352" r:id="rId3"/>
    <p:sldId id="284" r:id="rId4"/>
    <p:sldId id="283" r:id="rId5"/>
    <p:sldId id="302" r:id="rId6"/>
    <p:sldId id="303" r:id="rId7"/>
    <p:sldId id="360" r:id="rId8"/>
    <p:sldId id="286" r:id="rId9"/>
    <p:sldId id="304" r:id="rId10"/>
    <p:sldId id="305" r:id="rId11"/>
    <p:sldId id="306" r:id="rId12"/>
    <p:sldId id="307" r:id="rId13"/>
    <p:sldId id="308" r:id="rId14"/>
    <p:sldId id="309" r:id="rId15"/>
    <p:sldId id="313" r:id="rId16"/>
    <p:sldId id="314" r:id="rId17"/>
    <p:sldId id="342" r:id="rId18"/>
    <p:sldId id="343" r:id="rId19"/>
    <p:sldId id="344" r:id="rId20"/>
    <p:sldId id="322" r:id="rId21"/>
    <p:sldId id="323" r:id="rId22"/>
    <p:sldId id="345" r:id="rId23"/>
    <p:sldId id="325" r:id="rId24"/>
    <p:sldId id="326" r:id="rId25"/>
    <p:sldId id="333" r:id="rId26"/>
    <p:sldId id="349" r:id="rId27"/>
    <p:sldId id="350" r:id="rId28"/>
    <p:sldId id="298" r:id="rId29"/>
    <p:sldId id="353" r:id="rId30"/>
    <p:sldId id="354" r:id="rId31"/>
    <p:sldId id="355" r:id="rId32"/>
    <p:sldId id="356" r:id="rId33"/>
    <p:sldId id="357" r:id="rId34"/>
    <p:sldId id="358" r:id="rId35"/>
    <p:sldId id="359" r:id="rId36"/>
    <p:sldId id="361" r:id="rId37"/>
    <p:sldId id="287" r:id="rId38"/>
    <p:sldId id="289" r:id="rId39"/>
    <p:sldId id="290" r:id="rId40"/>
    <p:sldId id="292" r:id="rId41"/>
    <p:sldId id="295" r:id="rId42"/>
    <p:sldId id="296" r:id="rId43"/>
    <p:sldId id="297" r:id="rId44"/>
    <p:sldId id="263" r:id="rId45"/>
  </p:sldIdLst>
  <p:sldSz cx="9144000" cy="6858000" type="screen4x3"/>
  <p:notesSz cx="6858000" cy="9144000"/>
  <p:custDataLst>
    <p:tags r:id="rId48"/>
  </p:custDataLst>
  <p:defaultTextStyle>
    <a:defPPr>
      <a:defRPr lang="en-US"/>
    </a:defPPr>
    <a:lvl1pPr algn="l" rtl="0" fontAlgn="base">
      <a:spcBef>
        <a:spcPct val="0"/>
      </a:spcBef>
      <a:spcAft>
        <a:spcPct val="0"/>
      </a:spcAft>
      <a:defRPr sz="2400" kern="1200">
        <a:solidFill>
          <a:schemeClr val="tx1"/>
        </a:solidFill>
        <a:latin typeface="Tempus Sans ITC" pitchFamily="82" charset="0"/>
        <a:ea typeface="+mn-ea"/>
        <a:cs typeface="Arial" charset="0"/>
      </a:defRPr>
    </a:lvl1pPr>
    <a:lvl2pPr marL="457200" algn="l" rtl="0" fontAlgn="base">
      <a:spcBef>
        <a:spcPct val="0"/>
      </a:spcBef>
      <a:spcAft>
        <a:spcPct val="0"/>
      </a:spcAft>
      <a:defRPr sz="2400" kern="1200">
        <a:solidFill>
          <a:schemeClr val="tx1"/>
        </a:solidFill>
        <a:latin typeface="Tempus Sans ITC" pitchFamily="82" charset="0"/>
        <a:ea typeface="+mn-ea"/>
        <a:cs typeface="Arial" charset="0"/>
      </a:defRPr>
    </a:lvl2pPr>
    <a:lvl3pPr marL="914400" algn="l" rtl="0" fontAlgn="base">
      <a:spcBef>
        <a:spcPct val="0"/>
      </a:spcBef>
      <a:spcAft>
        <a:spcPct val="0"/>
      </a:spcAft>
      <a:defRPr sz="2400" kern="1200">
        <a:solidFill>
          <a:schemeClr val="tx1"/>
        </a:solidFill>
        <a:latin typeface="Tempus Sans ITC" pitchFamily="82" charset="0"/>
        <a:ea typeface="+mn-ea"/>
        <a:cs typeface="Arial" charset="0"/>
      </a:defRPr>
    </a:lvl3pPr>
    <a:lvl4pPr marL="1371600" algn="l" rtl="0" fontAlgn="base">
      <a:spcBef>
        <a:spcPct val="0"/>
      </a:spcBef>
      <a:spcAft>
        <a:spcPct val="0"/>
      </a:spcAft>
      <a:defRPr sz="2400" kern="1200">
        <a:solidFill>
          <a:schemeClr val="tx1"/>
        </a:solidFill>
        <a:latin typeface="Tempus Sans ITC" pitchFamily="82" charset="0"/>
        <a:ea typeface="+mn-ea"/>
        <a:cs typeface="Arial" charset="0"/>
      </a:defRPr>
    </a:lvl4pPr>
    <a:lvl5pPr marL="1828800" algn="l" rtl="0" fontAlgn="base">
      <a:spcBef>
        <a:spcPct val="0"/>
      </a:spcBef>
      <a:spcAft>
        <a:spcPct val="0"/>
      </a:spcAft>
      <a:defRPr sz="2400" kern="1200">
        <a:solidFill>
          <a:schemeClr val="tx1"/>
        </a:solidFill>
        <a:latin typeface="Tempus Sans ITC" pitchFamily="82" charset="0"/>
        <a:ea typeface="+mn-ea"/>
        <a:cs typeface="Arial" charset="0"/>
      </a:defRPr>
    </a:lvl5pPr>
    <a:lvl6pPr marL="2286000" algn="l" defTabSz="914400" rtl="0" eaLnBrk="1" latinLnBrk="0" hangingPunct="1">
      <a:defRPr sz="2400" kern="1200">
        <a:solidFill>
          <a:schemeClr val="tx1"/>
        </a:solidFill>
        <a:latin typeface="Tempus Sans ITC" pitchFamily="82" charset="0"/>
        <a:ea typeface="+mn-ea"/>
        <a:cs typeface="Arial" charset="0"/>
      </a:defRPr>
    </a:lvl6pPr>
    <a:lvl7pPr marL="2743200" algn="l" defTabSz="914400" rtl="0" eaLnBrk="1" latinLnBrk="0" hangingPunct="1">
      <a:defRPr sz="2400" kern="1200">
        <a:solidFill>
          <a:schemeClr val="tx1"/>
        </a:solidFill>
        <a:latin typeface="Tempus Sans ITC" pitchFamily="82" charset="0"/>
        <a:ea typeface="+mn-ea"/>
        <a:cs typeface="Arial" charset="0"/>
      </a:defRPr>
    </a:lvl7pPr>
    <a:lvl8pPr marL="3200400" algn="l" defTabSz="914400" rtl="0" eaLnBrk="1" latinLnBrk="0" hangingPunct="1">
      <a:defRPr sz="2400" kern="1200">
        <a:solidFill>
          <a:schemeClr val="tx1"/>
        </a:solidFill>
        <a:latin typeface="Tempus Sans ITC" pitchFamily="82" charset="0"/>
        <a:ea typeface="+mn-ea"/>
        <a:cs typeface="Arial" charset="0"/>
      </a:defRPr>
    </a:lvl8pPr>
    <a:lvl9pPr marL="3657600" algn="l" defTabSz="914400" rtl="0" eaLnBrk="1" latinLnBrk="0" hangingPunct="1">
      <a:defRPr sz="2400" kern="1200">
        <a:solidFill>
          <a:schemeClr val="tx1"/>
        </a:solidFill>
        <a:latin typeface="Tempus Sans ITC" pitchFamily="82"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CCCCFF"/>
    <a:srgbClr val="008000"/>
    <a:srgbClr val="336600"/>
    <a:srgbClr val="99CCFF"/>
    <a:srgbClr val="FF0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5230" autoAdjust="0"/>
  </p:normalViewPr>
  <p:slideViewPr>
    <p:cSldViewPr snapToGrid="0">
      <p:cViewPr varScale="1">
        <p:scale>
          <a:sx n="108" d="100"/>
          <a:sy n="108" d="100"/>
        </p:scale>
        <p:origin x="1758" y="90"/>
      </p:cViewPr>
      <p:guideLst>
        <p:guide orient="horz" pos="2160"/>
        <p:guide pos="2880"/>
      </p:guideLst>
    </p:cSldViewPr>
  </p:slideViewPr>
  <p:outlineViewPr>
    <p:cViewPr>
      <p:scale>
        <a:sx n="33" d="100"/>
        <a:sy n="33" d="100"/>
      </p:scale>
      <p:origin x="0" y="450"/>
    </p:cViewPr>
  </p:outlineViewPr>
  <p:notesTextViewPr>
    <p:cViewPr>
      <p:scale>
        <a:sx n="100" d="100"/>
        <a:sy n="100" d="100"/>
      </p:scale>
      <p:origin x="0" y="0"/>
    </p:cViewPr>
  </p:notesTextViewPr>
  <p:sorterViewPr>
    <p:cViewPr>
      <p:scale>
        <a:sx n="66" d="100"/>
        <a:sy n="66" d="100"/>
      </p:scale>
      <p:origin x="0" y="234"/>
    </p:cViewPr>
  </p:sorterViewPr>
  <p:notesViewPr>
    <p:cSldViewPr snapToGrid="0">
      <p:cViewPr varScale="1">
        <p:scale>
          <a:sx n="54" d="100"/>
          <a:sy n="54" d="100"/>
        </p:scale>
        <p:origin x="-25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GB"/>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GB"/>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1F106CF3-61F2-435A-97B2-D1ABBC336975}" type="slidenum">
              <a:rPr lang="en-GB"/>
              <a:pPr>
                <a:defRPr/>
              </a:pPr>
              <a:t>‹#›</a:t>
            </a:fld>
            <a:endParaRPr lang="en-GB"/>
          </a:p>
        </p:txBody>
      </p:sp>
    </p:spTree>
    <p:extLst>
      <p:ext uri="{BB962C8B-B14F-4D97-AF65-F5344CB8AC3E}">
        <p14:creationId xmlns:p14="http://schemas.microsoft.com/office/powerpoint/2010/main" val="3875714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ECAE6B41-34C2-41E2-BEEE-D23B12152DBE}" type="slidenum">
              <a:rPr lang="en-US"/>
              <a:pPr>
                <a:defRPr/>
              </a:pPr>
              <a:t>‹#›</a:t>
            </a:fld>
            <a:endParaRPr lang="en-US"/>
          </a:p>
        </p:txBody>
      </p:sp>
    </p:spTree>
    <p:extLst>
      <p:ext uri="{BB962C8B-B14F-4D97-AF65-F5344CB8AC3E}">
        <p14:creationId xmlns:p14="http://schemas.microsoft.com/office/powerpoint/2010/main" val="977967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9700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437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15888"/>
            <a:ext cx="2095500" cy="56753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15888"/>
            <a:ext cx="6134100" cy="5675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331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202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836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533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00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6416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35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85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928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th_theme_business_classic_shades_of_blue_bg"/>
          <p:cNvPicPr>
            <a:picLocks noChangeAspect="1" noChangeArrowheads="1"/>
          </p:cNvPicPr>
          <p:nvPr/>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268413"/>
            <a:ext cx="7696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Text Box 4"/>
          <p:cNvSpPr txBox="1">
            <a:spLocks noChangeArrowheads="1"/>
          </p:cNvSpPr>
          <p:nvPr/>
        </p:nvSpPr>
        <p:spPr bwMode="auto">
          <a:xfrm>
            <a:off x="6084888" y="6610350"/>
            <a:ext cx="3059112" cy="274638"/>
          </a:xfrm>
          <a:prstGeom prst="rect">
            <a:avLst/>
          </a:prstGeom>
          <a:noFill/>
          <a:ln w="9525">
            <a:noFill/>
            <a:miter lim="800000"/>
            <a:headEnd/>
            <a:tailEnd/>
          </a:ln>
          <a:effectLst/>
        </p:spPr>
        <p:txBody>
          <a:bodyPr>
            <a:spAutoFit/>
          </a:bodyPr>
          <a:lstStyle/>
          <a:p>
            <a:pPr algn="r" eaLnBrk="0" hangingPunct="0">
              <a:defRPr/>
            </a:pPr>
            <a:r>
              <a:rPr lang="en-US" sz="1200">
                <a:latin typeface="Times New Roman" pitchFamily="18" charset="0"/>
              </a:rPr>
              <a:t>© Business Studies Online: Slide </a:t>
            </a:r>
            <a:fld id="{4B21E022-E686-4209-B0AF-E1952AB05D61}" type="slidenum">
              <a:rPr lang="en-US" sz="1200">
                <a:latin typeface="Times New Roman" pitchFamily="18" charset="0"/>
              </a:rPr>
              <a:pPr algn="r" eaLnBrk="0" hangingPunct="0">
                <a:defRPr/>
              </a:pPr>
              <a:t>‹#›</a:t>
            </a:fld>
            <a:endParaRPr lang="en-US" sz="1200">
              <a:latin typeface="Times New Roman" pitchFamily="18" charset="0"/>
            </a:endParaRPr>
          </a:p>
        </p:txBody>
      </p:sp>
      <p:pic>
        <p:nvPicPr>
          <p:cNvPr id="1029" name="Picture 5" descr="penny_guy_walking_md_transparent_30133"/>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6"/>
          <p:cNvSpPr>
            <a:spLocks noGrp="1" noChangeArrowheads="1"/>
          </p:cNvSpPr>
          <p:nvPr>
            <p:ph type="title"/>
          </p:nvPr>
        </p:nvSpPr>
        <p:spPr bwMode="auto">
          <a:xfrm>
            <a:off x="0" y="26035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itchFamily="18" charset="2"/>
        <a:buBlip>
          <a:blip r:embed="rId16"/>
        </a:buBlip>
        <a:defRPr sz="2000">
          <a:solidFill>
            <a:schemeClr val="tx1"/>
          </a:solidFill>
          <a:latin typeface="+mn-lt"/>
        </a:defRPr>
      </a:lvl2pPr>
      <a:lvl3pPr marL="1143000" indent="-228600" algn="l" rtl="0" eaLnBrk="0" fontAlgn="base" hangingPunct="0">
        <a:spcBef>
          <a:spcPct val="20000"/>
        </a:spcBef>
        <a:spcAft>
          <a:spcPct val="0"/>
        </a:spcAft>
        <a:buBlip>
          <a:blip r:embed="rId17"/>
        </a:buBlip>
        <a:defRPr>
          <a:solidFill>
            <a:schemeClr val="tx1"/>
          </a:solidFill>
          <a:latin typeface="+mn-lt"/>
        </a:defRPr>
      </a:lvl3pPr>
      <a:lvl4pPr marL="1600200" indent="-228600" algn="l" rtl="0" eaLnBrk="0" fontAlgn="base" hangingPunct="0">
        <a:spcBef>
          <a:spcPct val="2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hnQRRIB3s1o"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Sd0keSj2W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T29mW8_cPhw" TargetMode="External"/><Relationship Id="rId1" Type="http://schemas.openxmlformats.org/officeDocument/2006/relationships/slideLayout" Target="../slideLayouts/slideLayout4.xml"/><Relationship Id="rId4" Type="http://schemas.openxmlformats.org/officeDocument/2006/relationships/hyperlink" Target="https://www.youtube.com/watch?v=MJmsxtkWgY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Critical Path Analysis</a:t>
            </a:r>
          </a:p>
        </p:txBody>
      </p:sp>
      <p:sp>
        <p:nvSpPr>
          <p:cNvPr id="3" name="Subtitle 2"/>
          <p:cNvSpPr>
            <a:spLocks noGrp="1"/>
          </p:cNvSpPr>
          <p:nvPr>
            <p:ph type="subTitle" idx="1"/>
          </p:nvPr>
        </p:nvSpPr>
        <p:spPr/>
        <p:txBody>
          <a:bodyPr/>
          <a:lstStyle/>
          <a:p>
            <a:r>
              <a:rPr lang="en-GB" dirty="0"/>
              <a:t>Starter </a:t>
            </a:r>
          </a:p>
          <a:p>
            <a:r>
              <a:rPr lang="en-GB" dirty="0"/>
              <a:t>Write down all of the steps involved in order to brew a pot of tea and serve one cup of tea!</a:t>
            </a:r>
          </a:p>
          <a:p>
            <a:r>
              <a:rPr lang="en-GB" dirty="0"/>
              <a:t>How long will it take?</a:t>
            </a:r>
          </a:p>
        </p:txBody>
      </p:sp>
    </p:spTree>
    <p:extLst>
      <p:ext uri="{BB962C8B-B14F-4D97-AF65-F5344CB8AC3E}">
        <p14:creationId xmlns:p14="http://schemas.microsoft.com/office/powerpoint/2010/main" val="404467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95288" y="1268413"/>
            <a:ext cx="84582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In reality some activities can be carried out simultaneously</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Using the previous example:</a:t>
            </a:r>
          </a:p>
          <a:p>
            <a:pPr marL="742950" lvl="1" indent="-285750">
              <a:spcBef>
                <a:spcPct val="20000"/>
              </a:spcBef>
              <a:buFont typeface="Wingdings 3" pitchFamily="18" charset="2"/>
              <a:buBlip>
                <a:blip r:embed="rId4"/>
              </a:buBlip>
            </a:pPr>
            <a:r>
              <a:rPr lang="en-GB" sz="2000">
                <a:solidFill>
                  <a:schemeClr val="accent2"/>
                </a:solidFill>
                <a:latin typeface="Arial" charset="0"/>
              </a:rPr>
              <a:t>Assume that whilst the building work takes place the firm decides to recruit new staff for the store </a:t>
            </a:r>
            <a:r>
              <a:rPr lang="en-GB" sz="2000">
                <a:solidFill>
                  <a:srgbClr val="FF0000"/>
                </a:solidFill>
                <a:latin typeface="Arial" charset="0"/>
              </a:rPr>
              <a:t>(Activity C – will take 5 weeks)</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endParaRPr lang="en-GB">
              <a:latin typeface="Arial" charset="0"/>
            </a:endParaRPr>
          </a:p>
          <a:p>
            <a:pPr marL="342900" indent="-342900">
              <a:spcBef>
                <a:spcPct val="20000"/>
              </a:spcBef>
            </a:pPr>
            <a:endParaRPr lang="en-GB">
              <a:latin typeface="Arial" charset="0"/>
            </a:endParaRPr>
          </a:p>
          <a:p>
            <a:pPr marL="342900" indent="-342900">
              <a:spcBef>
                <a:spcPct val="20000"/>
              </a:spcBef>
              <a:buFontTx/>
              <a:buBlip>
                <a:blip r:embed="rId3"/>
              </a:buBlip>
            </a:pPr>
            <a:r>
              <a:rPr lang="en-GB">
                <a:latin typeface="Arial" charset="0"/>
              </a:rPr>
              <a:t>Try drawing a network using your instructions for making a cup of coffee</a:t>
            </a:r>
          </a:p>
        </p:txBody>
      </p:sp>
      <p:sp>
        <p:nvSpPr>
          <p:cNvPr id="63493" name="Oval 5"/>
          <p:cNvSpPr>
            <a:spLocks noChangeArrowheads="1"/>
          </p:cNvSpPr>
          <p:nvPr/>
        </p:nvSpPr>
        <p:spPr bwMode="auto">
          <a:xfrm>
            <a:off x="971550" y="4002088"/>
            <a:ext cx="1152525" cy="1082675"/>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3495" name="Line 7"/>
          <p:cNvSpPr>
            <a:spLocks noChangeShapeType="1"/>
          </p:cNvSpPr>
          <p:nvPr/>
        </p:nvSpPr>
        <p:spPr bwMode="auto">
          <a:xfrm>
            <a:off x="2130425" y="4506913"/>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3496" name="Oval 8"/>
          <p:cNvSpPr>
            <a:spLocks noChangeArrowheads="1"/>
          </p:cNvSpPr>
          <p:nvPr/>
        </p:nvSpPr>
        <p:spPr bwMode="auto">
          <a:xfrm>
            <a:off x="7164388" y="4002088"/>
            <a:ext cx="1152525" cy="1082675"/>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3497" name="Text Box 9"/>
          <p:cNvSpPr txBox="1">
            <a:spLocks noChangeArrowheads="1"/>
          </p:cNvSpPr>
          <p:nvPr/>
        </p:nvSpPr>
        <p:spPr bwMode="auto">
          <a:xfrm>
            <a:off x="5870575" y="3429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63498" name="Text Box 10"/>
          <p:cNvSpPr txBox="1">
            <a:spLocks noChangeArrowheads="1"/>
          </p:cNvSpPr>
          <p:nvPr/>
        </p:nvSpPr>
        <p:spPr bwMode="auto">
          <a:xfrm>
            <a:off x="2851150" y="40020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grpSp>
        <p:nvGrpSpPr>
          <p:cNvPr id="2" name="Group 18"/>
          <p:cNvGrpSpPr>
            <a:grpSpLocks/>
          </p:cNvGrpSpPr>
          <p:nvPr/>
        </p:nvGrpSpPr>
        <p:grpSpPr bwMode="auto">
          <a:xfrm>
            <a:off x="4984750" y="3859213"/>
            <a:ext cx="2376488" cy="287337"/>
            <a:chOff x="1202" y="2703"/>
            <a:chExt cx="1497" cy="181"/>
          </a:xfrm>
        </p:grpSpPr>
        <p:sp>
          <p:nvSpPr>
            <p:cNvPr id="63499" name="Line 11"/>
            <p:cNvSpPr>
              <a:spLocks noChangeShapeType="1"/>
            </p:cNvSpPr>
            <p:nvPr/>
          </p:nvSpPr>
          <p:spPr bwMode="auto">
            <a:xfrm>
              <a:off x="1429" y="2704"/>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3500" name="Line 12"/>
            <p:cNvSpPr>
              <a:spLocks noChangeShapeType="1"/>
            </p:cNvSpPr>
            <p:nvPr/>
          </p:nvSpPr>
          <p:spPr bwMode="auto">
            <a:xfrm flipH="1">
              <a:off x="1202" y="2703"/>
              <a:ext cx="226" cy="15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3501" name="Line 13"/>
            <p:cNvSpPr>
              <a:spLocks noChangeShapeType="1"/>
            </p:cNvSpPr>
            <p:nvPr/>
          </p:nvSpPr>
          <p:spPr bwMode="auto">
            <a:xfrm>
              <a:off x="2426" y="2703"/>
              <a:ext cx="273" cy="181"/>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grpSp>
        <p:nvGrpSpPr>
          <p:cNvPr id="3" name="Group 19"/>
          <p:cNvGrpSpPr>
            <a:grpSpLocks/>
          </p:cNvGrpSpPr>
          <p:nvPr/>
        </p:nvGrpSpPr>
        <p:grpSpPr bwMode="auto">
          <a:xfrm>
            <a:off x="4984750" y="4868863"/>
            <a:ext cx="2303463" cy="288925"/>
            <a:chOff x="1202" y="3339"/>
            <a:chExt cx="1451" cy="182"/>
          </a:xfrm>
        </p:grpSpPr>
        <p:sp>
          <p:nvSpPr>
            <p:cNvPr id="63502" name="Line 14"/>
            <p:cNvSpPr>
              <a:spLocks noChangeShapeType="1"/>
            </p:cNvSpPr>
            <p:nvPr/>
          </p:nvSpPr>
          <p:spPr bwMode="auto">
            <a:xfrm>
              <a:off x="1429" y="3521"/>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3503" name="Line 15"/>
            <p:cNvSpPr>
              <a:spLocks noChangeShapeType="1"/>
            </p:cNvSpPr>
            <p:nvPr/>
          </p:nvSpPr>
          <p:spPr bwMode="auto">
            <a:xfrm>
              <a:off x="1202" y="3385"/>
              <a:ext cx="227" cy="136"/>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3504" name="Line 16"/>
            <p:cNvSpPr>
              <a:spLocks noChangeShapeType="1"/>
            </p:cNvSpPr>
            <p:nvPr/>
          </p:nvSpPr>
          <p:spPr bwMode="auto">
            <a:xfrm flipV="1">
              <a:off x="2426" y="3339"/>
              <a:ext cx="227" cy="182"/>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63505" name="Text Box 17"/>
          <p:cNvSpPr txBox="1">
            <a:spLocks noChangeArrowheads="1"/>
          </p:cNvSpPr>
          <p:nvPr/>
        </p:nvSpPr>
        <p:spPr bwMode="auto">
          <a:xfrm>
            <a:off x="5775325" y="4724400"/>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C</a:t>
            </a:r>
          </a:p>
        </p:txBody>
      </p:sp>
      <p:sp>
        <p:nvSpPr>
          <p:cNvPr id="63508" name="Text Box 20"/>
          <p:cNvSpPr txBox="1">
            <a:spLocks noChangeArrowheads="1"/>
          </p:cNvSpPr>
          <p:nvPr/>
        </p:nvSpPr>
        <p:spPr bwMode="auto">
          <a:xfrm>
            <a:off x="5811838" y="3860800"/>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sp>
        <p:nvSpPr>
          <p:cNvPr id="63509" name="Text Box 21"/>
          <p:cNvSpPr txBox="1">
            <a:spLocks noChangeArrowheads="1"/>
          </p:cNvSpPr>
          <p:nvPr/>
        </p:nvSpPr>
        <p:spPr bwMode="auto">
          <a:xfrm>
            <a:off x="2778125" y="4508500"/>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63510" name="Text Box 22"/>
          <p:cNvSpPr txBox="1">
            <a:spLocks noChangeArrowheads="1"/>
          </p:cNvSpPr>
          <p:nvPr/>
        </p:nvSpPr>
        <p:spPr bwMode="auto">
          <a:xfrm>
            <a:off x="5811838" y="5132388"/>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5</a:t>
            </a:r>
          </a:p>
        </p:txBody>
      </p:sp>
      <p:sp>
        <p:nvSpPr>
          <p:cNvPr id="22" name="Title 21"/>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Illustrating Simultaneous Activities</a:t>
            </a:r>
            <a:endParaRPr lang="en-GB" dirty="0"/>
          </a:p>
        </p:txBody>
      </p:sp>
      <p:sp>
        <p:nvSpPr>
          <p:cNvPr id="63494" name="Oval 6"/>
          <p:cNvSpPr>
            <a:spLocks noChangeArrowheads="1"/>
          </p:cNvSpPr>
          <p:nvPr/>
        </p:nvSpPr>
        <p:spPr bwMode="auto">
          <a:xfrm>
            <a:off x="4067175" y="4002088"/>
            <a:ext cx="1152525" cy="1082675"/>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3"/>
                                        </p:tgtEl>
                                        <p:attrNameLst>
                                          <p:attrName>style.visibility</p:attrName>
                                        </p:attrNameLst>
                                      </p:cBhvr>
                                      <p:to>
                                        <p:strVal val="visible"/>
                                      </p:to>
                                    </p:set>
                                    <p:animEffect transition="in" filter="wipe(left)">
                                      <p:cBhvr>
                                        <p:cTn id="17" dur="500"/>
                                        <p:tgtEl>
                                          <p:spTgt spid="63493"/>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63495"/>
                                        </p:tgtEl>
                                        <p:attrNameLst>
                                          <p:attrName>style.visibility</p:attrName>
                                        </p:attrNameLst>
                                      </p:cBhvr>
                                      <p:to>
                                        <p:strVal val="visible"/>
                                      </p:to>
                                    </p:set>
                                    <p:animEffect transition="in" filter="wipe(left)">
                                      <p:cBhvr>
                                        <p:cTn id="21" dur="500"/>
                                        <p:tgtEl>
                                          <p:spTgt spid="6349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3498"/>
                                        </p:tgtEl>
                                        <p:attrNameLst>
                                          <p:attrName>style.visibility</p:attrName>
                                        </p:attrNameLst>
                                      </p:cBhvr>
                                      <p:to>
                                        <p:strVal val="visible"/>
                                      </p:to>
                                    </p:set>
                                    <p:animEffect transition="in" filter="wipe(left)">
                                      <p:cBhvr>
                                        <p:cTn id="24" dur="500"/>
                                        <p:tgtEl>
                                          <p:spTgt spid="6349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3509"/>
                                        </p:tgtEl>
                                        <p:attrNameLst>
                                          <p:attrName>style.visibility</p:attrName>
                                        </p:attrNameLst>
                                      </p:cBhvr>
                                      <p:to>
                                        <p:strVal val="visible"/>
                                      </p:to>
                                    </p:set>
                                    <p:animEffect transition="in" filter="wipe(left)">
                                      <p:cBhvr>
                                        <p:cTn id="27" dur="500"/>
                                        <p:tgtEl>
                                          <p:spTgt spid="63509"/>
                                        </p:tgtEl>
                                      </p:cBhvr>
                                    </p:animEffect>
                                  </p:childTnLst>
                                </p:cTn>
                              </p:par>
                            </p:childTnLst>
                          </p:cTn>
                        </p:par>
                        <p:par>
                          <p:cTn id="28" fill="hold" nodeType="afterGroup">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3494"/>
                                        </p:tgtEl>
                                        <p:attrNameLst>
                                          <p:attrName>style.visibility</p:attrName>
                                        </p:attrNameLst>
                                      </p:cBhvr>
                                      <p:to>
                                        <p:strVal val="visible"/>
                                      </p:to>
                                    </p:set>
                                    <p:animEffect transition="in" filter="wipe(left)">
                                      <p:cBhvr>
                                        <p:cTn id="31" dur="500"/>
                                        <p:tgtEl>
                                          <p:spTgt spid="63494"/>
                                        </p:tgtEl>
                                      </p:cBhvr>
                                    </p:animEffect>
                                  </p:childTnLst>
                                </p:cTn>
                              </p:par>
                            </p:childTnLst>
                          </p:cTn>
                        </p:par>
                        <p:par>
                          <p:cTn id="32" fill="hold" nodeType="afterGroup">
                            <p:stCondLst>
                              <p:cond delay="1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3497"/>
                                        </p:tgtEl>
                                        <p:attrNameLst>
                                          <p:attrName>style.visibility</p:attrName>
                                        </p:attrNameLst>
                                      </p:cBhvr>
                                      <p:to>
                                        <p:strVal val="visible"/>
                                      </p:to>
                                    </p:set>
                                    <p:animEffect transition="in" filter="wipe(left)">
                                      <p:cBhvr>
                                        <p:cTn id="38" dur="500"/>
                                        <p:tgtEl>
                                          <p:spTgt spid="6349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3508"/>
                                        </p:tgtEl>
                                        <p:attrNameLst>
                                          <p:attrName>style.visibility</p:attrName>
                                        </p:attrNameLst>
                                      </p:cBhvr>
                                      <p:to>
                                        <p:strVal val="visible"/>
                                      </p:to>
                                    </p:set>
                                    <p:animEffect transition="in" filter="wipe(left)">
                                      <p:cBhvr>
                                        <p:cTn id="41" dur="500"/>
                                        <p:tgtEl>
                                          <p:spTgt spid="63508"/>
                                        </p:tgtEl>
                                      </p:cBhvr>
                                    </p:animEffect>
                                  </p:childTnLst>
                                </p:cTn>
                              </p:par>
                            </p:childTnLst>
                          </p:cTn>
                        </p:par>
                        <p:par>
                          <p:cTn id="42" fill="hold" nodeType="afterGroup">
                            <p:stCondLst>
                              <p:cond delay="2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3505"/>
                                        </p:tgtEl>
                                        <p:attrNameLst>
                                          <p:attrName>style.visibility</p:attrName>
                                        </p:attrNameLst>
                                      </p:cBhvr>
                                      <p:to>
                                        <p:strVal val="visible"/>
                                      </p:to>
                                    </p:set>
                                    <p:animEffect transition="in" filter="wipe(left)">
                                      <p:cBhvr>
                                        <p:cTn id="48" dur="500"/>
                                        <p:tgtEl>
                                          <p:spTgt spid="6350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3510"/>
                                        </p:tgtEl>
                                        <p:attrNameLst>
                                          <p:attrName>style.visibility</p:attrName>
                                        </p:attrNameLst>
                                      </p:cBhvr>
                                      <p:to>
                                        <p:strVal val="visible"/>
                                      </p:to>
                                    </p:set>
                                    <p:animEffect transition="in" filter="wipe(left)">
                                      <p:cBhvr>
                                        <p:cTn id="51" dur="500"/>
                                        <p:tgtEl>
                                          <p:spTgt spid="63510"/>
                                        </p:tgtEl>
                                      </p:cBhvr>
                                    </p:animEffect>
                                  </p:childTnLst>
                                </p:cTn>
                              </p:par>
                            </p:childTnLst>
                          </p:cTn>
                        </p:par>
                        <p:par>
                          <p:cTn id="52" fill="hold" nodeType="afterGroup">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63496"/>
                                        </p:tgtEl>
                                        <p:attrNameLst>
                                          <p:attrName>style.visibility</p:attrName>
                                        </p:attrNameLst>
                                      </p:cBhvr>
                                      <p:to>
                                        <p:strVal val="visible"/>
                                      </p:to>
                                    </p:set>
                                    <p:animEffect transition="in" filter="wipe(left)">
                                      <p:cBhvr>
                                        <p:cTn id="55" dur="500"/>
                                        <p:tgtEl>
                                          <p:spTgt spid="6349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3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4" autoUpdateAnimBg="0"/>
      <p:bldP spid="63493" grpId="0" animBg="1"/>
      <p:bldP spid="63496" grpId="0" animBg="1"/>
      <p:bldP spid="63497" grpId="0"/>
      <p:bldP spid="63498" grpId="0"/>
      <p:bldP spid="63505" grpId="0"/>
      <p:bldP spid="63508" grpId="0"/>
      <p:bldP spid="63509" grpId="0"/>
      <p:bldP spid="63510" grpId="0"/>
      <p:bldP spid="634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395288" y="1268413"/>
            <a:ext cx="84582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There are a number of problems with our previous example:</a:t>
            </a:r>
          </a:p>
          <a:p>
            <a:pPr marL="742950" lvl="1" indent="-285750">
              <a:spcBef>
                <a:spcPct val="20000"/>
              </a:spcBef>
              <a:buFont typeface="Wingdings 3" pitchFamily="18" charset="2"/>
              <a:buBlip>
                <a:blip r:embed="rId4"/>
              </a:buBlip>
            </a:pPr>
            <a:r>
              <a:rPr lang="en-GB" sz="2000">
                <a:solidFill>
                  <a:schemeClr val="accent2"/>
                </a:solidFill>
                <a:latin typeface="Arial" charset="0"/>
              </a:rPr>
              <a:t>There is no way of identifying the nodes</a:t>
            </a:r>
          </a:p>
          <a:p>
            <a:pPr marL="742950" lvl="1" indent="-285750">
              <a:spcBef>
                <a:spcPct val="20000"/>
              </a:spcBef>
              <a:buFont typeface="Wingdings 3" pitchFamily="18" charset="2"/>
              <a:buBlip>
                <a:blip r:embed="rId4"/>
              </a:buBlip>
            </a:pPr>
            <a:r>
              <a:rPr lang="en-GB" sz="2000">
                <a:solidFill>
                  <a:schemeClr val="accent2"/>
                </a:solidFill>
                <a:latin typeface="Arial" charset="0"/>
              </a:rPr>
              <a:t>It doesn’t help us identify the crucial activities</a:t>
            </a:r>
          </a:p>
          <a:p>
            <a:pPr marL="742950" lvl="1" indent="-285750">
              <a:spcBef>
                <a:spcPct val="20000"/>
              </a:spcBef>
              <a:buFont typeface="Wingdings 3" pitchFamily="18" charset="2"/>
              <a:buBlip>
                <a:blip r:embed="rId4"/>
              </a:buBlip>
            </a:pPr>
            <a:endParaRPr lang="en-GB" sz="2000">
              <a:solidFill>
                <a:schemeClr val="accent2"/>
              </a:solidFill>
              <a:latin typeface="Arial" charset="0"/>
            </a:endParaRPr>
          </a:p>
          <a:p>
            <a:pPr marL="342900" indent="-342900">
              <a:spcBef>
                <a:spcPct val="20000"/>
              </a:spcBef>
              <a:buFontTx/>
              <a:buBlip>
                <a:blip r:embed="rId3"/>
              </a:buBlip>
            </a:pPr>
            <a:r>
              <a:rPr lang="en-GB">
                <a:latin typeface="Arial" charset="0"/>
              </a:rPr>
              <a:t>In order to do this the nodes can be developed in order to show more information:</a:t>
            </a:r>
          </a:p>
        </p:txBody>
      </p:sp>
      <p:grpSp>
        <p:nvGrpSpPr>
          <p:cNvPr id="2" name="Group 20"/>
          <p:cNvGrpSpPr>
            <a:grpSpLocks/>
          </p:cNvGrpSpPr>
          <p:nvPr/>
        </p:nvGrpSpPr>
        <p:grpSpPr bwMode="auto">
          <a:xfrm>
            <a:off x="3235325" y="3981450"/>
            <a:ext cx="2673350" cy="2668588"/>
            <a:chOff x="2843213" y="3649662"/>
            <a:chExt cx="2674877" cy="2667175"/>
          </a:xfrm>
        </p:grpSpPr>
        <p:sp>
          <p:nvSpPr>
            <p:cNvPr id="64519" name="Oval 7"/>
            <p:cNvSpPr>
              <a:spLocks noChangeArrowheads="1"/>
            </p:cNvSpPr>
            <p:nvPr/>
          </p:nvSpPr>
          <p:spPr bwMode="auto">
            <a:xfrm>
              <a:off x="2843213" y="3652835"/>
              <a:ext cx="2663759" cy="2664002"/>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4531" name="Line 19"/>
            <p:cNvSpPr>
              <a:spLocks noChangeShapeType="1"/>
            </p:cNvSpPr>
            <p:nvPr/>
          </p:nvSpPr>
          <p:spPr bwMode="auto">
            <a:xfrm>
              <a:off x="4185417" y="3649662"/>
              <a:ext cx="0" cy="2662415"/>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4532" name="Line 20"/>
            <p:cNvSpPr>
              <a:spLocks noChangeShapeType="1"/>
            </p:cNvSpPr>
            <p:nvPr/>
          </p:nvSpPr>
          <p:spPr bwMode="auto">
            <a:xfrm flipH="1">
              <a:off x="4185417" y="4953896"/>
              <a:ext cx="133267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161" name="Text Box 21"/>
            <p:cNvSpPr txBox="1">
              <a:spLocks noChangeArrowheads="1"/>
            </p:cNvSpPr>
            <p:nvPr/>
          </p:nvSpPr>
          <p:spPr bwMode="auto">
            <a:xfrm>
              <a:off x="3221759" y="4391752"/>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6000">
                  <a:solidFill>
                    <a:schemeClr val="accent2"/>
                  </a:solidFill>
                  <a:latin typeface="Arial" charset="0"/>
                </a:rPr>
                <a:t>1</a:t>
              </a:r>
            </a:p>
          </p:txBody>
        </p:sp>
      </p:grpSp>
      <p:sp>
        <p:nvSpPr>
          <p:cNvPr id="64536" name="Line 24"/>
          <p:cNvSpPr>
            <a:spLocks noChangeShapeType="1"/>
          </p:cNvSpPr>
          <p:nvPr/>
        </p:nvSpPr>
        <p:spPr bwMode="auto">
          <a:xfrm flipV="1">
            <a:off x="2409825" y="5307013"/>
            <a:ext cx="1373188" cy="3540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4539" name="Line 27"/>
          <p:cNvSpPr>
            <a:spLocks noChangeShapeType="1"/>
          </p:cNvSpPr>
          <p:nvPr/>
        </p:nvSpPr>
        <p:spPr bwMode="auto">
          <a:xfrm flipH="1">
            <a:off x="5445125" y="5459413"/>
            <a:ext cx="1025525" cy="5397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4540" name="Line 28"/>
          <p:cNvSpPr>
            <a:spLocks noChangeShapeType="1"/>
          </p:cNvSpPr>
          <p:nvPr/>
        </p:nvSpPr>
        <p:spPr bwMode="auto">
          <a:xfrm flipH="1" flipV="1">
            <a:off x="5389563" y="4710113"/>
            <a:ext cx="1069975" cy="3333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3" name="Group 76"/>
          <p:cNvGrpSpPr>
            <a:grpSpLocks/>
          </p:cNvGrpSpPr>
          <p:nvPr/>
        </p:nvGrpSpPr>
        <p:grpSpPr bwMode="auto">
          <a:xfrm>
            <a:off x="6380163" y="4510088"/>
            <a:ext cx="2033587" cy="1516062"/>
            <a:chOff x="6832156" y="5218409"/>
            <a:chExt cx="2034000" cy="1517198"/>
          </a:xfrm>
        </p:grpSpPr>
        <p:sp>
          <p:nvSpPr>
            <p:cNvPr id="16" name="AutoShape 35">
              <a:hlinkClick r:id="" action="ppaction://noaction"/>
            </p:cNvPr>
            <p:cNvSpPr>
              <a:spLocks noChangeArrowheads="1"/>
            </p:cNvSpPr>
            <p:nvPr/>
          </p:nvSpPr>
          <p:spPr bwMode="auto">
            <a:xfrm>
              <a:off x="6892493" y="5218409"/>
              <a:ext cx="1906974" cy="1517198"/>
            </a:xfrm>
            <a:prstGeom prst="roundRect">
              <a:avLst>
                <a:gd name="adj" fmla="val 16667"/>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6157" name="Rectangle 21"/>
            <p:cNvSpPr>
              <a:spLocks noChangeArrowheads="1"/>
            </p:cNvSpPr>
            <p:nvPr/>
          </p:nvSpPr>
          <p:spPr bwMode="auto">
            <a:xfrm>
              <a:off x="6832156" y="5243271"/>
              <a:ext cx="2034000" cy="147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50" lvl="1" indent="-6350" algn="ctr">
                <a:spcBef>
                  <a:spcPct val="20000"/>
                </a:spcBef>
              </a:pPr>
              <a:r>
                <a:rPr lang="en-GB" sz="1800" b="1">
                  <a:solidFill>
                    <a:schemeClr val="accent2"/>
                  </a:solidFill>
                  <a:latin typeface="Arial" charset="0"/>
                </a:rPr>
                <a:t>The right-hand quarters will be used to hold additional information</a:t>
              </a:r>
              <a:endParaRPr lang="en-GB" sz="1600">
                <a:latin typeface="Arial" charset="0"/>
              </a:endParaRPr>
            </a:p>
          </p:txBody>
        </p:sp>
      </p:grpSp>
      <p:sp>
        <p:nvSpPr>
          <p:cNvPr id="22" name="Title 21"/>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Developing The Network</a:t>
            </a:r>
            <a:endParaRPr lang="en-GB" dirty="0"/>
          </a:p>
        </p:txBody>
      </p:sp>
      <p:grpSp>
        <p:nvGrpSpPr>
          <p:cNvPr id="4" name="Group 23"/>
          <p:cNvGrpSpPr>
            <a:grpSpLocks/>
          </p:cNvGrpSpPr>
          <p:nvPr/>
        </p:nvGrpSpPr>
        <p:grpSpPr bwMode="auto">
          <a:xfrm>
            <a:off x="417513" y="4592638"/>
            <a:ext cx="2033587" cy="1863725"/>
            <a:chOff x="417511" y="4593359"/>
            <a:chExt cx="2033587" cy="1862858"/>
          </a:xfrm>
        </p:grpSpPr>
        <p:sp>
          <p:nvSpPr>
            <p:cNvPr id="19" name="AutoShape 35">
              <a:hlinkClick r:id="" action="ppaction://noaction"/>
            </p:cNvPr>
            <p:cNvSpPr>
              <a:spLocks noChangeArrowheads="1"/>
            </p:cNvSpPr>
            <p:nvPr/>
          </p:nvSpPr>
          <p:spPr bwMode="auto">
            <a:xfrm>
              <a:off x="496886" y="4593359"/>
              <a:ext cx="1906587" cy="1862858"/>
            </a:xfrm>
            <a:prstGeom prst="roundRect">
              <a:avLst>
                <a:gd name="adj" fmla="val 16667"/>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6155" name="Rectangle 21"/>
            <p:cNvSpPr>
              <a:spLocks noChangeArrowheads="1"/>
            </p:cNvSpPr>
            <p:nvPr/>
          </p:nvSpPr>
          <p:spPr bwMode="auto">
            <a:xfrm>
              <a:off x="417511" y="4644611"/>
              <a:ext cx="20335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50" lvl="1" indent="-6350" algn="ctr">
                <a:spcBef>
                  <a:spcPct val="20000"/>
                </a:spcBef>
              </a:pPr>
              <a:r>
                <a:rPr lang="en-GB" sz="1800" b="1">
                  <a:solidFill>
                    <a:schemeClr val="accent2"/>
                  </a:solidFill>
                  <a:latin typeface="Arial" charset="0"/>
                </a:rPr>
                <a:t>Numbers are shown in the left-hand semi-circle of each node to identify them</a:t>
              </a:r>
              <a:endParaRPr lang="en-GB" sz="160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nodeType="afterGroup">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64536"/>
                                        </p:tgtEl>
                                        <p:attrNameLst>
                                          <p:attrName>style.visibility</p:attrName>
                                        </p:attrNameLst>
                                      </p:cBhvr>
                                      <p:to>
                                        <p:strVal val="visible"/>
                                      </p:to>
                                    </p:set>
                                    <p:animEffect transition="in" filter="wipe(down)">
                                      <p:cBhvr>
                                        <p:cTn id="29" dur="500"/>
                                        <p:tgtEl>
                                          <p:spTgt spid="645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par>
                          <p:cTn id="35" fill="hold" nodeType="afterGroup">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64540"/>
                                        </p:tgtEl>
                                        <p:attrNameLst>
                                          <p:attrName>style.visibility</p:attrName>
                                        </p:attrNameLst>
                                      </p:cBhvr>
                                      <p:to>
                                        <p:strVal val="visible"/>
                                      </p:to>
                                    </p:set>
                                    <p:animEffect transition="in" filter="wipe(right)">
                                      <p:cBhvr>
                                        <p:cTn id="38" dur="500"/>
                                        <p:tgtEl>
                                          <p:spTgt spid="64540"/>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64539"/>
                                        </p:tgtEl>
                                        <p:attrNameLst>
                                          <p:attrName>style.visibility</p:attrName>
                                        </p:attrNameLst>
                                      </p:cBhvr>
                                      <p:to>
                                        <p:strVal val="visible"/>
                                      </p:to>
                                    </p:set>
                                    <p:animEffect transition="in" filter="wipe(right)">
                                      <p:cBhvr>
                                        <p:cTn id="41" dur="500"/>
                                        <p:tgtEl>
                                          <p:spTgt spid="64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4" autoUpdateAnimBg="0"/>
      <p:bldP spid="64536" grpId="0" animBg="1"/>
      <p:bldP spid="64539" grpId="0" animBg="1"/>
      <p:bldP spid="645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2" name="Rectangle 16"/>
          <p:cNvSpPr>
            <a:spLocks noChangeArrowheads="1"/>
          </p:cNvSpPr>
          <p:nvPr/>
        </p:nvSpPr>
        <p:spPr bwMode="auto">
          <a:xfrm>
            <a:off x="296863" y="5495925"/>
            <a:ext cx="8640762" cy="576263"/>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65541" name="Rectangle 5"/>
          <p:cNvSpPr>
            <a:spLocks noChangeArrowheads="1"/>
          </p:cNvSpPr>
          <p:nvPr/>
        </p:nvSpPr>
        <p:spPr bwMode="auto">
          <a:xfrm>
            <a:off x="323850" y="1292225"/>
            <a:ext cx="84582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The main reason for drawing a network is to identify the </a:t>
            </a:r>
            <a:r>
              <a:rPr lang="en-GB">
                <a:solidFill>
                  <a:schemeClr val="accent2"/>
                </a:solidFill>
                <a:latin typeface="Arial" charset="0"/>
              </a:rPr>
              <a:t>critical </a:t>
            </a:r>
            <a:r>
              <a:rPr lang="en-GB">
                <a:latin typeface="Arial" charset="0"/>
              </a:rPr>
              <a:t>activities</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To do this we must calculate the</a:t>
            </a:r>
            <a:br>
              <a:rPr lang="en-GB">
                <a:latin typeface="Arial" charset="0"/>
              </a:rPr>
            </a:br>
            <a:r>
              <a:rPr lang="en-GB">
                <a:latin typeface="Arial" charset="0"/>
              </a:rPr>
              <a:t>earliest time at which any given</a:t>
            </a:r>
            <a:br>
              <a:rPr lang="en-GB">
                <a:latin typeface="Arial" charset="0"/>
              </a:rPr>
            </a:br>
            <a:r>
              <a:rPr lang="en-GB">
                <a:latin typeface="Arial" charset="0"/>
              </a:rPr>
              <a:t>activity can start</a:t>
            </a:r>
          </a:p>
          <a:p>
            <a:pPr marL="742950" lvl="1" indent="-285750">
              <a:spcBef>
                <a:spcPct val="20000"/>
              </a:spcBef>
              <a:buFont typeface="Wingdings 3" pitchFamily="18" charset="2"/>
              <a:buBlip>
                <a:blip r:embed="rId4"/>
              </a:buBlip>
            </a:pPr>
            <a:r>
              <a:rPr lang="en-GB" sz="2000">
                <a:solidFill>
                  <a:schemeClr val="accent2"/>
                </a:solidFill>
                <a:latin typeface="Arial" charset="0"/>
              </a:rPr>
              <a:t>This is called the </a:t>
            </a:r>
            <a:r>
              <a:rPr lang="en-GB" sz="2000" b="1">
                <a:solidFill>
                  <a:srgbClr val="FF0000"/>
                </a:solidFill>
                <a:latin typeface="Arial" charset="0"/>
              </a:rPr>
              <a:t>Earliest Start</a:t>
            </a:r>
            <a:br>
              <a:rPr lang="en-GB" sz="2000" b="1">
                <a:solidFill>
                  <a:srgbClr val="FF0000"/>
                </a:solidFill>
                <a:latin typeface="Arial" charset="0"/>
              </a:rPr>
            </a:br>
            <a:r>
              <a:rPr lang="en-GB" sz="2000" b="1">
                <a:solidFill>
                  <a:srgbClr val="FF0000"/>
                </a:solidFill>
                <a:latin typeface="Arial" charset="0"/>
              </a:rPr>
              <a:t>Time (EST)</a:t>
            </a:r>
            <a:r>
              <a:rPr lang="en-GB" sz="2000">
                <a:latin typeface="Arial" charset="0"/>
              </a:rPr>
              <a:t> </a:t>
            </a:r>
            <a:r>
              <a:rPr lang="en-GB" sz="2000">
                <a:solidFill>
                  <a:schemeClr val="accent2"/>
                </a:solidFill>
                <a:latin typeface="Arial" charset="0"/>
              </a:rPr>
              <a:t>of the activity</a:t>
            </a:r>
          </a:p>
          <a:p>
            <a:pPr marL="742950" lvl="1" indent="-285750">
              <a:spcBef>
                <a:spcPct val="20000"/>
              </a:spcBef>
              <a:buFont typeface="Wingdings 3" pitchFamily="18" charset="2"/>
              <a:buBlip>
                <a:blip r:embed="rId4"/>
              </a:buBlip>
            </a:pPr>
            <a:endParaRPr lang="en-GB" sz="2000">
              <a:latin typeface="Arial" charset="0"/>
            </a:endParaRPr>
          </a:p>
          <a:p>
            <a:pPr marL="342900" indent="-342900">
              <a:spcBef>
                <a:spcPct val="20000"/>
              </a:spcBef>
              <a:buFontTx/>
              <a:buBlip>
                <a:blip r:embed="rId3"/>
              </a:buBlip>
            </a:pPr>
            <a:r>
              <a:rPr lang="en-GB">
                <a:latin typeface="Arial" charset="0"/>
              </a:rPr>
              <a:t>It is calculated using the following formula:</a:t>
            </a:r>
            <a:br>
              <a:rPr lang="en-GB">
                <a:latin typeface="Arial" charset="0"/>
              </a:rPr>
            </a:br>
            <a:endParaRPr lang="en-GB">
              <a:latin typeface="Arial" charset="0"/>
            </a:endParaRPr>
          </a:p>
          <a:p>
            <a:pPr marL="342900" indent="-342900" algn="ctr">
              <a:spcBef>
                <a:spcPct val="20000"/>
              </a:spcBef>
            </a:pPr>
            <a:r>
              <a:rPr lang="en-GB">
                <a:solidFill>
                  <a:schemeClr val="accent2"/>
                </a:solidFill>
                <a:latin typeface="Arial" charset="0"/>
              </a:rPr>
              <a:t>EST = EST of Previous activity + Duration of previous activity</a:t>
            </a:r>
          </a:p>
          <a:p>
            <a:pPr marL="342900" indent="-342900">
              <a:spcBef>
                <a:spcPct val="20000"/>
              </a:spcBef>
              <a:buFontTx/>
              <a:buBlip>
                <a:blip r:embed="rId3"/>
              </a:buBlip>
            </a:pPr>
            <a:endParaRPr lang="en-GB">
              <a:latin typeface="Arial" charset="0"/>
            </a:endParaRPr>
          </a:p>
        </p:txBody>
      </p:sp>
      <p:sp>
        <p:nvSpPr>
          <p:cNvPr id="6" name="Title 5"/>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The Earliest Start Time</a:t>
            </a:r>
            <a:endParaRPr lang="en-GB" dirty="0"/>
          </a:p>
        </p:txBody>
      </p:sp>
      <p:pic>
        <p:nvPicPr>
          <p:cNvPr id="7" name="Picture 6" descr="business_race_head_star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9313" y="1749425"/>
            <a:ext cx="4762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5541">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5541">
                                            <p:txEl>
                                              <p:pRg st="5" end="5"/>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5541">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5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2" grpId="0" animBg="1"/>
      <p:bldP spid="65541" grpId="0" build="p" bldLvl="4"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36513" y="457200"/>
            <a:ext cx="8569326" cy="457200"/>
          </a:xfrm>
          <a:prstGeom prst="rect">
            <a:avLst/>
          </a:prstGeom>
          <a:noFill/>
          <a:ln w="9525">
            <a:noFill/>
            <a:miter lim="800000"/>
            <a:headEnd/>
            <a:tailEnd/>
          </a:ln>
          <a:effectLst/>
        </p:spPr>
        <p:txBody>
          <a:bodyPr anchor="ctr"/>
          <a:lstStyle/>
          <a:p>
            <a:pPr>
              <a:defRPr/>
            </a:pPr>
            <a:endParaRPr lang="en-GB" sz="3200" b="1" dirty="0">
              <a:solidFill>
                <a:srgbClr val="FFFF00"/>
              </a:solidFill>
              <a:effectLst>
                <a:outerShdw blurRad="38100" dist="38100" dir="2700000" algn="tl">
                  <a:srgbClr val="C0C0C0"/>
                </a:outerShdw>
              </a:effectLst>
              <a:latin typeface="Comic Sans MS" pitchFamily="66" charset="0"/>
              <a:cs typeface="+mn-cs"/>
            </a:endParaRPr>
          </a:p>
        </p:txBody>
      </p:sp>
      <p:sp>
        <p:nvSpPr>
          <p:cNvPr id="66564" name="Rectangle 4"/>
          <p:cNvSpPr>
            <a:spLocks noChangeArrowheads="1"/>
          </p:cNvSpPr>
          <p:nvPr/>
        </p:nvSpPr>
        <p:spPr bwMode="auto">
          <a:xfrm>
            <a:off x="323850" y="1263650"/>
            <a:ext cx="84582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This information is then placed in the top right-hand quarter of the node</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The first node will </a:t>
            </a:r>
            <a:r>
              <a:rPr lang="en-GB">
                <a:solidFill>
                  <a:srgbClr val="FF0000"/>
                </a:solidFill>
                <a:latin typeface="Arial" charset="0"/>
              </a:rPr>
              <a:t>ALWAYS</a:t>
            </a:r>
            <a:r>
              <a:rPr lang="en-GB">
                <a:latin typeface="Arial" charset="0"/>
              </a:rPr>
              <a:t> </a:t>
            </a:r>
            <a:br>
              <a:rPr lang="en-GB">
                <a:latin typeface="Arial" charset="0"/>
              </a:rPr>
            </a:br>
            <a:r>
              <a:rPr lang="en-GB">
                <a:latin typeface="Arial" charset="0"/>
              </a:rPr>
              <a:t>have an EST of zero</a:t>
            </a:r>
            <a:br>
              <a:rPr lang="en-GB">
                <a:latin typeface="Arial" charset="0"/>
              </a:rPr>
            </a:br>
            <a:endParaRPr lang="en-GB">
              <a:latin typeface="Arial" charset="0"/>
            </a:endParaRPr>
          </a:p>
          <a:p>
            <a:pPr marL="342900" indent="-342900">
              <a:spcBef>
                <a:spcPct val="20000"/>
              </a:spcBef>
              <a:buFontTx/>
              <a:buBlip>
                <a:blip r:embed="rId3"/>
              </a:buBlip>
            </a:pPr>
            <a:r>
              <a:rPr lang="en-GB">
                <a:latin typeface="Arial" charset="0"/>
              </a:rPr>
              <a:t>Using our first simple example, the EST for each activity would be calculated as follows:</a:t>
            </a:r>
          </a:p>
        </p:txBody>
      </p:sp>
      <p:sp>
        <p:nvSpPr>
          <p:cNvPr id="66565" name="Rectangle 5"/>
          <p:cNvSpPr>
            <a:spLocks noChangeArrowheads="1"/>
          </p:cNvSpPr>
          <p:nvPr/>
        </p:nvSpPr>
        <p:spPr bwMode="auto">
          <a:xfrm>
            <a:off x="6661150" y="1862138"/>
            <a:ext cx="1970088" cy="1223962"/>
          </a:xfrm>
          <a:prstGeom prst="roundRect">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66567" name="Line 7"/>
          <p:cNvSpPr>
            <a:spLocks noChangeShapeType="1"/>
          </p:cNvSpPr>
          <p:nvPr/>
        </p:nvSpPr>
        <p:spPr bwMode="auto">
          <a:xfrm flipH="1" flipV="1">
            <a:off x="6229350" y="2127250"/>
            <a:ext cx="431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 name="Group 8"/>
          <p:cNvGrpSpPr>
            <a:grpSpLocks/>
          </p:cNvGrpSpPr>
          <p:nvPr/>
        </p:nvGrpSpPr>
        <p:grpSpPr bwMode="auto">
          <a:xfrm>
            <a:off x="5076825" y="1766888"/>
            <a:ext cx="1152525" cy="1138237"/>
            <a:chOff x="3288" y="3430"/>
            <a:chExt cx="726" cy="717"/>
          </a:xfrm>
        </p:grpSpPr>
        <p:sp>
          <p:nvSpPr>
            <p:cNvPr id="66569" name="Oval 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570" name="Text Box 10"/>
            <p:cNvSpPr txBox="1">
              <a:spLocks noChangeArrowheads="1"/>
            </p:cNvSpPr>
            <p:nvPr/>
          </p:nvSpPr>
          <p:spPr bwMode="auto">
            <a:xfrm>
              <a:off x="3379"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GB" sz="3200" b="1" dirty="0">
                  <a:solidFill>
                    <a:schemeClr val="accent6"/>
                  </a:solidFill>
                </a:rPr>
                <a:t>1</a:t>
              </a:r>
            </a:p>
          </p:txBody>
        </p:sp>
        <p:sp>
          <p:nvSpPr>
            <p:cNvPr id="66571" name="Line 1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572" name="Line 1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66573" name="Text Box 13"/>
          <p:cNvSpPr txBox="1">
            <a:spLocks noChangeArrowheads="1"/>
          </p:cNvSpPr>
          <p:nvPr/>
        </p:nvSpPr>
        <p:spPr bwMode="auto">
          <a:xfrm>
            <a:off x="5724525" y="182403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66576" name="Line 16"/>
          <p:cNvSpPr>
            <a:spLocks noChangeShapeType="1"/>
          </p:cNvSpPr>
          <p:nvPr/>
        </p:nvSpPr>
        <p:spPr bwMode="auto">
          <a:xfrm>
            <a:off x="5219700" y="5451475"/>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6578" name="Text Box 18"/>
          <p:cNvSpPr txBox="1">
            <a:spLocks noChangeArrowheads="1"/>
          </p:cNvSpPr>
          <p:nvPr/>
        </p:nvSpPr>
        <p:spPr bwMode="auto">
          <a:xfrm>
            <a:off x="2771775" y="49942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sp>
        <p:nvSpPr>
          <p:cNvPr id="66579" name="Text Box 19"/>
          <p:cNvSpPr txBox="1">
            <a:spLocks noChangeArrowheads="1"/>
          </p:cNvSpPr>
          <p:nvPr/>
        </p:nvSpPr>
        <p:spPr bwMode="auto">
          <a:xfrm>
            <a:off x="5940425" y="49228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66589" name="Text Box 29"/>
          <p:cNvSpPr txBox="1">
            <a:spLocks noChangeArrowheads="1"/>
          </p:cNvSpPr>
          <p:nvPr/>
        </p:nvSpPr>
        <p:spPr bwMode="auto">
          <a:xfrm>
            <a:off x="2700338" y="5426075"/>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66590" name="Text Box 30"/>
          <p:cNvSpPr txBox="1">
            <a:spLocks noChangeArrowheads="1"/>
          </p:cNvSpPr>
          <p:nvPr/>
        </p:nvSpPr>
        <p:spPr bwMode="auto">
          <a:xfrm>
            <a:off x="5867400" y="5426075"/>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grpSp>
        <p:nvGrpSpPr>
          <p:cNvPr id="3" name="Group 33"/>
          <p:cNvGrpSpPr>
            <a:grpSpLocks/>
          </p:cNvGrpSpPr>
          <p:nvPr/>
        </p:nvGrpSpPr>
        <p:grpSpPr bwMode="auto">
          <a:xfrm>
            <a:off x="971550" y="4875213"/>
            <a:ext cx="1152525" cy="1138237"/>
            <a:chOff x="3288" y="3430"/>
            <a:chExt cx="726" cy="717"/>
          </a:xfrm>
        </p:grpSpPr>
        <p:sp>
          <p:nvSpPr>
            <p:cNvPr id="66594" name="Oval 3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595" name="Text Box 35"/>
            <p:cNvSpPr txBox="1">
              <a:spLocks noChangeArrowheads="1"/>
            </p:cNvSpPr>
            <p:nvPr/>
          </p:nvSpPr>
          <p:spPr bwMode="auto">
            <a:xfrm>
              <a:off x="3353" y="3645"/>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GB" sz="3600" b="1" dirty="0">
                  <a:solidFill>
                    <a:schemeClr val="accent2"/>
                  </a:solidFill>
                </a:rPr>
                <a:t>1</a:t>
              </a:r>
            </a:p>
          </p:txBody>
        </p:sp>
        <p:sp>
          <p:nvSpPr>
            <p:cNvPr id="66596" name="Line 3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597" name="Line 3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4" name="Group 38"/>
          <p:cNvGrpSpPr>
            <a:grpSpLocks/>
          </p:cNvGrpSpPr>
          <p:nvPr/>
        </p:nvGrpSpPr>
        <p:grpSpPr bwMode="auto">
          <a:xfrm>
            <a:off x="4067175" y="4875213"/>
            <a:ext cx="1152525" cy="1138237"/>
            <a:chOff x="3288" y="3430"/>
            <a:chExt cx="726" cy="717"/>
          </a:xfrm>
        </p:grpSpPr>
        <p:sp>
          <p:nvSpPr>
            <p:cNvPr id="66599" name="Oval 3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600" name="Text Box 40"/>
            <p:cNvSpPr txBox="1">
              <a:spLocks noChangeArrowheads="1"/>
            </p:cNvSpPr>
            <p:nvPr/>
          </p:nvSpPr>
          <p:spPr bwMode="auto">
            <a:xfrm>
              <a:off x="3370" y="3636"/>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GB" sz="3600" b="1" dirty="0">
                  <a:solidFill>
                    <a:schemeClr val="accent2"/>
                  </a:solidFill>
                </a:rPr>
                <a:t>2</a:t>
              </a:r>
            </a:p>
          </p:txBody>
        </p:sp>
        <p:sp>
          <p:nvSpPr>
            <p:cNvPr id="66601" name="Line 4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602" name="Line 4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5" name="Group 43"/>
          <p:cNvGrpSpPr>
            <a:grpSpLocks/>
          </p:cNvGrpSpPr>
          <p:nvPr/>
        </p:nvGrpSpPr>
        <p:grpSpPr bwMode="auto">
          <a:xfrm>
            <a:off x="7164388" y="4875213"/>
            <a:ext cx="1152525" cy="1138237"/>
            <a:chOff x="3288" y="3430"/>
            <a:chExt cx="726" cy="717"/>
          </a:xfrm>
        </p:grpSpPr>
        <p:sp>
          <p:nvSpPr>
            <p:cNvPr id="66604" name="Oval 4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605" name="Text Box 45"/>
            <p:cNvSpPr txBox="1">
              <a:spLocks noChangeArrowheads="1"/>
            </p:cNvSpPr>
            <p:nvPr/>
          </p:nvSpPr>
          <p:spPr bwMode="auto">
            <a:xfrm>
              <a:off x="3362" y="3636"/>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GB" sz="3600" b="1" dirty="0">
                  <a:solidFill>
                    <a:schemeClr val="accent2"/>
                  </a:solidFill>
                </a:rPr>
                <a:t>3</a:t>
              </a:r>
            </a:p>
          </p:txBody>
        </p:sp>
        <p:sp>
          <p:nvSpPr>
            <p:cNvPr id="66606" name="Line 4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607" name="Line 4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66608" name="Text Box 48"/>
          <p:cNvSpPr txBox="1">
            <a:spLocks noChangeArrowheads="1"/>
          </p:cNvSpPr>
          <p:nvPr/>
        </p:nvSpPr>
        <p:spPr bwMode="auto">
          <a:xfrm>
            <a:off x="1603375" y="49450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66609" name="Line 49"/>
          <p:cNvSpPr>
            <a:spLocks noChangeShapeType="1"/>
          </p:cNvSpPr>
          <p:nvPr/>
        </p:nvSpPr>
        <p:spPr bwMode="auto">
          <a:xfrm>
            <a:off x="2124075" y="5451475"/>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6610" name="Text Box 50"/>
          <p:cNvSpPr txBox="1">
            <a:spLocks noChangeArrowheads="1"/>
          </p:cNvSpPr>
          <p:nvPr/>
        </p:nvSpPr>
        <p:spPr bwMode="auto">
          <a:xfrm>
            <a:off x="4597400" y="4945063"/>
            <a:ext cx="649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24</a:t>
            </a:r>
          </a:p>
        </p:txBody>
      </p:sp>
      <p:sp>
        <p:nvSpPr>
          <p:cNvPr id="66611" name="Text Box 51"/>
          <p:cNvSpPr txBox="1">
            <a:spLocks noChangeArrowheads="1"/>
          </p:cNvSpPr>
          <p:nvPr/>
        </p:nvSpPr>
        <p:spPr bwMode="auto">
          <a:xfrm>
            <a:off x="7694613" y="4948238"/>
            <a:ext cx="649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28</a:t>
            </a:r>
          </a:p>
        </p:txBody>
      </p:sp>
      <p:sp>
        <p:nvSpPr>
          <p:cNvPr id="66612" name="Text Box 52"/>
          <p:cNvSpPr txBox="1">
            <a:spLocks noChangeArrowheads="1"/>
          </p:cNvSpPr>
          <p:nvPr/>
        </p:nvSpPr>
        <p:spPr bwMode="auto">
          <a:xfrm>
            <a:off x="2195513" y="552450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6613" name="Text Box 53"/>
          <p:cNvSpPr txBox="1">
            <a:spLocks noChangeArrowheads="1"/>
          </p:cNvSpPr>
          <p:nvPr/>
        </p:nvSpPr>
        <p:spPr bwMode="auto">
          <a:xfrm>
            <a:off x="3492500" y="550862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6614" name="Text Box 54"/>
          <p:cNvSpPr txBox="1">
            <a:spLocks noChangeArrowheads="1"/>
          </p:cNvSpPr>
          <p:nvPr/>
        </p:nvSpPr>
        <p:spPr bwMode="auto">
          <a:xfrm>
            <a:off x="5435600" y="550862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6615" name="Text Box 55"/>
          <p:cNvSpPr txBox="1">
            <a:spLocks noChangeArrowheads="1"/>
          </p:cNvSpPr>
          <p:nvPr/>
        </p:nvSpPr>
        <p:spPr bwMode="auto">
          <a:xfrm>
            <a:off x="6588125" y="545147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41" name="Rectangle 40"/>
          <p:cNvSpPr>
            <a:spLocks noChangeArrowheads="1"/>
          </p:cNvSpPr>
          <p:nvPr/>
        </p:nvSpPr>
        <p:spPr bwMode="auto">
          <a:xfrm>
            <a:off x="6664325" y="1822450"/>
            <a:ext cx="19954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GB" sz="2000">
                <a:solidFill>
                  <a:schemeClr val="accent2"/>
                </a:solidFill>
                <a:latin typeface="Arial" charset="0"/>
              </a:rPr>
              <a:t>EST goes in top right-hand quarter of the node</a:t>
            </a:r>
          </a:p>
        </p:txBody>
      </p:sp>
      <p:sp>
        <p:nvSpPr>
          <p:cNvPr id="42" name="Title 41"/>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Calculating The Earliest Start Time</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6565"/>
                                        </p:tgtEl>
                                        <p:attrNameLst>
                                          <p:attrName>style.visibility</p:attrName>
                                        </p:attrNameLst>
                                      </p:cBhvr>
                                      <p:to>
                                        <p:strVal val="visible"/>
                                      </p:to>
                                    </p:set>
                                    <p:animEffect transition="in" filter="wipe(right)">
                                      <p:cBhvr>
                                        <p:cTn id="13" dur="500"/>
                                        <p:tgtEl>
                                          <p:spTgt spid="6656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right)">
                                      <p:cBhvr>
                                        <p:cTn id="16" dur="500"/>
                                        <p:tgtEl>
                                          <p:spTgt spid="41"/>
                                        </p:tgtEl>
                                      </p:cBhvr>
                                    </p:animEffect>
                                  </p:childTnLst>
                                </p:cTn>
                              </p:par>
                            </p:childTnLst>
                          </p:cTn>
                        </p:par>
                        <p:par>
                          <p:cTn id="17" fill="hold" nodeType="afterGroup">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66567"/>
                                        </p:tgtEl>
                                        <p:attrNameLst>
                                          <p:attrName>style.visibility</p:attrName>
                                        </p:attrNameLst>
                                      </p:cBhvr>
                                      <p:to>
                                        <p:strVal val="visible"/>
                                      </p:to>
                                    </p:set>
                                    <p:animEffect transition="in" filter="wipe(right)">
                                      <p:cBhvr>
                                        <p:cTn id="20" dur="500"/>
                                        <p:tgtEl>
                                          <p:spTgt spid="66567"/>
                                        </p:tgtEl>
                                      </p:cBhvr>
                                    </p:animEffect>
                                  </p:childTnLst>
                                </p:cTn>
                              </p:par>
                            </p:childTnLst>
                          </p:cTn>
                        </p:par>
                        <p:par>
                          <p:cTn id="21" fill="hold" nodeType="afterGroup">
                            <p:stCondLst>
                              <p:cond delay="1000"/>
                            </p:stCondLst>
                            <p:childTnLst>
                              <p:par>
                                <p:cTn id="22" presetID="1" presetClass="entr" presetSubtype="0" fill="hold" grpId="1" nodeType="afterEffect">
                                  <p:stCondLst>
                                    <p:cond delay="0"/>
                                  </p:stCondLst>
                                  <p:childTnLst>
                                    <p:set>
                                      <p:cBhvr>
                                        <p:cTn id="23" dur="1" fill="hold">
                                          <p:stCondLst>
                                            <p:cond delay="0"/>
                                          </p:stCondLst>
                                        </p:cTn>
                                        <p:tgtEl>
                                          <p:spTgt spid="66573"/>
                                        </p:tgtEl>
                                        <p:attrNameLst>
                                          <p:attrName>style.visibility</p:attrName>
                                        </p:attrNameLst>
                                      </p:cBhvr>
                                      <p:to>
                                        <p:strVal val="visible"/>
                                      </p:to>
                                    </p:set>
                                  </p:childTnLst>
                                </p:cTn>
                              </p:par>
                              <p:par>
                                <p:cTn id="24" presetID="35" presetClass="emph" presetSubtype="0" repeatCount="10000" fill="hold" grpId="0" nodeType="withEffect">
                                  <p:stCondLst>
                                    <p:cond delay="0"/>
                                  </p:stCondLst>
                                  <p:childTnLst>
                                    <p:anim calcmode="discrete" valueType="str">
                                      <p:cBhvr>
                                        <p:cTn id="25" dur="1000" fill="hold"/>
                                        <p:tgtEl>
                                          <p:spTgt spid="66573"/>
                                        </p:tgtEl>
                                        <p:attrNameLst>
                                          <p:attrName>style.visibility</p:attrName>
                                        </p:attrNameLst>
                                      </p:cBhvr>
                                      <p:tavLst>
                                        <p:tav tm="0">
                                          <p:val>
                                            <p:strVal val="hidden"/>
                                          </p:val>
                                        </p:tav>
                                        <p:tav tm="50000">
                                          <p:val>
                                            <p:strVal val="visible"/>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6564">
                                            <p:txEl>
                                              <p:pRg st="2" end="2"/>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564">
                                            <p:txEl>
                                              <p:pRg st="3" end="3"/>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657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658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657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657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659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660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6608"/>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6612"/>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6613"/>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6610"/>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6614"/>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6615"/>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6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bldLvl="4" autoUpdateAnimBg="0"/>
      <p:bldP spid="66565" grpId="0" animBg="1"/>
      <p:bldP spid="66567" grpId="0" animBg="1"/>
      <p:bldP spid="66573" grpId="0" autoUpdateAnimBg="0"/>
      <p:bldP spid="66573" grpId="1"/>
      <p:bldP spid="66578" grpId="0"/>
      <p:bldP spid="66579" grpId="0"/>
      <p:bldP spid="66589" grpId="0"/>
      <p:bldP spid="66590" grpId="0"/>
      <p:bldP spid="66608" grpId="0"/>
      <p:bldP spid="66610" grpId="0"/>
      <p:bldP spid="66611" grpId="0"/>
      <p:bldP spid="66612" grpId="0"/>
      <p:bldP spid="66613" grpId="0"/>
      <p:bldP spid="66614" grpId="0"/>
      <p:bldP spid="66615"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7" name="Line 13"/>
          <p:cNvSpPr>
            <a:spLocks noChangeShapeType="1"/>
          </p:cNvSpPr>
          <p:nvPr/>
        </p:nvSpPr>
        <p:spPr bwMode="auto">
          <a:xfrm>
            <a:off x="1876425" y="3232150"/>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587" name="Rectangle 3"/>
          <p:cNvSpPr>
            <a:spLocks noChangeArrowheads="1"/>
          </p:cNvSpPr>
          <p:nvPr/>
        </p:nvSpPr>
        <p:spPr bwMode="auto">
          <a:xfrm>
            <a:off x="323850" y="1222375"/>
            <a:ext cx="84582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When there are simultaneous activities there may be more than one value for the EST</a:t>
            </a:r>
          </a:p>
          <a:p>
            <a:pPr marL="742950" lvl="1" indent="-285750">
              <a:spcBef>
                <a:spcPct val="20000"/>
              </a:spcBef>
              <a:buFontTx/>
              <a:buBlip>
                <a:blip r:embed="rId4"/>
              </a:buBlip>
            </a:pPr>
            <a:r>
              <a:rPr lang="en-GB" sz="2000">
                <a:solidFill>
                  <a:schemeClr val="accent2"/>
                </a:solidFill>
                <a:latin typeface="Arial" charset="0"/>
              </a:rPr>
              <a:t>Eg:</a:t>
            </a:r>
          </a:p>
        </p:txBody>
      </p:sp>
      <p:sp>
        <p:nvSpPr>
          <p:cNvPr id="67598" name="Text Box 14"/>
          <p:cNvSpPr txBox="1">
            <a:spLocks noChangeArrowheads="1"/>
          </p:cNvSpPr>
          <p:nvPr/>
        </p:nvSpPr>
        <p:spPr bwMode="auto">
          <a:xfrm>
            <a:off x="5653088" y="20955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67599" name="Text Box 15"/>
          <p:cNvSpPr txBox="1">
            <a:spLocks noChangeArrowheads="1"/>
          </p:cNvSpPr>
          <p:nvPr/>
        </p:nvSpPr>
        <p:spPr bwMode="auto">
          <a:xfrm>
            <a:off x="2625725" y="27701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grpSp>
        <p:nvGrpSpPr>
          <p:cNvPr id="2" name="Group 16"/>
          <p:cNvGrpSpPr>
            <a:grpSpLocks/>
          </p:cNvGrpSpPr>
          <p:nvPr/>
        </p:nvGrpSpPr>
        <p:grpSpPr bwMode="auto">
          <a:xfrm>
            <a:off x="4679950" y="2527300"/>
            <a:ext cx="2376488" cy="287338"/>
            <a:chOff x="1202" y="2703"/>
            <a:chExt cx="1497" cy="181"/>
          </a:xfrm>
        </p:grpSpPr>
        <p:sp>
          <p:nvSpPr>
            <p:cNvPr id="67601" name="Line 17"/>
            <p:cNvSpPr>
              <a:spLocks noChangeShapeType="1"/>
            </p:cNvSpPr>
            <p:nvPr/>
          </p:nvSpPr>
          <p:spPr bwMode="auto">
            <a:xfrm>
              <a:off x="1429" y="2704"/>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602" name="Line 18"/>
            <p:cNvSpPr>
              <a:spLocks noChangeShapeType="1"/>
            </p:cNvSpPr>
            <p:nvPr/>
          </p:nvSpPr>
          <p:spPr bwMode="auto">
            <a:xfrm flipH="1">
              <a:off x="1202" y="2703"/>
              <a:ext cx="226" cy="15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603" name="Line 19"/>
            <p:cNvSpPr>
              <a:spLocks noChangeShapeType="1"/>
            </p:cNvSpPr>
            <p:nvPr/>
          </p:nvSpPr>
          <p:spPr bwMode="auto">
            <a:xfrm>
              <a:off x="2426" y="2703"/>
              <a:ext cx="273" cy="181"/>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grpSp>
        <p:nvGrpSpPr>
          <p:cNvPr id="3" name="Group 20"/>
          <p:cNvGrpSpPr>
            <a:grpSpLocks/>
          </p:cNvGrpSpPr>
          <p:nvPr/>
        </p:nvGrpSpPr>
        <p:grpSpPr bwMode="auto">
          <a:xfrm>
            <a:off x="4765675" y="3624263"/>
            <a:ext cx="2303463" cy="215900"/>
            <a:chOff x="1202" y="3339"/>
            <a:chExt cx="1451" cy="182"/>
          </a:xfrm>
        </p:grpSpPr>
        <p:sp>
          <p:nvSpPr>
            <p:cNvPr id="67605" name="Line 21"/>
            <p:cNvSpPr>
              <a:spLocks noChangeShapeType="1"/>
            </p:cNvSpPr>
            <p:nvPr/>
          </p:nvSpPr>
          <p:spPr bwMode="auto">
            <a:xfrm>
              <a:off x="1429" y="3521"/>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606" name="Line 22"/>
            <p:cNvSpPr>
              <a:spLocks noChangeShapeType="1"/>
            </p:cNvSpPr>
            <p:nvPr/>
          </p:nvSpPr>
          <p:spPr bwMode="auto">
            <a:xfrm>
              <a:off x="1202" y="3385"/>
              <a:ext cx="227" cy="138"/>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607" name="Line 23"/>
            <p:cNvSpPr>
              <a:spLocks noChangeShapeType="1"/>
            </p:cNvSpPr>
            <p:nvPr/>
          </p:nvSpPr>
          <p:spPr bwMode="auto">
            <a:xfrm flipV="1">
              <a:off x="2426" y="3339"/>
              <a:ext cx="227" cy="182"/>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67608" name="Text Box 24"/>
          <p:cNvSpPr txBox="1">
            <a:spLocks noChangeArrowheads="1"/>
          </p:cNvSpPr>
          <p:nvPr/>
        </p:nvSpPr>
        <p:spPr bwMode="auto">
          <a:xfrm>
            <a:off x="5556250" y="3406775"/>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C</a:t>
            </a:r>
          </a:p>
        </p:txBody>
      </p:sp>
      <p:sp>
        <p:nvSpPr>
          <p:cNvPr id="67609" name="Text Box 25"/>
          <p:cNvSpPr txBox="1">
            <a:spLocks noChangeArrowheads="1"/>
          </p:cNvSpPr>
          <p:nvPr/>
        </p:nvSpPr>
        <p:spPr bwMode="auto">
          <a:xfrm>
            <a:off x="5592763" y="2543175"/>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sp>
        <p:nvSpPr>
          <p:cNvPr id="67610" name="Text Box 26"/>
          <p:cNvSpPr txBox="1">
            <a:spLocks noChangeArrowheads="1"/>
          </p:cNvSpPr>
          <p:nvPr/>
        </p:nvSpPr>
        <p:spPr bwMode="auto">
          <a:xfrm>
            <a:off x="2566988" y="3233738"/>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67611" name="Text Box 27"/>
          <p:cNvSpPr txBox="1">
            <a:spLocks noChangeArrowheads="1"/>
          </p:cNvSpPr>
          <p:nvPr/>
        </p:nvSpPr>
        <p:spPr bwMode="auto">
          <a:xfrm>
            <a:off x="5592763" y="3814763"/>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5</a:t>
            </a:r>
          </a:p>
        </p:txBody>
      </p:sp>
      <p:grpSp>
        <p:nvGrpSpPr>
          <p:cNvPr id="4" name="Group 28"/>
          <p:cNvGrpSpPr>
            <a:grpSpLocks/>
          </p:cNvGrpSpPr>
          <p:nvPr/>
        </p:nvGrpSpPr>
        <p:grpSpPr bwMode="auto">
          <a:xfrm>
            <a:off x="714375" y="2687638"/>
            <a:ext cx="1152525" cy="1138237"/>
            <a:chOff x="3288" y="3430"/>
            <a:chExt cx="726" cy="717"/>
          </a:xfrm>
        </p:grpSpPr>
        <p:sp>
          <p:nvSpPr>
            <p:cNvPr id="67613" name="Oval 2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14" name="Text Box 30"/>
            <p:cNvSpPr txBox="1">
              <a:spLocks noChangeArrowheads="1"/>
            </p:cNvSpPr>
            <p:nvPr/>
          </p:nvSpPr>
          <p:spPr bwMode="auto">
            <a:xfrm>
              <a:off x="3353"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1</a:t>
              </a:r>
            </a:p>
          </p:txBody>
        </p:sp>
        <p:sp>
          <p:nvSpPr>
            <p:cNvPr id="67615" name="Line 3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16" name="Line 3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5" name="Group 33"/>
          <p:cNvGrpSpPr>
            <a:grpSpLocks/>
          </p:cNvGrpSpPr>
          <p:nvPr/>
        </p:nvGrpSpPr>
        <p:grpSpPr bwMode="auto">
          <a:xfrm>
            <a:off x="3810000" y="2687638"/>
            <a:ext cx="1152525" cy="1138237"/>
            <a:chOff x="3288" y="3430"/>
            <a:chExt cx="726" cy="717"/>
          </a:xfrm>
        </p:grpSpPr>
        <p:sp>
          <p:nvSpPr>
            <p:cNvPr id="67618" name="Oval 3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19" name="Text Box 35"/>
            <p:cNvSpPr txBox="1">
              <a:spLocks noChangeArrowheads="1"/>
            </p:cNvSpPr>
            <p:nvPr/>
          </p:nvSpPr>
          <p:spPr bwMode="auto">
            <a:xfrm>
              <a:off x="3362"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2</a:t>
              </a:r>
            </a:p>
          </p:txBody>
        </p:sp>
        <p:sp>
          <p:nvSpPr>
            <p:cNvPr id="67620" name="Line 3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21" name="Line 3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6" name="Group 38"/>
          <p:cNvGrpSpPr>
            <a:grpSpLocks/>
          </p:cNvGrpSpPr>
          <p:nvPr/>
        </p:nvGrpSpPr>
        <p:grpSpPr bwMode="auto">
          <a:xfrm>
            <a:off x="6907213" y="2616200"/>
            <a:ext cx="1152525" cy="1138238"/>
            <a:chOff x="3288" y="3430"/>
            <a:chExt cx="726" cy="717"/>
          </a:xfrm>
        </p:grpSpPr>
        <p:sp>
          <p:nvSpPr>
            <p:cNvPr id="67623" name="Oval 3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24" name="Text Box 40"/>
            <p:cNvSpPr txBox="1">
              <a:spLocks noChangeArrowheads="1"/>
            </p:cNvSpPr>
            <p:nvPr/>
          </p:nvSpPr>
          <p:spPr bwMode="auto">
            <a:xfrm>
              <a:off x="3362" y="3645"/>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3</a:t>
              </a:r>
            </a:p>
          </p:txBody>
        </p:sp>
        <p:sp>
          <p:nvSpPr>
            <p:cNvPr id="67625" name="Line 4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26" name="Line 4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67627" name="Text Box 43"/>
          <p:cNvSpPr txBox="1">
            <a:spLocks noChangeArrowheads="1"/>
          </p:cNvSpPr>
          <p:nvPr/>
        </p:nvSpPr>
        <p:spPr bwMode="auto">
          <a:xfrm>
            <a:off x="1346200" y="27574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67628" name="Text Box 44"/>
          <p:cNvSpPr txBox="1">
            <a:spLocks noChangeArrowheads="1"/>
          </p:cNvSpPr>
          <p:nvPr/>
        </p:nvSpPr>
        <p:spPr bwMode="auto">
          <a:xfrm>
            <a:off x="5053013" y="254317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7629" name="Text Box 45"/>
          <p:cNvSpPr txBox="1">
            <a:spLocks noChangeArrowheads="1"/>
          </p:cNvSpPr>
          <p:nvPr/>
        </p:nvSpPr>
        <p:spPr bwMode="auto">
          <a:xfrm>
            <a:off x="6350000" y="25288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7630" name="Text Box 46"/>
          <p:cNvSpPr txBox="1">
            <a:spLocks noChangeArrowheads="1"/>
          </p:cNvSpPr>
          <p:nvPr/>
        </p:nvSpPr>
        <p:spPr bwMode="auto">
          <a:xfrm>
            <a:off x="6350000" y="38401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7631" name="Text Box 47"/>
          <p:cNvSpPr txBox="1">
            <a:spLocks noChangeArrowheads="1"/>
          </p:cNvSpPr>
          <p:nvPr/>
        </p:nvSpPr>
        <p:spPr bwMode="auto">
          <a:xfrm>
            <a:off x="5053013" y="38242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7632" name="Text Box 48"/>
          <p:cNvSpPr txBox="1">
            <a:spLocks noChangeArrowheads="1"/>
          </p:cNvSpPr>
          <p:nvPr/>
        </p:nvSpPr>
        <p:spPr bwMode="auto">
          <a:xfrm>
            <a:off x="7213600" y="2095500"/>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28</a:t>
            </a:r>
          </a:p>
        </p:txBody>
      </p:sp>
      <p:sp>
        <p:nvSpPr>
          <p:cNvPr id="67633" name="Text Box 49"/>
          <p:cNvSpPr txBox="1">
            <a:spLocks noChangeArrowheads="1"/>
          </p:cNvSpPr>
          <p:nvPr/>
        </p:nvSpPr>
        <p:spPr bwMode="auto">
          <a:xfrm>
            <a:off x="7212013" y="3824288"/>
            <a:ext cx="649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29</a:t>
            </a:r>
          </a:p>
        </p:txBody>
      </p:sp>
      <p:sp>
        <p:nvSpPr>
          <p:cNvPr id="9238" name="Text Box 50"/>
          <p:cNvSpPr txBox="1">
            <a:spLocks noChangeArrowheads="1"/>
          </p:cNvSpPr>
          <p:nvPr/>
        </p:nvSpPr>
        <p:spPr bwMode="auto">
          <a:xfrm>
            <a:off x="1042988" y="6165850"/>
            <a:ext cx="748823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buFontTx/>
              <a:buChar char="•"/>
            </a:pPr>
            <a:endParaRPr lang="en-GB">
              <a:latin typeface="Arial" charset="0"/>
            </a:endParaRPr>
          </a:p>
          <a:p>
            <a:pPr>
              <a:spcBef>
                <a:spcPct val="50000"/>
              </a:spcBef>
              <a:buFontTx/>
              <a:buChar char="•"/>
            </a:pPr>
            <a:endParaRPr lang="en-GB"/>
          </a:p>
        </p:txBody>
      </p:sp>
      <p:sp>
        <p:nvSpPr>
          <p:cNvPr id="67635" name="Rectangle 51"/>
          <p:cNvSpPr>
            <a:spLocks noChangeArrowheads="1"/>
          </p:cNvSpPr>
          <p:nvPr/>
        </p:nvSpPr>
        <p:spPr bwMode="auto">
          <a:xfrm>
            <a:off x="339725" y="3946525"/>
            <a:ext cx="8458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The project cannot continue until both Activities B and C are complete</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So we must take the </a:t>
            </a:r>
            <a:r>
              <a:rPr lang="en-GB">
                <a:solidFill>
                  <a:srgbClr val="FF0000"/>
                </a:solidFill>
                <a:latin typeface="Arial" charset="0"/>
              </a:rPr>
              <a:t>HIGHEST</a:t>
            </a:r>
            <a:r>
              <a:rPr lang="en-GB">
                <a:latin typeface="Arial" charset="0"/>
              </a:rPr>
              <a:t> figure</a:t>
            </a:r>
          </a:p>
          <a:p>
            <a:pPr marL="742950" lvl="1" indent="-285750">
              <a:spcBef>
                <a:spcPct val="20000"/>
              </a:spcBef>
              <a:buFontTx/>
              <a:buBlip>
                <a:blip r:embed="rId4"/>
              </a:buBlip>
            </a:pPr>
            <a:r>
              <a:rPr lang="en-GB" sz="2000">
                <a:solidFill>
                  <a:schemeClr val="accent2"/>
                </a:solidFill>
                <a:latin typeface="Arial" charset="0"/>
              </a:rPr>
              <a:t>This means that the EST is 29 weeks</a:t>
            </a:r>
          </a:p>
        </p:txBody>
      </p:sp>
      <p:sp>
        <p:nvSpPr>
          <p:cNvPr id="67637" name="AutoShape 53"/>
          <p:cNvSpPr>
            <a:spLocks noChangeArrowheads="1"/>
          </p:cNvSpPr>
          <p:nvPr/>
        </p:nvSpPr>
        <p:spPr bwMode="auto">
          <a:xfrm>
            <a:off x="6599238" y="5086350"/>
            <a:ext cx="2116137" cy="1398588"/>
          </a:xfrm>
          <a:prstGeom prst="roundRect">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67636" name="Text Box 52"/>
          <p:cNvSpPr txBox="1">
            <a:spLocks noChangeArrowheads="1"/>
          </p:cNvSpPr>
          <p:nvPr/>
        </p:nvSpPr>
        <p:spPr bwMode="auto">
          <a:xfrm>
            <a:off x="6700838" y="5186363"/>
            <a:ext cx="194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a:solidFill>
                  <a:schemeClr val="accent2"/>
                </a:solidFill>
                <a:latin typeface="Arial" charset="0"/>
              </a:rPr>
              <a:t>Which figure should be used?</a:t>
            </a:r>
          </a:p>
        </p:txBody>
      </p:sp>
      <p:sp>
        <p:nvSpPr>
          <p:cNvPr id="67638" name="Text Box 54"/>
          <p:cNvSpPr txBox="1">
            <a:spLocks noChangeArrowheads="1"/>
          </p:cNvSpPr>
          <p:nvPr/>
        </p:nvSpPr>
        <p:spPr bwMode="auto">
          <a:xfrm>
            <a:off x="2063750" y="32908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7639" name="Text Box 55"/>
          <p:cNvSpPr txBox="1">
            <a:spLocks noChangeArrowheads="1"/>
          </p:cNvSpPr>
          <p:nvPr/>
        </p:nvSpPr>
        <p:spPr bwMode="auto">
          <a:xfrm>
            <a:off x="3359150" y="32908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67640" name="Text Box 56"/>
          <p:cNvSpPr txBox="1">
            <a:spLocks noChangeArrowheads="1"/>
          </p:cNvSpPr>
          <p:nvPr/>
        </p:nvSpPr>
        <p:spPr bwMode="auto">
          <a:xfrm>
            <a:off x="4324350" y="2754313"/>
            <a:ext cx="71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24</a:t>
            </a:r>
          </a:p>
        </p:txBody>
      </p:sp>
      <p:sp>
        <p:nvSpPr>
          <p:cNvPr id="48" name="Title 47"/>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The EST and Simultaneous Activities</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759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760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760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76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759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759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76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762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763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763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764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62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762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763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7631"/>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76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763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763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7636"/>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7635">
                                            <p:txEl>
                                              <p:pRg st="1" end="1"/>
                                            </p:txEl>
                                          </p:spTgt>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7635">
                                            <p:txEl>
                                              <p:pRg st="3" end="3"/>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7635">
                                            <p:txEl>
                                              <p:pRg st="4" end="4"/>
                                            </p:txEl>
                                          </p:spTgt>
                                        </p:tgtEl>
                                        <p:attrNameLst>
                                          <p:attrName>style.visibility</p:attrName>
                                        </p:attrNameLst>
                                      </p:cBhvr>
                                      <p:to>
                                        <p:strVal val="visible"/>
                                      </p:to>
                                    </p:set>
                                  </p:childTnLst>
                                </p:cTn>
                              </p:par>
                              <p:par>
                                <p:cTn id="82" presetID="0" presetClass="path" presetSubtype="0" accel="50000" decel="50000" fill="hold" grpId="1" nodeType="withEffect">
                                  <p:stCondLst>
                                    <p:cond delay="0"/>
                                  </p:stCondLst>
                                  <p:childTnLst>
                                    <p:animMotion origin="layout" path="M -4.44444E-6 -3.7037E-7 L 0.02518 -0.16597 " pathEditMode="relative" rAng="0" ptsTypes="AA">
                                      <p:cBhvr>
                                        <p:cTn id="83" dur="2000" fill="hold"/>
                                        <p:tgtEl>
                                          <p:spTgt spid="67633"/>
                                        </p:tgtEl>
                                        <p:attrNameLst>
                                          <p:attrName>ppt_x</p:attrName>
                                          <p:attrName>ppt_y</p:attrName>
                                        </p:attrNameLst>
                                      </p:cBhvr>
                                      <p:rCtr x="1300" y="-8300"/>
                                    </p:animMotion>
                                  </p:childTnLst>
                                </p:cTn>
                              </p:par>
                              <p:par>
                                <p:cTn id="84" presetID="1" presetClass="exit" presetSubtype="0" fill="hold" grpId="1" nodeType="withEffect">
                                  <p:stCondLst>
                                    <p:cond delay="0"/>
                                  </p:stCondLst>
                                  <p:childTnLst>
                                    <p:set>
                                      <p:cBhvr>
                                        <p:cTn id="85" dur="1" fill="hold">
                                          <p:stCondLst>
                                            <p:cond delay="0"/>
                                          </p:stCondLst>
                                        </p:cTn>
                                        <p:tgtEl>
                                          <p:spTgt spid="67632"/>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67637"/>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676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4" autoUpdateAnimBg="0"/>
      <p:bldP spid="67598" grpId="0"/>
      <p:bldP spid="67599" grpId="0"/>
      <p:bldP spid="67608" grpId="0"/>
      <p:bldP spid="67609" grpId="0"/>
      <p:bldP spid="67610" grpId="0"/>
      <p:bldP spid="67611" grpId="0"/>
      <p:bldP spid="67627" grpId="0"/>
      <p:bldP spid="67628" grpId="0"/>
      <p:bldP spid="67629" grpId="0"/>
      <p:bldP spid="67630" grpId="0"/>
      <p:bldP spid="67631" grpId="0"/>
      <p:bldP spid="67632" grpId="0"/>
      <p:bldP spid="67632" grpId="1"/>
      <p:bldP spid="67633" grpId="0"/>
      <p:bldP spid="67633" grpId="1"/>
      <p:bldP spid="67635" grpId="0" build="p" bldLvl="4" autoUpdateAnimBg="0"/>
      <p:bldP spid="67637" grpId="0" animBg="1"/>
      <p:bldP spid="67637" grpId="1" animBg="1"/>
      <p:bldP spid="67636" grpId="0"/>
      <p:bldP spid="67636" grpId="1"/>
      <p:bldP spid="67638" grpId="0"/>
      <p:bldP spid="67639" grpId="0"/>
      <p:bldP spid="676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323850" y="1303338"/>
            <a:ext cx="84582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The EST of the first activity is always </a:t>
            </a:r>
            <a:r>
              <a:rPr lang="en-GB">
                <a:solidFill>
                  <a:schemeClr val="accent2"/>
                </a:solidFill>
                <a:latin typeface="Arial" charset="0"/>
              </a:rPr>
              <a:t>ZERO</a:t>
            </a:r>
          </a:p>
          <a:p>
            <a:pPr marL="342900" indent="-342900">
              <a:spcBef>
                <a:spcPct val="20000"/>
              </a:spcBef>
              <a:buFontTx/>
              <a:buBlip>
                <a:blip r:embed="rId3"/>
              </a:buBlip>
            </a:pPr>
            <a:endParaRPr lang="en-GB">
              <a:solidFill>
                <a:schemeClr val="accent2"/>
              </a:solidFill>
              <a:latin typeface="Arial" charset="0"/>
            </a:endParaRPr>
          </a:p>
          <a:p>
            <a:pPr marL="342900" indent="-342900">
              <a:spcBef>
                <a:spcPct val="20000"/>
              </a:spcBef>
              <a:buFontTx/>
              <a:buBlip>
                <a:blip r:embed="rId3"/>
              </a:buBlip>
            </a:pPr>
            <a:r>
              <a:rPr lang="en-GB">
                <a:latin typeface="Arial" charset="0"/>
              </a:rPr>
              <a:t>Calculate the EST by working left to right across a network</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It is calculated using the formula:</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endParaRPr lang="en-GB">
              <a:latin typeface="Arial" charset="0"/>
            </a:endParaRPr>
          </a:p>
          <a:p>
            <a:pPr marL="342900" indent="-342900" algn="ctr">
              <a:spcBef>
                <a:spcPct val="20000"/>
              </a:spcBef>
            </a:pPr>
            <a:endParaRPr lang="en-GB">
              <a:solidFill>
                <a:schemeClr val="accent2"/>
              </a:solidFill>
              <a:latin typeface="Arial" charset="0"/>
            </a:endParaRPr>
          </a:p>
          <a:p>
            <a:pPr marL="342900" indent="-342900">
              <a:spcBef>
                <a:spcPct val="20000"/>
              </a:spcBef>
              <a:buFontTx/>
              <a:buBlip>
                <a:blip r:embed="rId3"/>
              </a:buBlip>
            </a:pPr>
            <a:r>
              <a:rPr lang="en-GB">
                <a:latin typeface="Arial" charset="0"/>
              </a:rPr>
              <a:t>When there are 2 simultaneous activities the</a:t>
            </a:r>
            <a:br>
              <a:rPr lang="en-GB">
                <a:latin typeface="Arial" charset="0"/>
              </a:rPr>
            </a:br>
            <a:r>
              <a:rPr lang="en-GB">
                <a:solidFill>
                  <a:srgbClr val="FF0000"/>
                </a:solidFill>
                <a:latin typeface="Arial" charset="0"/>
              </a:rPr>
              <a:t>HIGHEST</a:t>
            </a:r>
            <a:r>
              <a:rPr lang="en-GB">
                <a:latin typeface="Arial" charset="0"/>
              </a:rPr>
              <a:t> figure is used as the EST</a:t>
            </a:r>
          </a:p>
        </p:txBody>
      </p:sp>
      <p:sp>
        <p:nvSpPr>
          <p:cNvPr id="71682" name="Rectangle 2"/>
          <p:cNvSpPr>
            <a:spLocks noChangeArrowheads="1"/>
          </p:cNvSpPr>
          <p:nvPr/>
        </p:nvSpPr>
        <p:spPr bwMode="auto">
          <a:xfrm>
            <a:off x="382588" y="3749675"/>
            <a:ext cx="6959600" cy="495300"/>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pic>
        <p:nvPicPr>
          <p:cNvPr id="10244" name="Picture 6" descr="figure_juggling_time_500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3030538"/>
            <a:ext cx="260508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Recap of The Earliest Start Time</a:t>
            </a:r>
            <a:endParaRPr lang="en-GB" dirty="0"/>
          </a:p>
        </p:txBody>
      </p:sp>
      <p:sp>
        <p:nvSpPr>
          <p:cNvPr id="9" name="Rectangle 8"/>
          <p:cNvSpPr>
            <a:spLocks noChangeArrowheads="1"/>
          </p:cNvSpPr>
          <p:nvPr/>
        </p:nvSpPr>
        <p:spPr bwMode="auto">
          <a:xfrm>
            <a:off x="0" y="3784600"/>
            <a:ext cx="756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a:spcBef>
                <a:spcPct val="20000"/>
              </a:spcBef>
            </a:pPr>
            <a:r>
              <a:rPr lang="en-GB" sz="2000">
                <a:solidFill>
                  <a:schemeClr val="accent2"/>
                </a:solidFill>
                <a:latin typeface="Arial" charset="0"/>
              </a:rPr>
              <a:t>EST = EST of previous activity + Duration of previous activity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bldLvl="4" autoUpdateAnimBg="0"/>
      <p:bldP spid="7168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41313" y="5387975"/>
            <a:ext cx="8393112" cy="493713"/>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72708" name="Rectangle 4"/>
          <p:cNvSpPr>
            <a:spLocks noChangeArrowheads="1"/>
          </p:cNvSpPr>
          <p:nvPr/>
        </p:nvSpPr>
        <p:spPr bwMode="auto">
          <a:xfrm>
            <a:off x="323850" y="1125538"/>
            <a:ext cx="84582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There is one final piece of information needed to complete a network diagram</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To identify the </a:t>
            </a:r>
            <a:r>
              <a:rPr lang="en-GB">
                <a:solidFill>
                  <a:schemeClr val="accent2"/>
                </a:solidFill>
                <a:latin typeface="Arial" charset="0"/>
              </a:rPr>
              <a:t>CRITICAL</a:t>
            </a:r>
            <a:r>
              <a:rPr lang="en-GB">
                <a:latin typeface="Arial" charset="0"/>
              </a:rPr>
              <a:t> activities we must also know the latest time at which any given activity must end</a:t>
            </a:r>
          </a:p>
          <a:p>
            <a:pPr marL="742950" lvl="1" indent="-285750">
              <a:spcBef>
                <a:spcPct val="20000"/>
              </a:spcBef>
              <a:buFontTx/>
              <a:buBlip>
                <a:blip r:embed="rId4"/>
              </a:buBlip>
            </a:pPr>
            <a:r>
              <a:rPr lang="en-GB" sz="2000">
                <a:solidFill>
                  <a:schemeClr val="accent2"/>
                </a:solidFill>
                <a:latin typeface="Arial" charset="0"/>
              </a:rPr>
              <a:t>This is called the </a:t>
            </a:r>
            <a:r>
              <a:rPr lang="en-GB" sz="2000">
                <a:solidFill>
                  <a:srgbClr val="FF0000"/>
                </a:solidFill>
                <a:latin typeface="Arial" charset="0"/>
              </a:rPr>
              <a:t>Latest Finishing Time (LFT) </a:t>
            </a:r>
            <a:r>
              <a:rPr lang="en-GB" sz="2000">
                <a:solidFill>
                  <a:schemeClr val="accent2"/>
                </a:solidFill>
                <a:latin typeface="Arial" charset="0"/>
              </a:rPr>
              <a:t>of the activity</a:t>
            </a:r>
          </a:p>
          <a:p>
            <a:pPr marL="742950" lvl="1" indent="-285750">
              <a:spcBef>
                <a:spcPct val="20000"/>
              </a:spcBef>
              <a:buFont typeface="Wingdings 3" pitchFamily="18" charset="2"/>
              <a:buBlip>
                <a:blip r:embed="rId4"/>
              </a:buBlip>
            </a:pPr>
            <a:endParaRPr lang="en-GB" sz="2000">
              <a:latin typeface="Arial" charset="0"/>
            </a:endParaRPr>
          </a:p>
          <a:p>
            <a:pPr marL="342900" indent="-342900">
              <a:spcBef>
                <a:spcPct val="20000"/>
              </a:spcBef>
              <a:buFontTx/>
              <a:buBlip>
                <a:blip r:embed="rId3"/>
              </a:buBlip>
            </a:pPr>
            <a:r>
              <a:rPr lang="en-GB">
                <a:latin typeface="Arial" charset="0"/>
              </a:rPr>
              <a:t>It is calculated by working</a:t>
            </a:r>
            <a:br>
              <a:rPr lang="en-GB">
                <a:latin typeface="Arial" charset="0"/>
              </a:rPr>
            </a:br>
            <a:r>
              <a:rPr lang="en-GB">
                <a:solidFill>
                  <a:schemeClr val="accent2"/>
                </a:solidFill>
                <a:latin typeface="Arial" charset="0"/>
              </a:rPr>
              <a:t>BACKWARDS</a:t>
            </a:r>
            <a:r>
              <a:rPr lang="en-GB">
                <a:latin typeface="Arial" charset="0"/>
              </a:rPr>
              <a:t> across the network</a:t>
            </a:r>
            <a:br>
              <a:rPr lang="en-GB">
                <a:latin typeface="Arial" charset="0"/>
              </a:rPr>
            </a:br>
            <a:r>
              <a:rPr lang="en-GB">
                <a:latin typeface="Arial" charset="0"/>
              </a:rPr>
              <a:t>using the following formula:</a:t>
            </a:r>
            <a:br>
              <a:rPr lang="en-GB">
                <a:latin typeface="Arial" charset="0"/>
              </a:rPr>
            </a:br>
            <a:endParaRPr lang="en-GB">
              <a:latin typeface="Arial" charset="0"/>
            </a:endParaRPr>
          </a:p>
          <a:p>
            <a:pPr marL="342900" indent="-342900" algn="ctr">
              <a:spcBef>
                <a:spcPct val="20000"/>
              </a:spcBef>
            </a:pPr>
            <a:r>
              <a:rPr lang="en-GB" sz="2000" b="1">
                <a:solidFill>
                  <a:schemeClr val="accent2"/>
                </a:solidFill>
                <a:latin typeface="Arial" charset="0"/>
              </a:rPr>
              <a:t>LFT = LFT at end of following activity - Duration of following activity</a:t>
            </a:r>
          </a:p>
          <a:p>
            <a:pPr marL="342900" indent="-342900">
              <a:spcBef>
                <a:spcPct val="20000"/>
              </a:spcBef>
              <a:buFontTx/>
              <a:buBlip>
                <a:blip r:embed="rId3"/>
              </a:buBlip>
            </a:pPr>
            <a:endParaRPr lang="en-GB" sz="2000" b="1">
              <a:latin typeface="Arial" charset="0"/>
            </a:endParaRPr>
          </a:p>
        </p:txBody>
      </p:sp>
      <p:sp>
        <p:nvSpPr>
          <p:cNvPr id="6" name="Title 5"/>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The Latest Finishing Time</a:t>
            </a:r>
            <a:endParaRPr lang="en-GB" dirty="0"/>
          </a:p>
        </p:txBody>
      </p:sp>
      <p:pic>
        <p:nvPicPr>
          <p:cNvPr id="11269" name="Picture 7" descr="racing_the_clock_pc.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10188" y="3067050"/>
            <a:ext cx="38338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2708" grpId="0" build="p" bldLvl="4"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
          <p:cNvSpPr>
            <a:spLocks noChangeArrowheads="1"/>
          </p:cNvSpPr>
          <p:nvPr/>
        </p:nvSpPr>
        <p:spPr bwMode="auto">
          <a:xfrm>
            <a:off x="330200" y="5634038"/>
            <a:ext cx="8431213" cy="1012825"/>
          </a:xfrm>
          <a:prstGeom prst="roundRect">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66563" name="Rectangle 3"/>
          <p:cNvSpPr>
            <a:spLocks noChangeArrowheads="1"/>
          </p:cNvSpPr>
          <p:nvPr/>
        </p:nvSpPr>
        <p:spPr bwMode="auto">
          <a:xfrm>
            <a:off x="-36513" y="457200"/>
            <a:ext cx="8569326" cy="457200"/>
          </a:xfrm>
          <a:prstGeom prst="rect">
            <a:avLst/>
          </a:prstGeom>
          <a:noFill/>
          <a:ln w="9525">
            <a:noFill/>
            <a:miter lim="800000"/>
            <a:headEnd/>
            <a:tailEnd/>
          </a:ln>
          <a:effectLst/>
        </p:spPr>
        <p:txBody>
          <a:bodyPr anchor="ctr"/>
          <a:lstStyle/>
          <a:p>
            <a:pPr>
              <a:defRPr/>
            </a:pPr>
            <a:endParaRPr lang="en-GB" sz="3200" b="1" dirty="0">
              <a:solidFill>
                <a:srgbClr val="FFFF00"/>
              </a:solidFill>
              <a:effectLst>
                <a:outerShdw blurRad="38100" dist="38100" dir="2700000" algn="tl">
                  <a:srgbClr val="C0C0C0"/>
                </a:outerShdw>
              </a:effectLst>
              <a:latin typeface="Comic Sans MS" pitchFamily="66" charset="0"/>
              <a:cs typeface="+mn-cs"/>
            </a:endParaRPr>
          </a:p>
        </p:txBody>
      </p:sp>
      <p:sp>
        <p:nvSpPr>
          <p:cNvPr id="66564" name="Rectangle 4"/>
          <p:cNvSpPr>
            <a:spLocks noChangeArrowheads="1"/>
          </p:cNvSpPr>
          <p:nvPr/>
        </p:nvSpPr>
        <p:spPr bwMode="auto">
          <a:xfrm>
            <a:off x="323850" y="1141413"/>
            <a:ext cx="84582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This information is then placed in the bottom right-hand quarter of the node:</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The first node will </a:t>
            </a:r>
            <a:r>
              <a:rPr lang="en-GB">
                <a:solidFill>
                  <a:srgbClr val="FF0000"/>
                </a:solidFill>
                <a:latin typeface="Arial" charset="0"/>
              </a:rPr>
              <a:t>ALWAYS</a:t>
            </a:r>
            <a:r>
              <a:rPr lang="en-GB">
                <a:latin typeface="Arial" charset="0"/>
              </a:rPr>
              <a:t> </a:t>
            </a:r>
            <a:br>
              <a:rPr lang="en-GB">
                <a:latin typeface="Arial" charset="0"/>
              </a:rPr>
            </a:br>
            <a:r>
              <a:rPr lang="en-GB">
                <a:latin typeface="Arial" charset="0"/>
              </a:rPr>
              <a:t>have an LFT of zero</a:t>
            </a:r>
            <a:br>
              <a:rPr lang="en-GB">
                <a:latin typeface="Arial" charset="0"/>
              </a:rPr>
            </a:br>
            <a:endParaRPr lang="en-GB">
              <a:latin typeface="Arial" charset="0"/>
            </a:endParaRPr>
          </a:p>
          <a:p>
            <a:pPr marL="342900" indent="-342900">
              <a:spcBef>
                <a:spcPct val="20000"/>
              </a:spcBef>
              <a:buFontTx/>
              <a:buBlip>
                <a:blip r:embed="rId3"/>
              </a:buBlip>
            </a:pPr>
            <a:r>
              <a:rPr lang="en-GB">
                <a:latin typeface="Arial" charset="0"/>
              </a:rPr>
              <a:t>Using our first simple example, the LFT for each activity would be calculated as follows:</a:t>
            </a:r>
          </a:p>
        </p:txBody>
      </p:sp>
      <p:sp>
        <p:nvSpPr>
          <p:cNvPr id="66565" name="Rectangle 5"/>
          <p:cNvSpPr>
            <a:spLocks noChangeArrowheads="1"/>
          </p:cNvSpPr>
          <p:nvPr/>
        </p:nvSpPr>
        <p:spPr bwMode="auto">
          <a:xfrm>
            <a:off x="6661150" y="1862138"/>
            <a:ext cx="1970088" cy="1223962"/>
          </a:xfrm>
          <a:prstGeom prst="roundRect">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66567" name="Line 7"/>
          <p:cNvSpPr>
            <a:spLocks noChangeShapeType="1"/>
          </p:cNvSpPr>
          <p:nvPr/>
        </p:nvSpPr>
        <p:spPr bwMode="auto">
          <a:xfrm flipH="1" flipV="1">
            <a:off x="6229350" y="2590800"/>
            <a:ext cx="431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 name="Group 8"/>
          <p:cNvGrpSpPr>
            <a:grpSpLocks/>
          </p:cNvGrpSpPr>
          <p:nvPr/>
        </p:nvGrpSpPr>
        <p:grpSpPr bwMode="auto">
          <a:xfrm>
            <a:off x="5076825" y="1766888"/>
            <a:ext cx="1152525" cy="1138237"/>
            <a:chOff x="3288" y="3430"/>
            <a:chExt cx="726" cy="717"/>
          </a:xfrm>
        </p:grpSpPr>
        <p:sp>
          <p:nvSpPr>
            <p:cNvPr id="66569" name="Oval 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570" name="Text Box 10"/>
            <p:cNvSpPr txBox="1">
              <a:spLocks noChangeArrowheads="1"/>
            </p:cNvSpPr>
            <p:nvPr/>
          </p:nvSpPr>
          <p:spPr bwMode="auto">
            <a:xfrm>
              <a:off x="3379"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GB" sz="3200" b="1" dirty="0">
                  <a:solidFill>
                    <a:schemeClr val="accent6"/>
                  </a:solidFill>
                </a:rPr>
                <a:t>1</a:t>
              </a:r>
            </a:p>
          </p:txBody>
        </p:sp>
        <p:sp>
          <p:nvSpPr>
            <p:cNvPr id="66571" name="Line 1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572" name="Line 1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66573" name="Text Box 13"/>
          <p:cNvSpPr txBox="1">
            <a:spLocks noChangeArrowheads="1"/>
          </p:cNvSpPr>
          <p:nvPr/>
        </p:nvSpPr>
        <p:spPr bwMode="auto">
          <a:xfrm>
            <a:off x="5724525" y="182403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66576" name="Line 16"/>
          <p:cNvSpPr>
            <a:spLocks noChangeShapeType="1"/>
          </p:cNvSpPr>
          <p:nvPr/>
        </p:nvSpPr>
        <p:spPr bwMode="auto">
          <a:xfrm>
            <a:off x="5219700" y="5000625"/>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6578" name="Text Box 18"/>
          <p:cNvSpPr txBox="1">
            <a:spLocks noChangeArrowheads="1"/>
          </p:cNvSpPr>
          <p:nvPr/>
        </p:nvSpPr>
        <p:spPr bwMode="auto">
          <a:xfrm>
            <a:off x="2771775" y="4543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sp>
        <p:nvSpPr>
          <p:cNvPr id="66579" name="Text Box 19"/>
          <p:cNvSpPr txBox="1">
            <a:spLocks noChangeArrowheads="1"/>
          </p:cNvSpPr>
          <p:nvPr/>
        </p:nvSpPr>
        <p:spPr bwMode="auto">
          <a:xfrm>
            <a:off x="5940425" y="4471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66589" name="Text Box 29"/>
          <p:cNvSpPr txBox="1">
            <a:spLocks noChangeArrowheads="1"/>
          </p:cNvSpPr>
          <p:nvPr/>
        </p:nvSpPr>
        <p:spPr bwMode="auto">
          <a:xfrm>
            <a:off x="2700338" y="4975225"/>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66590" name="Text Box 30"/>
          <p:cNvSpPr txBox="1">
            <a:spLocks noChangeArrowheads="1"/>
          </p:cNvSpPr>
          <p:nvPr/>
        </p:nvSpPr>
        <p:spPr bwMode="auto">
          <a:xfrm>
            <a:off x="5867400" y="4975225"/>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grpSp>
        <p:nvGrpSpPr>
          <p:cNvPr id="3" name="Group 33"/>
          <p:cNvGrpSpPr>
            <a:grpSpLocks/>
          </p:cNvGrpSpPr>
          <p:nvPr/>
        </p:nvGrpSpPr>
        <p:grpSpPr bwMode="auto">
          <a:xfrm>
            <a:off x="971550" y="4424363"/>
            <a:ext cx="1152525" cy="1138237"/>
            <a:chOff x="3288" y="3430"/>
            <a:chExt cx="726" cy="717"/>
          </a:xfrm>
        </p:grpSpPr>
        <p:sp>
          <p:nvSpPr>
            <p:cNvPr id="66594" name="Oval 3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595" name="Text Box 35"/>
            <p:cNvSpPr txBox="1">
              <a:spLocks noChangeArrowheads="1"/>
            </p:cNvSpPr>
            <p:nvPr/>
          </p:nvSpPr>
          <p:spPr bwMode="auto">
            <a:xfrm>
              <a:off x="3353" y="3645"/>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GB" sz="3600" b="1" dirty="0">
                  <a:solidFill>
                    <a:schemeClr val="accent2"/>
                  </a:solidFill>
                </a:rPr>
                <a:t>1</a:t>
              </a:r>
            </a:p>
          </p:txBody>
        </p:sp>
        <p:sp>
          <p:nvSpPr>
            <p:cNvPr id="66596" name="Line 3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597" name="Line 3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4" name="Group 38"/>
          <p:cNvGrpSpPr>
            <a:grpSpLocks/>
          </p:cNvGrpSpPr>
          <p:nvPr/>
        </p:nvGrpSpPr>
        <p:grpSpPr bwMode="auto">
          <a:xfrm>
            <a:off x="4067175" y="4424363"/>
            <a:ext cx="1152525" cy="1138237"/>
            <a:chOff x="3288" y="3430"/>
            <a:chExt cx="726" cy="717"/>
          </a:xfrm>
        </p:grpSpPr>
        <p:sp>
          <p:nvSpPr>
            <p:cNvPr id="66599" name="Oval 3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600" name="Text Box 40"/>
            <p:cNvSpPr txBox="1">
              <a:spLocks noChangeArrowheads="1"/>
            </p:cNvSpPr>
            <p:nvPr/>
          </p:nvSpPr>
          <p:spPr bwMode="auto">
            <a:xfrm>
              <a:off x="3370" y="3636"/>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GB" sz="3600" b="1" dirty="0">
                  <a:solidFill>
                    <a:schemeClr val="accent2"/>
                  </a:solidFill>
                </a:rPr>
                <a:t>2</a:t>
              </a:r>
            </a:p>
          </p:txBody>
        </p:sp>
        <p:sp>
          <p:nvSpPr>
            <p:cNvPr id="66601" name="Line 4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602" name="Line 4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5" name="Group 43"/>
          <p:cNvGrpSpPr>
            <a:grpSpLocks/>
          </p:cNvGrpSpPr>
          <p:nvPr/>
        </p:nvGrpSpPr>
        <p:grpSpPr bwMode="auto">
          <a:xfrm>
            <a:off x="7164388" y="4424363"/>
            <a:ext cx="1152525" cy="1138237"/>
            <a:chOff x="3288" y="3430"/>
            <a:chExt cx="726" cy="717"/>
          </a:xfrm>
        </p:grpSpPr>
        <p:sp>
          <p:nvSpPr>
            <p:cNvPr id="66604" name="Oval 4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605" name="Text Box 45"/>
            <p:cNvSpPr txBox="1">
              <a:spLocks noChangeArrowheads="1"/>
            </p:cNvSpPr>
            <p:nvPr/>
          </p:nvSpPr>
          <p:spPr bwMode="auto">
            <a:xfrm>
              <a:off x="3362" y="3636"/>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GB" sz="3600" b="1" dirty="0">
                  <a:solidFill>
                    <a:schemeClr val="accent2"/>
                  </a:solidFill>
                </a:rPr>
                <a:t>3</a:t>
              </a:r>
            </a:p>
          </p:txBody>
        </p:sp>
        <p:sp>
          <p:nvSpPr>
            <p:cNvPr id="66606" name="Line 4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6607" name="Line 4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66608" name="Text Box 48"/>
          <p:cNvSpPr txBox="1">
            <a:spLocks noChangeArrowheads="1"/>
          </p:cNvSpPr>
          <p:nvPr/>
        </p:nvSpPr>
        <p:spPr bwMode="auto">
          <a:xfrm>
            <a:off x="1603375" y="44942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66609" name="Line 49"/>
          <p:cNvSpPr>
            <a:spLocks noChangeShapeType="1"/>
          </p:cNvSpPr>
          <p:nvPr/>
        </p:nvSpPr>
        <p:spPr bwMode="auto">
          <a:xfrm>
            <a:off x="2124075" y="5000625"/>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6610" name="Text Box 50"/>
          <p:cNvSpPr txBox="1">
            <a:spLocks noChangeArrowheads="1"/>
          </p:cNvSpPr>
          <p:nvPr/>
        </p:nvSpPr>
        <p:spPr bwMode="auto">
          <a:xfrm>
            <a:off x="4597400" y="4494213"/>
            <a:ext cx="649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24</a:t>
            </a:r>
          </a:p>
        </p:txBody>
      </p:sp>
      <p:sp>
        <p:nvSpPr>
          <p:cNvPr id="66611" name="Text Box 51"/>
          <p:cNvSpPr txBox="1">
            <a:spLocks noChangeArrowheads="1"/>
          </p:cNvSpPr>
          <p:nvPr/>
        </p:nvSpPr>
        <p:spPr bwMode="auto">
          <a:xfrm>
            <a:off x="7694613" y="4497388"/>
            <a:ext cx="649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28</a:t>
            </a:r>
          </a:p>
        </p:txBody>
      </p:sp>
      <p:sp>
        <p:nvSpPr>
          <p:cNvPr id="41" name="Rectangle 40"/>
          <p:cNvSpPr>
            <a:spLocks noChangeArrowheads="1"/>
          </p:cNvSpPr>
          <p:nvPr/>
        </p:nvSpPr>
        <p:spPr bwMode="auto">
          <a:xfrm>
            <a:off x="6664325" y="1822450"/>
            <a:ext cx="19954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GB" sz="2000">
                <a:solidFill>
                  <a:schemeClr val="accent2"/>
                </a:solidFill>
                <a:latin typeface="Arial" charset="0"/>
              </a:rPr>
              <a:t>LFT goes in bottom right-hand quarter of the node</a:t>
            </a:r>
          </a:p>
        </p:txBody>
      </p:sp>
      <p:sp>
        <p:nvSpPr>
          <p:cNvPr id="42" name="Title 41"/>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Calculating The Latest Finishing Time</a:t>
            </a:r>
            <a:endParaRPr lang="en-GB" dirty="0"/>
          </a:p>
        </p:txBody>
      </p:sp>
      <p:sp>
        <p:nvSpPr>
          <p:cNvPr id="44" name="Text Box 41"/>
          <p:cNvSpPr txBox="1">
            <a:spLocks noChangeArrowheads="1"/>
          </p:cNvSpPr>
          <p:nvPr/>
        </p:nvSpPr>
        <p:spPr bwMode="auto">
          <a:xfrm>
            <a:off x="5724525" y="232410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0</a:t>
            </a:r>
          </a:p>
        </p:txBody>
      </p:sp>
      <p:sp>
        <p:nvSpPr>
          <p:cNvPr id="45" name="Text Box 37"/>
          <p:cNvSpPr txBox="1">
            <a:spLocks noChangeArrowheads="1"/>
          </p:cNvSpPr>
          <p:nvPr/>
        </p:nvSpPr>
        <p:spPr bwMode="auto">
          <a:xfrm>
            <a:off x="2195513" y="507365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46" name="Text Box 38"/>
          <p:cNvSpPr txBox="1">
            <a:spLocks noChangeArrowheads="1"/>
          </p:cNvSpPr>
          <p:nvPr/>
        </p:nvSpPr>
        <p:spPr bwMode="auto">
          <a:xfrm>
            <a:off x="3492500" y="505777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47" name="Text Box 39"/>
          <p:cNvSpPr txBox="1">
            <a:spLocks noChangeArrowheads="1"/>
          </p:cNvSpPr>
          <p:nvPr/>
        </p:nvSpPr>
        <p:spPr bwMode="auto">
          <a:xfrm>
            <a:off x="6516688" y="505777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48" name="Text Box 40"/>
          <p:cNvSpPr txBox="1">
            <a:spLocks noChangeArrowheads="1"/>
          </p:cNvSpPr>
          <p:nvPr/>
        </p:nvSpPr>
        <p:spPr bwMode="auto">
          <a:xfrm>
            <a:off x="5508625" y="507365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49" name="Text Box 42"/>
          <p:cNvSpPr txBox="1">
            <a:spLocks noChangeArrowheads="1"/>
          </p:cNvSpPr>
          <p:nvPr/>
        </p:nvSpPr>
        <p:spPr bwMode="auto">
          <a:xfrm>
            <a:off x="7694613" y="4984750"/>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28</a:t>
            </a:r>
          </a:p>
        </p:txBody>
      </p:sp>
      <p:sp>
        <p:nvSpPr>
          <p:cNvPr id="50" name="Text Box 44"/>
          <p:cNvSpPr txBox="1">
            <a:spLocks noChangeArrowheads="1"/>
          </p:cNvSpPr>
          <p:nvPr/>
        </p:nvSpPr>
        <p:spPr bwMode="auto">
          <a:xfrm>
            <a:off x="4598988" y="4970463"/>
            <a:ext cx="649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24</a:t>
            </a:r>
          </a:p>
        </p:txBody>
      </p:sp>
      <p:sp>
        <p:nvSpPr>
          <p:cNvPr id="51" name="Text Box 45"/>
          <p:cNvSpPr txBox="1">
            <a:spLocks noChangeArrowheads="1"/>
          </p:cNvSpPr>
          <p:nvPr/>
        </p:nvSpPr>
        <p:spPr bwMode="auto">
          <a:xfrm>
            <a:off x="1601788" y="498792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0</a:t>
            </a:r>
          </a:p>
        </p:txBody>
      </p:sp>
      <p:sp>
        <p:nvSpPr>
          <p:cNvPr id="52" name="Text Box 43"/>
          <p:cNvSpPr txBox="1">
            <a:spLocks noChangeArrowheads="1"/>
          </p:cNvSpPr>
          <p:nvPr/>
        </p:nvSpPr>
        <p:spPr bwMode="auto">
          <a:xfrm>
            <a:off x="7694613" y="4497388"/>
            <a:ext cx="649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28</a:t>
            </a:r>
          </a:p>
        </p:txBody>
      </p:sp>
      <p:sp>
        <p:nvSpPr>
          <p:cNvPr id="55" name="Text Box 48"/>
          <p:cNvSpPr txBox="1">
            <a:spLocks noChangeArrowheads="1"/>
          </p:cNvSpPr>
          <p:nvPr/>
        </p:nvSpPr>
        <p:spPr bwMode="auto">
          <a:xfrm>
            <a:off x="414338" y="5702300"/>
            <a:ext cx="8278812" cy="923925"/>
          </a:xfrm>
          <a:prstGeom prst="rect">
            <a:avLst/>
          </a:prstGeom>
          <a:noFill/>
          <a:ln w="9525">
            <a:noFill/>
            <a:miter lim="800000"/>
            <a:headEnd/>
            <a:tailEnd/>
          </a:ln>
        </p:spPr>
        <p:txBody>
          <a:bodyPr>
            <a:spAutoFit/>
          </a:bodyPr>
          <a:lstStyle/>
          <a:p>
            <a:pPr algn="ctr" eaLnBrk="0" hangingPunct="0">
              <a:spcBef>
                <a:spcPct val="50000"/>
              </a:spcBef>
              <a:defRPr/>
            </a:pPr>
            <a:r>
              <a:rPr lang="en-GB" sz="1800" b="1" dirty="0">
                <a:solidFill>
                  <a:schemeClr val="accent2"/>
                </a:solidFill>
                <a:latin typeface="+mn-lt"/>
                <a:cs typeface="+mn-cs"/>
              </a:rPr>
              <a:t>Since the earliest time this project can be finished is 28 weeks then this is also the latest we would like to finish the project.</a:t>
            </a:r>
            <a:br>
              <a:rPr lang="en-GB" sz="1800" b="1" dirty="0">
                <a:solidFill>
                  <a:schemeClr val="accent2"/>
                </a:solidFill>
                <a:latin typeface="+mn-lt"/>
                <a:cs typeface="+mn-cs"/>
              </a:rPr>
            </a:br>
            <a:r>
              <a:rPr lang="en-GB" sz="1800" b="1" dirty="0">
                <a:solidFill>
                  <a:srgbClr val="FF0000"/>
                </a:solidFill>
                <a:latin typeface="+mn-lt"/>
                <a:cs typeface="+mn-cs"/>
              </a:rPr>
              <a:t>As such the EST and LFT of the last node are ALWAYS the same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6565"/>
                                        </p:tgtEl>
                                        <p:attrNameLst>
                                          <p:attrName>style.visibility</p:attrName>
                                        </p:attrNameLst>
                                      </p:cBhvr>
                                      <p:to>
                                        <p:strVal val="visible"/>
                                      </p:to>
                                    </p:set>
                                    <p:animEffect transition="in" filter="wipe(right)">
                                      <p:cBhvr>
                                        <p:cTn id="15" dur="500"/>
                                        <p:tgtEl>
                                          <p:spTgt spid="6656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par>
                          <p:cTn id="19" fill="hold" nodeType="afterGroup">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66567"/>
                                        </p:tgtEl>
                                        <p:attrNameLst>
                                          <p:attrName>style.visibility</p:attrName>
                                        </p:attrNameLst>
                                      </p:cBhvr>
                                      <p:to>
                                        <p:strVal val="visible"/>
                                      </p:to>
                                    </p:set>
                                    <p:animEffect transition="in" filter="wipe(right)">
                                      <p:cBhvr>
                                        <p:cTn id="22" dur="500"/>
                                        <p:tgtEl>
                                          <p:spTgt spid="66567"/>
                                        </p:tgtEl>
                                      </p:cBhvr>
                                    </p:animEffect>
                                  </p:childTnLst>
                                </p:cTn>
                              </p:par>
                              <p:par>
                                <p:cTn id="23" presetID="1" presetClass="entr" presetSubtype="0" fill="hold" grpId="1"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35" presetClass="emph" presetSubtype="0" repeatCount="10000" fill="hold" grpId="0" nodeType="withEffect">
                                  <p:stCondLst>
                                    <p:cond delay="0"/>
                                  </p:stCondLst>
                                  <p:childTnLst>
                                    <p:anim calcmode="discrete" valueType="str">
                                      <p:cBhvr>
                                        <p:cTn id="26" dur="1000" fill="hold"/>
                                        <p:tgtEl>
                                          <p:spTgt spid="44"/>
                                        </p:tgtEl>
                                        <p:attrNameLst>
                                          <p:attrName>style.visibility</p:attrName>
                                        </p:attrNameLst>
                                      </p:cBhvr>
                                      <p:tavLst>
                                        <p:tav tm="0">
                                          <p:val>
                                            <p:strVal val="hidden"/>
                                          </p:val>
                                        </p:tav>
                                        <p:tav tm="50000">
                                          <p:val>
                                            <p:strVal val="visible"/>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64">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564">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5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5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5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5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59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6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6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6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6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left)">
                                      <p:cBhvr>
                                        <p:cTn id="67" dur="500"/>
                                        <p:tgtEl>
                                          <p:spTgt spid="5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500"/>
                                        <p:tgtEl>
                                          <p:spTgt spid="55"/>
                                        </p:tgtEl>
                                      </p:cBhvr>
                                    </p:animEffect>
                                  </p:childTnLst>
                                </p:cTn>
                              </p:par>
                            </p:childTnLst>
                          </p:cTn>
                        </p:par>
                        <p:par>
                          <p:cTn id="71" fill="hold" nodeType="afterGroup">
                            <p:stCondLst>
                              <p:cond delay="500"/>
                            </p:stCondLst>
                            <p:childTnLst>
                              <p:par>
                                <p:cTn id="72" presetID="42" presetClass="path" presetSubtype="0" accel="50000" decel="50000" fill="hold" grpId="1" nodeType="afterEffect">
                                  <p:stCondLst>
                                    <p:cond delay="0"/>
                                  </p:stCondLst>
                                  <p:childTnLst>
                                    <p:animMotion origin="layout" path="M 1.66667E-6 4.44444E-6 L 1.66667E-6 0.06713 " pathEditMode="relative" rAng="0" ptsTypes="AA">
                                      <p:cBhvr>
                                        <p:cTn id="73" dur="2000" fill="hold"/>
                                        <p:tgtEl>
                                          <p:spTgt spid="52"/>
                                        </p:tgtEl>
                                        <p:attrNameLst>
                                          <p:attrName>ppt_x</p:attrName>
                                          <p:attrName>ppt_y</p:attrName>
                                        </p:attrNameLst>
                                      </p:cBhvr>
                                      <p:rCtr x="0" y="3400"/>
                                    </p:animMotion>
                                  </p:childTnLst>
                                </p:cTn>
                              </p:par>
                            </p:childTnLst>
                          </p:cTn>
                        </p:par>
                        <p:par>
                          <p:cTn id="74" fill="hold" nodeType="afterGroup">
                            <p:stCondLst>
                              <p:cond delay="2500"/>
                            </p:stCondLst>
                            <p:childTnLst>
                              <p:par>
                                <p:cTn id="75" presetID="1" presetClass="exit" presetSubtype="0" fill="hold" grpId="2" nodeType="afterEffect">
                                  <p:stCondLst>
                                    <p:cond delay="1000"/>
                                  </p:stCondLst>
                                  <p:childTnLst>
                                    <p:set>
                                      <p:cBhvr>
                                        <p:cTn id="76" dur="1" fill="hold">
                                          <p:stCondLst>
                                            <p:cond delay="0"/>
                                          </p:stCondLst>
                                        </p:cTn>
                                        <p:tgtEl>
                                          <p:spTgt spid="52"/>
                                        </p:tgtEl>
                                        <p:attrNameLst>
                                          <p:attrName>style.visibility</p:attrName>
                                        </p:attrNameLst>
                                      </p:cBhvr>
                                      <p:to>
                                        <p:strVal val="hidden"/>
                                      </p:to>
                                    </p:set>
                                  </p:childTnLst>
                                </p:cTn>
                              </p:par>
                              <p:par>
                                <p:cTn id="77" presetID="1" presetClass="entr" presetSubtype="0" fill="hold" grpId="0" nodeType="withEffect">
                                  <p:stCondLst>
                                    <p:cond delay="100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564" grpId="0" build="p" bldLvl="4" autoUpdateAnimBg="0"/>
      <p:bldP spid="66565" grpId="0" animBg="1"/>
      <p:bldP spid="66567" grpId="0" animBg="1"/>
      <p:bldP spid="66573" grpId="0"/>
      <p:bldP spid="66578" grpId="0"/>
      <p:bldP spid="66579" grpId="0"/>
      <p:bldP spid="66589" grpId="0"/>
      <p:bldP spid="66590" grpId="0"/>
      <p:bldP spid="66608" grpId="0"/>
      <p:bldP spid="66610" grpId="0"/>
      <p:bldP spid="66611" grpId="0"/>
      <p:bldP spid="41" grpId="0"/>
      <p:bldP spid="44" grpId="0" autoUpdateAnimBg="0"/>
      <p:bldP spid="44" grpId="1"/>
      <p:bldP spid="45" grpId="0"/>
      <p:bldP spid="46" grpId="0"/>
      <p:bldP spid="47" grpId="0"/>
      <p:bldP spid="48" grpId="0"/>
      <p:bldP spid="49" grpId="0"/>
      <p:bldP spid="50" grpId="0"/>
      <p:bldP spid="51" grpId="0"/>
      <p:bldP spid="52" grpId="0"/>
      <p:bldP spid="52" grpId="1"/>
      <p:bldP spid="52" grpId="2"/>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7" name="Line 13"/>
          <p:cNvSpPr>
            <a:spLocks noChangeShapeType="1"/>
          </p:cNvSpPr>
          <p:nvPr/>
        </p:nvSpPr>
        <p:spPr bwMode="auto">
          <a:xfrm>
            <a:off x="1876425" y="3232150"/>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587" name="Rectangle 3"/>
          <p:cNvSpPr>
            <a:spLocks noChangeArrowheads="1"/>
          </p:cNvSpPr>
          <p:nvPr/>
        </p:nvSpPr>
        <p:spPr bwMode="auto">
          <a:xfrm>
            <a:off x="323850" y="1222375"/>
            <a:ext cx="84582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When there are simultaneous activities there may be more than one value for the LFT</a:t>
            </a:r>
          </a:p>
          <a:p>
            <a:pPr marL="742950" lvl="1" indent="-285750">
              <a:spcBef>
                <a:spcPct val="20000"/>
              </a:spcBef>
              <a:buFontTx/>
              <a:buBlip>
                <a:blip r:embed="rId4"/>
              </a:buBlip>
            </a:pPr>
            <a:r>
              <a:rPr lang="en-GB" sz="2000">
                <a:solidFill>
                  <a:schemeClr val="accent2"/>
                </a:solidFill>
                <a:latin typeface="Arial" charset="0"/>
              </a:rPr>
              <a:t>Eg:</a:t>
            </a:r>
          </a:p>
        </p:txBody>
      </p:sp>
      <p:sp>
        <p:nvSpPr>
          <p:cNvPr id="67598" name="Text Box 14"/>
          <p:cNvSpPr txBox="1">
            <a:spLocks noChangeArrowheads="1"/>
          </p:cNvSpPr>
          <p:nvPr/>
        </p:nvSpPr>
        <p:spPr bwMode="auto">
          <a:xfrm>
            <a:off x="5653088" y="20955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67599" name="Text Box 15"/>
          <p:cNvSpPr txBox="1">
            <a:spLocks noChangeArrowheads="1"/>
          </p:cNvSpPr>
          <p:nvPr/>
        </p:nvSpPr>
        <p:spPr bwMode="auto">
          <a:xfrm>
            <a:off x="2625725" y="27701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grpSp>
        <p:nvGrpSpPr>
          <p:cNvPr id="2" name="Group 16"/>
          <p:cNvGrpSpPr>
            <a:grpSpLocks/>
          </p:cNvGrpSpPr>
          <p:nvPr/>
        </p:nvGrpSpPr>
        <p:grpSpPr bwMode="auto">
          <a:xfrm>
            <a:off x="4679950" y="2527300"/>
            <a:ext cx="2376488" cy="287338"/>
            <a:chOff x="1202" y="2703"/>
            <a:chExt cx="1497" cy="181"/>
          </a:xfrm>
        </p:grpSpPr>
        <p:sp>
          <p:nvSpPr>
            <p:cNvPr id="67601" name="Line 17"/>
            <p:cNvSpPr>
              <a:spLocks noChangeShapeType="1"/>
            </p:cNvSpPr>
            <p:nvPr/>
          </p:nvSpPr>
          <p:spPr bwMode="auto">
            <a:xfrm>
              <a:off x="1429" y="2704"/>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602" name="Line 18"/>
            <p:cNvSpPr>
              <a:spLocks noChangeShapeType="1"/>
            </p:cNvSpPr>
            <p:nvPr/>
          </p:nvSpPr>
          <p:spPr bwMode="auto">
            <a:xfrm flipH="1">
              <a:off x="1202" y="2703"/>
              <a:ext cx="226" cy="15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603" name="Line 19"/>
            <p:cNvSpPr>
              <a:spLocks noChangeShapeType="1"/>
            </p:cNvSpPr>
            <p:nvPr/>
          </p:nvSpPr>
          <p:spPr bwMode="auto">
            <a:xfrm>
              <a:off x="2426" y="2703"/>
              <a:ext cx="273" cy="181"/>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grpSp>
        <p:nvGrpSpPr>
          <p:cNvPr id="3" name="Group 20"/>
          <p:cNvGrpSpPr>
            <a:grpSpLocks/>
          </p:cNvGrpSpPr>
          <p:nvPr/>
        </p:nvGrpSpPr>
        <p:grpSpPr bwMode="auto">
          <a:xfrm>
            <a:off x="4765675" y="3624263"/>
            <a:ext cx="2303463" cy="215900"/>
            <a:chOff x="1202" y="3339"/>
            <a:chExt cx="1451" cy="182"/>
          </a:xfrm>
        </p:grpSpPr>
        <p:sp>
          <p:nvSpPr>
            <p:cNvPr id="67605" name="Line 21"/>
            <p:cNvSpPr>
              <a:spLocks noChangeShapeType="1"/>
            </p:cNvSpPr>
            <p:nvPr/>
          </p:nvSpPr>
          <p:spPr bwMode="auto">
            <a:xfrm>
              <a:off x="1429" y="3521"/>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606" name="Line 22"/>
            <p:cNvSpPr>
              <a:spLocks noChangeShapeType="1"/>
            </p:cNvSpPr>
            <p:nvPr/>
          </p:nvSpPr>
          <p:spPr bwMode="auto">
            <a:xfrm>
              <a:off x="1202" y="3385"/>
              <a:ext cx="227" cy="138"/>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7607" name="Line 23"/>
            <p:cNvSpPr>
              <a:spLocks noChangeShapeType="1"/>
            </p:cNvSpPr>
            <p:nvPr/>
          </p:nvSpPr>
          <p:spPr bwMode="auto">
            <a:xfrm flipV="1">
              <a:off x="2426" y="3339"/>
              <a:ext cx="227" cy="182"/>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67608" name="Text Box 24"/>
          <p:cNvSpPr txBox="1">
            <a:spLocks noChangeArrowheads="1"/>
          </p:cNvSpPr>
          <p:nvPr/>
        </p:nvSpPr>
        <p:spPr bwMode="auto">
          <a:xfrm>
            <a:off x="5556250" y="3406775"/>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C</a:t>
            </a:r>
          </a:p>
        </p:txBody>
      </p:sp>
      <p:sp>
        <p:nvSpPr>
          <p:cNvPr id="67609" name="Text Box 25"/>
          <p:cNvSpPr txBox="1">
            <a:spLocks noChangeArrowheads="1"/>
          </p:cNvSpPr>
          <p:nvPr/>
        </p:nvSpPr>
        <p:spPr bwMode="auto">
          <a:xfrm>
            <a:off x="5592763" y="2489200"/>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sp>
        <p:nvSpPr>
          <p:cNvPr id="67610" name="Text Box 26"/>
          <p:cNvSpPr txBox="1">
            <a:spLocks noChangeArrowheads="1"/>
          </p:cNvSpPr>
          <p:nvPr/>
        </p:nvSpPr>
        <p:spPr bwMode="auto">
          <a:xfrm>
            <a:off x="2566988" y="3233738"/>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67611" name="Text Box 27"/>
          <p:cNvSpPr txBox="1">
            <a:spLocks noChangeArrowheads="1"/>
          </p:cNvSpPr>
          <p:nvPr/>
        </p:nvSpPr>
        <p:spPr bwMode="auto">
          <a:xfrm>
            <a:off x="5592763" y="3814763"/>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5</a:t>
            </a:r>
          </a:p>
        </p:txBody>
      </p:sp>
      <p:grpSp>
        <p:nvGrpSpPr>
          <p:cNvPr id="4" name="Group 28"/>
          <p:cNvGrpSpPr>
            <a:grpSpLocks/>
          </p:cNvGrpSpPr>
          <p:nvPr/>
        </p:nvGrpSpPr>
        <p:grpSpPr bwMode="auto">
          <a:xfrm>
            <a:off x="714375" y="2687638"/>
            <a:ext cx="1152525" cy="1138237"/>
            <a:chOff x="3288" y="3430"/>
            <a:chExt cx="726" cy="717"/>
          </a:xfrm>
        </p:grpSpPr>
        <p:sp>
          <p:nvSpPr>
            <p:cNvPr id="67613" name="Oval 2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14" name="Text Box 30"/>
            <p:cNvSpPr txBox="1">
              <a:spLocks noChangeArrowheads="1"/>
            </p:cNvSpPr>
            <p:nvPr/>
          </p:nvSpPr>
          <p:spPr bwMode="auto">
            <a:xfrm>
              <a:off x="3353"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1</a:t>
              </a:r>
            </a:p>
          </p:txBody>
        </p:sp>
        <p:sp>
          <p:nvSpPr>
            <p:cNvPr id="67615" name="Line 3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16" name="Line 3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5" name="Group 33"/>
          <p:cNvGrpSpPr>
            <a:grpSpLocks/>
          </p:cNvGrpSpPr>
          <p:nvPr/>
        </p:nvGrpSpPr>
        <p:grpSpPr bwMode="auto">
          <a:xfrm>
            <a:off x="3810000" y="2687638"/>
            <a:ext cx="1152525" cy="1138237"/>
            <a:chOff x="3288" y="3430"/>
            <a:chExt cx="726" cy="717"/>
          </a:xfrm>
        </p:grpSpPr>
        <p:sp>
          <p:nvSpPr>
            <p:cNvPr id="67618" name="Oval 3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19" name="Text Box 35"/>
            <p:cNvSpPr txBox="1">
              <a:spLocks noChangeArrowheads="1"/>
            </p:cNvSpPr>
            <p:nvPr/>
          </p:nvSpPr>
          <p:spPr bwMode="auto">
            <a:xfrm>
              <a:off x="3362"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2</a:t>
              </a:r>
            </a:p>
          </p:txBody>
        </p:sp>
        <p:sp>
          <p:nvSpPr>
            <p:cNvPr id="67620" name="Line 3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21" name="Line 3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6" name="Group 38"/>
          <p:cNvGrpSpPr>
            <a:grpSpLocks/>
          </p:cNvGrpSpPr>
          <p:nvPr/>
        </p:nvGrpSpPr>
        <p:grpSpPr bwMode="auto">
          <a:xfrm>
            <a:off x="6907213" y="2616200"/>
            <a:ext cx="1152525" cy="1138238"/>
            <a:chOff x="3288" y="3430"/>
            <a:chExt cx="726" cy="717"/>
          </a:xfrm>
        </p:grpSpPr>
        <p:sp>
          <p:nvSpPr>
            <p:cNvPr id="67623" name="Oval 3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24" name="Text Box 40"/>
            <p:cNvSpPr txBox="1">
              <a:spLocks noChangeArrowheads="1"/>
            </p:cNvSpPr>
            <p:nvPr/>
          </p:nvSpPr>
          <p:spPr bwMode="auto">
            <a:xfrm>
              <a:off x="3362" y="3645"/>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3</a:t>
              </a:r>
            </a:p>
          </p:txBody>
        </p:sp>
        <p:sp>
          <p:nvSpPr>
            <p:cNvPr id="67625" name="Line 4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7626" name="Line 4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67627" name="Text Box 43"/>
          <p:cNvSpPr txBox="1">
            <a:spLocks noChangeArrowheads="1"/>
          </p:cNvSpPr>
          <p:nvPr/>
        </p:nvSpPr>
        <p:spPr bwMode="auto">
          <a:xfrm>
            <a:off x="1346200" y="27574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67633" name="Text Box 49"/>
          <p:cNvSpPr txBox="1">
            <a:spLocks noChangeArrowheads="1"/>
          </p:cNvSpPr>
          <p:nvPr/>
        </p:nvSpPr>
        <p:spPr bwMode="auto">
          <a:xfrm>
            <a:off x="7470775" y="2705100"/>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29</a:t>
            </a:r>
          </a:p>
        </p:txBody>
      </p:sp>
      <p:sp>
        <p:nvSpPr>
          <p:cNvPr id="13329" name="Text Box 50"/>
          <p:cNvSpPr txBox="1">
            <a:spLocks noChangeArrowheads="1"/>
          </p:cNvSpPr>
          <p:nvPr/>
        </p:nvSpPr>
        <p:spPr bwMode="auto">
          <a:xfrm>
            <a:off x="1042988" y="6165850"/>
            <a:ext cx="748823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buFontTx/>
              <a:buChar char="•"/>
            </a:pPr>
            <a:endParaRPr lang="en-GB">
              <a:latin typeface="Arial" charset="0"/>
            </a:endParaRPr>
          </a:p>
          <a:p>
            <a:pPr>
              <a:spcBef>
                <a:spcPct val="50000"/>
              </a:spcBef>
              <a:buFontTx/>
              <a:buChar char="•"/>
            </a:pPr>
            <a:endParaRPr lang="en-GB"/>
          </a:p>
        </p:txBody>
      </p:sp>
      <p:sp>
        <p:nvSpPr>
          <p:cNvPr id="67635" name="Rectangle 51"/>
          <p:cNvSpPr>
            <a:spLocks noChangeArrowheads="1"/>
          </p:cNvSpPr>
          <p:nvPr/>
        </p:nvSpPr>
        <p:spPr bwMode="auto">
          <a:xfrm>
            <a:off x="339725" y="3946525"/>
            <a:ext cx="8458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If Activity C starts on week 25 then the whole project cannot be completed by week 29</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So we must take the </a:t>
            </a:r>
            <a:r>
              <a:rPr lang="en-GB">
                <a:solidFill>
                  <a:srgbClr val="FF0000"/>
                </a:solidFill>
                <a:latin typeface="Arial" charset="0"/>
              </a:rPr>
              <a:t>LOWEST </a:t>
            </a:r>
            <a:r>
              <a:rPr lang="en-GB">
                <a:latin typeface="Arial" charset="0"/>
              </a:rPr>
              <a:t>figure</a:t>
            </a:r>
          </a:p>
          <a:p>
            <a:pPr marL="742950" lvl="1" indent="-285750">
              <a:spcBef>
                <a:spcPct val="20000"/>
              </a:spcBef>
              <a:buFontTx/>
              <a:buBlip>
                <a:blip r:embed="rId4"/>
              </a:buBlip>
            </a:pPr>
            <a:r>
              <a:rPr lang="en-GB" sz="2000">
                <a:solidFill>
                  <a:schemeClr val="accent2"/>
                </a:solidFill>
                <a:latin typeface="Arial" charset="0"/>
              </a:rPr>
              <a:t>This means that the LFT is 24 weeks</a:t>
            </a:r>
          </a:p>
        </p:txBody>
      </p:sp>
      <p:sp>
        <p:nvSpPr>
          <p:cNvPr id="67637" name="AutoShape 53"/>
          <p:cNvSpPr>
            <a:spLocks noChangeArrowheads="1"/>
          </p:cNvSpPr>
          <p:nvPr/>
        </p:nvSpPr>
        <p:spPr bwMode="auto">
          <a:xfrm>
            <a:off x="6599238" y="5086350"/>
            <a:ext cx="2116137" cy="1398588"/>
          </a:xfrm>
          <a:prstGeom prst="roundRect">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67636" name="Text Box 52"/>
          <p:cNvSpPr txBox="1">
            <a:spLocks noChangeArrowheads="1"/>
          </p:cNvSpPr>
          <p:nvPr/>
        </p:nvSpPr>
        <p:spPr bwMode="auto">
          <a:xfrm>
            <a:off x="6700838" y="5186363"/>
            <a:ext cx="194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a:solidFill>
                  <a:schemeClr val="accent2"/>
                </a:solidFill>
                <a:latin typeface="Arial" charset="0"/>
              </a:rPr>
              <a:t>Which figure should be used?</a:t>
            </a:r>
          </a:p>
        </p:txBody>
      </p:sp>
      <p:sp>
        <p:nvSpPr>
          <p:cNvPr id="67640" name="Text Box 56"/>
          <p:cNvSpPr txBox="1">
            <a:spLocks noChangeArrowheads="1"/>
          </p:cNvSpPr>
          <p:nvPr/>
        </p:nvSpPr>
        <p:spPr bwMode="auto">
          <a:xfrm>
            <a:off x="4324350" y="2754313"/>
            <a:ext cx="71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24</a:t>
            </a:r>
          </a:p>
        </p:txBody>
      </p:sp>
      <p:sp>
        <p:nvSpPr>
          <p:cNvPr id="48" name="Title 47"/>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The LFT and Simultaneous Activities</a:t>
            </a:r>
            <a:endParaRPr lang="en-GB" dirty="0"/>
          </a:p>
        </p:txBody>
      </p:sp>
      <p:sp>
        <p:nvSpPr>
          <p:cNvPr id="49" name="Text Box 35"/>
          <p:cNvSpPr txBox="1">
            <a:spLocks noChangeArrowheads="1"/>
          </p:cNvSpPr>
          <p:nvPr/>
        </p:nvSpPr>
        <p:spPr bwMode="auto">
          <a:xfrm>
            <a:off x="5143500" y="207645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50" name="Text Box 36"/>
          <p:cNvSpPr txBox="1">
            <a:spLocks noChangeArrowheads="1"/>
          </p:cNvSpPr>
          <p:nvPr/>
        </p:nvSpPr>
        <p:spPr bwMode="auto">
          <a:xfrm>
            <a:off x="6262688" y="20621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51" name="Text Box 37"/>
          <p:cNvSpPr txBox="1">
            <a:spLocks noChangeArrowheads="1"/>
          </p:cNvSpPr>
          <p:nvPr/>
        </p:nvSpPr>
        <p:spPr bwMode="auto">
          <a:xfrm>
            <a:off x="6262688" y="374332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52" name="Text Box 38"/>
          <p:cNvSpPr txBox="1">
            <a:spLocks noChangeArrowheads="1"/>
          </p:cNvSpPr>
          <p:nvPr/>
        </p:nvSpPr>
        <p:spPr bwMode="auto">
          <a:xfrm>
            <a:off x="5143500" y="38084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53" name="Text Box 40"/>
          <p:cNvSpPr txBox="1">
            <a:spLocks noChangeArrowheads="1"/>
          </p:cNvSpPr>
          <p:nvPr/>
        </p:nvSpPr>
        <p:spPr bwMode="auto">
          <a:xfrm>
            <a:off x="4303713" y="3835400"/>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24</a:t>
            </a:r>
          </a:p>
        </p:txBody>
      </p:sp>
      <p:sp>
        <p:nvSpPr>
          <p:cNvPr id="54" name="Text Box 48"/>
          <p:cNvSpPr txBox="1">
            <a:spLocks noChangeArrowheads="1"/>
          </p:cNvSpPr>
          <p:nvPr/>
        </p:nvSpPr>
        <p:spPr bwMode="auto">
          <a:xfrm>
            <a:off x="7462838" y="3159125"/>
            <a:ext cx="719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29</a:t>
            </a:r>
          </a:p>
        </p:txBody>
      </p:sp>
      <p:sp>
        <p:nvSpPr>
          <p:cNvPr id="55" name="Text Box 49"/>
          <p:cNvSpPr txBox="1">
            <a:spLocks noChangeArrowheads="1"/>
          </p:cNvSpPr>
          <p:nvPr/>
        </p:nvSpPr>
        <p:spPr bwMode="auto">
          <a:xfrm>
            <a:off x="4303713" y="2154238"/>
            <a:ext cx="719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25</a:t>
            </a:r>
          </a:p>
        </p:txBody>
      </p:sp>
      <p:sp>
        <p:nvSpPr>
          <p:cNvPr id="56" name="Text Box 50"/>
          <p:cNvSpPr txBox="1">
            <a:spLocks noChangeArrowheads="1"/>
          </p:cNvSpPr>
          <p:nvPr/>
        </p:nvSpPr>
        <p:spPr bwMode="auto">
          <a:xfrm>
            <a:off x="1344613" y="3225800"/>
            <a:ext cx="55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0</a:t>
            </a:r>
          </a:p>
        </p:txBody>
      </p:sp>
      <p:sp>
        <p:nvSpPr>
          <p:cNvPr id="57" name="Text Box 37"/>
          <p:cNvSpPr txBox="1">
            <a:spLocks noChangeArrowheads="1"/>
          </p:cNvSpPr>
          <p:nvPr/>
        </p:nvSpPr>
        <p:spPr bwMode="auto">
          <a:xfrm>
            <a:off x="3181350" y="31988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
        <p:nvSpPr>
          <p:cNvPr id="58" name="Text Box 38"/>
          <p:cNvSpPr txBox="1">
            <a:spLocks noChangeArrowheads="1"/>
          </p:cNvSpPr>
          <p:nvPr/>
        </p:nvSpPr>
        <p:spPr bwMode="auto">
          <a:xfrm>
            <a:off x="2060575" y="32654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759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760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760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76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759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759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76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762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764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763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763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7637"/>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7635">
                                            <p:txEl>
                                              <p:pRg st="1" end="1"/>
                                            </p:txEl>
                                          </p:spTgt>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7635">
                                            <p:txEl>
                                              <p:pRg st="3" end="3"/>
                                            </p:txEl>
                                          </p:spTgt>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7635">
                                            <p:txEl>
                                              <p:pRg st="4" end="4"/>
                                            </p:txEl>
                                          </p:spTgt>
                                        </p:tgtEl>
                                        <p:attrNameLst>
                                          <p:attrName>style.visibility</p:attrName>
                                        </p:attrNameLst>
                                      </p:cBhvr>
                                      <p:to>
                                        <p:strVal val="visible"/>
                                      </p:to>
                                    </p:set>
                                  </p:childTnLst>
                                </p:cTn>
                              </p:par>
                              <p:par>
                                <p:cTn id="76" presetID="0" presetClass="path" presetSubtype="0" accel="50000" decel="50000" fill="hold" grpId="1" nodeType="withEffect">
                                  <p:stCondLst>
                                    <p:cond delay="0"/>
                                  </p:stCondLst>
                                  <p:childTnLst>
                                    <p:animMotion origin="layout" path="M 0.00417 -2.96296E-6 L 0.00417 -0.09027 " pathEditMode="relative" rAng="0" ptsTypes="AA">
                                      <p:cBhvr>
                                        <p:cTn id="77" dur="2000" fill="hold"/>
                                        <p:tgtEl>
                                          <p:spTgt spid="53"/>
                                        </p:tgtEl>
                                        <p:attrNameLst>
                                          <p:attrName>ppt_x</p:attrName>
                                          <p:attrName>ppt_y</p:attrName>
                                        </p:attrNameLst>
                                      </p:cBhvr>
                                      <p:rCtr x="0" y="-4500"/>
                                    </p:animMotion>
                                  </p:childTnLst>
                                </p:cTn>
                              </p:par>
                              <p:par>
                                <p:cTn id="78" presetID="1" presetClass="exit" presetSubtype="0" fill="hold" grpId="1" nodeType="withEffect">
                                  <p:stCondLst>
                                    <p:cond delay="0"/>
                                  </p:stCondLst>
                                  <p:childTnLst>
                                    <p:set>
                                      <p:cBhvr>
                                        <p:cTn id="79" dur="1" fill="hold">
                                          <p:stCondLst>
                                            <p:cond delay="0"/>
                                          </p:stCondLst>
                                        </p:cTn>
                                        <p:tgtEl>
                                          <p:spTgt spid="67637"/>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67636"/>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4" autoUpdateAnimBg="0"/>
      <p:bldP spid="67598" grpId="0"/>
      <p:bldP spid="67599" grpId="0"/>
      <p:bldP spid="67608" grpId="0"/>
      <p:bldP spid="67609" grpId="0"/>
      <p:bldP spid="67610" grpId="0"/>
      <p:bldP spid="67611" grpId="0"/>
      <p:bldP spid="67627" grpId="0"/>
      <p:bldP spid="67633" grpId="0"/>
      <p:bldP spid="67635" grpId="0" build="p" bldLvl="4" autoUpdateAnimBg="0"/>
      <p:bldP spid="67637" grpId="0" animBg="1"/>
      <p:bldP spid="67637" grpId="1" animBg="1"/>
      <p:bldP spid="67636" grpId="0"/>
      <p:bldP spid="67636" grpId="1"/>
      <p:bldP spid="67640" grpId="0"/>
      <p:bldP spid="49" grpId="0"/>
      <p:bldP spid="50" grpId="0"/>
      <p:bldP spid="51" grpId="0"/>
      <p:bldP spid="52" grpId="0"/>
      <p:bldP spid="53" grpId="0"/>
      <p:bldP spid="53" grpId="1"/>
      <p:bldP spid="54" grpId="0"/>
      <p:bldP spid="55"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323850" y="1303338"/>
            <a:ext cx="84582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The LFT of the last activity is always equal to its EST</a:t>
            </a:r>
          </a:p>
          <a:p>
            <a:pPr marL="342900" indent="-342900">
              <a:spcBef>
                <a:spcPct val="20000"/>
              </a:spcBef>
              <a:buFontTx/>
              <a:buBlip>
                <a:blip r:embed="rId3"/>
              </a:buBlip>
            </a:pPr>
            <a:endParaRPr lang="en-GB">
              <a:solidFill>
                <a:schemeClr val="accent2"/>
              </a:solidFill>
              <a:latin typeface="Arial" charset="0"/>
            </a:endParaRPr>
          </a:p>
          <a:p>
            <a:pPr marL="342900" indent="-342900">
              <a:spcBef>
                <a:spcPct val="20000"/>
              </a:spcBef>
              <a:buFontTx/>
              <a:buBlip>
                <a:blip r:embed="rId3"/>
              </a:buBlip>
            </a:pPr>
            <a:r>
              <a:rPr lang="en-GB">
                <a:latin typeface="Arial" charset="0"/>
              </a:rPr>
              <a:t>The LFT of the first node is always </a:t>
            </a:r>
            <a:r>
              <a:rPr lang="en-GB">
                <a:solidFill>
                  <a:schemeClr val="accent2"/>
                </a:solidFill>
                <a:latin typeface="Arial" charset="0"/>
              </a:rPr>
              <a:t>ZERO</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Calculate the LFT by working right to left across a</a:t>
            </a:r>
            <a:br>
              <a:rPr lang="en-GB">
                <a:latin typeface="Arial" charset="0"/>
              </a:rPr>
            </a:br>
            <a:r>
              <a:rPr lang="en-GB">
                <a:latin typeface="Arial" charset="0"/>
              </a:rPr>
              <a:t>network</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It is calculated using the formula:</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When there are 2 simultaneous activities the </a:t>
            </a:r>
            <a:r>
              <a:rPr lang="en-GB">
                <a:solidFill>
                  <a:srgbClr val="FF0000"/>
                </a:solidFill>
                <a:latin typeface="Arial" charset="0"/>
              </a:rPr>
              <a:t>LOWEST </a:t>
            </a:r>
            <a:r>
              <a:rPr lang="en-GB">
                <a:latin typeface="Arial" charset="0"/>
              </a:rPr>
              <a:t>figure is used as the LFT</a:t>
            </a:r>
          </a:p>
        </p:txBody>
      </p:sp>
      <p:pic>
        <p:nvPicPr>
          <p:cNvPr id="14339" name="Picture 6" descr="figure_juggling_time_500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1460500"/>
            <a:ext cx="1589087"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Recap of The Latest Finishing Time</a:t>
            </a:r>
            <a:endParaRPr lang="en-GB" dirty="0"/>
          </a:p>
        </p:txBody>
      </p:sp>
      <p:sp>
        <p:nvSpPr>
          <p:cNvPr id="71682" name="Rectangle 2"/>
          <p:cNvSpPr>
            <a:spLocks noChangeArrowheads="1"/>
          </p:cNvSpPr>
          <p:nvPr/>
        </p:nvSpPr>
        <p:spPr bwMode="auto">
          <a:xfrm>
            <a:off x="736600" y="4829175"/>
            <a:ext cx="7656513" cy="493713"/>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9" name="Rectangle 8"/>
          <p:cNvSpPr>
            <a:spLocks noChangeArrowheads="1"/>
          </p:cNvSpPr>
          <p:nvPr/>
        </p:nvSpPr>
        <p:spPr bwMode="auto">
          <a:xfrm>
            <a:off x="355600" y="4862513"/>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a:spcBef>
                <a:spcPct val="20000"/>
              </a:spcBef>
            </a:pPr>
            <a:r>
              <a:rPr lang="en-GB" sz="2000">
                <a:solidFill>
                  <a:schemeClr val="accent2"/>
                </a:solidFill>
                <a:latin typeface="Arial" charset="0"/>
              </a:rPr>
              <a:t>LFT = LFT at end of following activity - Duration of following activity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bldLvl="4" autoUpdateAnimBg="0"/>
      <p:bldP spid="71682"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r>
              <a:rPr lang="en-GB" dirty="0"/>
              <a:t>How to construct networks</a:t>
            </a:r>
          </a:p>
          <a:p>
            <a:r>
              <a:rPr lang="en-GB" dirty="0"/>
              <a:t>Understand how CPA helps to manage projects</a:t>
            </a:r>
          </a:p>
        </p:txBody>
      </p:sp>
    </p:spTree>
    <p:extLst>
      <p:ext uri="{BB962C8B-B14F-4D97-AF65-F5344CB8AC3E}">
        <p14:creationId xmlns:p14="http://schemas.microsoft.com/office/powerpoint/2010/main" val="338172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lank_whiteboard_on_stand_800_clr.png"/>
          <p:cNvPicPr>
            <a:picLocks noChangeAspect="1"/>
          </p:cNvPicPr>
          <p:nvPr/>
        </p:nvPicPr>
        <p:blipFill>
          <a:blip r:embed="rId3">
            <a:extLst>
              <a:ext uri="{28A0092B-C50C-407E-A947-70E740481C1C}">
                <a14:useLocalDpi xmlns:a14="http://schemas.microsoft.com/office/drawing/2010/main" val="0"/>
              </a:ext>
            </a:extLst>
          </a:blip>
          <a:srcRect b="38934"/>
          <a:stretch>
            <a:fillRect/>
          </a:stretch>
        </p:blipFill>
        <p:spPr bwMode="auto">
          <a:xfrm>
            <a:off x="-684213" y="1684338"/>
            <a:ext cx="10701338"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4"/>
          <p:cNvSpPr>
            <a:spLocks noChangeArrowheads="1"/>
          </p:cNvSpPr>
          <p:nvPr/>
        </p:nvSpPr>
        <p:spPr bwMode="auto">
          <a:xfrm>
            <a:off x="323850" y="1098550"/>
            <a:ext cx="8458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4"/>
              </a:buBlip>
            </a:pPr>
            <a:r>
              <a:rPr lang="en-GB">
                <a:latin typeface="Arial" charset="0"/>
              </a:rPr>
              <a:t>An activity without spare time is </a:t>
            </a:r>
            <a:r>
              <a:rPr lang="en-GB">
                <a:solidFill>
                  <a:schemeClr val="accent2"/>
                </a:solidFill>
                <a:latin typeface="Arial" charset="0"/>
              </a:rPr>
              <a:t>CRITICAL</a:t>
            </a:r>
          </a:p>
          <a:p>
            <a:pPr marL="342900" indent="-342900">
              <a:spcBef>
                <a:spcPct val="20000"/>
              </a:spcBef>
              <a:buFontTx/>
              <a:buBlip>
                <a:blip r:embed="rId4"/>
              </a:buBlip>
            </a:pPr>
            <a:r>
              <a:rPr lang="en-GB">
                <a:latin typeface="Arial" charset="0"/>
              </a:rPr>
              <a:t>Spare time is referred to as the </a:t>
            </a:r>
            <a:r>
              <a:rPr lang="en-GB">
                <a:solidFill>
                  <a:schemeClr val="accent2"/>
                </a:solidFill>
                <a:latin typeface="Arial" charset="0"/>
              </a:rPr>
              <a:t>FLOAT</a:t>
            </a:r>
          </a:p>
          <a:p>
            <a:pPr marL="342900" indent="-342900" algn="ctr">
              <a:spcBef>
                <a:spcPct val="20000"/>
              </a:spcBef>
            </a:pPr>
            <a:endParaRPr lang="en-GB">
              <a:latin typeface="Arial" charset="0"/>
            </a:endParaRPr>
          </a:p>
        </p:txBody>
      </p:sp>
      <p:sp>
        <p:nvSpPr>
          <p:cNvPr id="14" name="Title 13"/>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The Float</a:t>
            </a:r>
            <a:endParaRPr lang="en-GB" dirty="0"/>
          </a:p>
        </p:txBody>
      </p:sp>
      <p:sp>
        <p:nvSpPr>
          <p:cNvPr id="17" name="Rectangle 4"/>
          <p:cNvSpPr>
            <a:spLocks noChangeArrowheads="1"/>
          </p:cNvSpPr>
          <p:nvPr/>
        </p:nvSpPr>
        <p:spPr bwMode="auto">
          <a:xfrm>
            <a:off x="614363" y="2271713"/>
            <a:ext cx="802481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a:solidFill>
                  <a:schemeClr val="accent2"/>
                </a:solidFill>
                <a:latin typeface="Arial" charset="0"/>
              </a:rPr>
              <a:t>There are 2 types of float, each with its own formula:</a:t>
            </a:r>
          </a:p>
          <a:p>
            <a:pPr marL="342900" indent="-342900" algn="ctr">
              <a:spcBef>
                <a:spcPct val="20000"/>
              </a:spcBef>
            </a:pPr>
            <a:endParaRPr lang="en-GB">
              <a:latin typeface="Arial" charset="0"/>
            </a:endParaRPr>
          </a:p>
        </p:txBody>
      </p:sp>
      <p:sp>
        <p:nvSpPr>
          <p:cNvPr id="24" name="Rounded Rectangle 23"/>
          <p:cNvSpPr/>
          <p:nvPr/>
        </p:nvSpPr>
        <p:spPr bwMode="auto">
          <a:xfrm>
            <a:off x="4670425" y="2933700"/>
            <a:ext cx="4027488" cy="3508375"/>
          </a:xfrm>
          <a:prstGeom prst="roundRect">
            <a:avLst>
              <a:gd name="adj" fmla="val 9663"/>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a:solidFill>
                <a:schemeClr val="accent2"/>
              </a:solidFill>
              <a:latin typeface="Arial" charset="0"/>
              <a:cs typeface="+mn-cs"/>
            </a:endParaRPr>
          </a:p>
        </p:txBody>
      </p:sp>
      <p:sp>
        <p:nvSpPr>
          <p:cNvPr id="81928" name="Text Box 8"/>
          <p:cNvSpPr txBox="1">
            <a:spLocks noChangeArrowheads="1"/>
          </p:cNvSpPr>
          <p:nvPr/>
        </p:nvSpPr>
        <p:spPr bwMode="auto">
          <a:xfrm>
            <a:off x="4889500" y="2973388"/>
            <a:ext cx="3598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b="1">
                <a:solidFill>
                  <a:schemeClr val="accent2"/>
                </a:solidFill>
                <a:latin typeface="Verdana" pitchFamily="34" charset="0"/>
              </a:rPr>
              <a:t>TOTAL FLOAT</a:t>
            </a:r>
            <a:br>
              <a:rPr lang="en-GB" b="1">
                <a:solidFill>
                  <a:schemeClr val="accent2"/>
                </a:solidFill>
                <a:latin typeface="Verdana" pitchFamily="34" charset="0"/>
              </a:rPr>
            </a:br>
            <a:r>
              <a:rPr lang="en-GB">
                <a:latin typeface="Verdana" pitchFamily="34" charset="0"/>
              </a:rPr>
              <a:t>This is the amount of spare time available for an activity without delaying the</a:t>
            </a:r>
            <a:br>
              <a:rPr lang="en-GB">
                <a:latin typeface="Verdana" pitchFamily="34" charset="0"/>
              </a:rPr>
            </a:br>
            <a:r>
              <a:rPr lang="en-GB">
                <a:latin typeface="Verdana" pitchFamily="34" charset="0"/>
              </a:rPr>
              <a:t> </a:t>
            </a:r>
            <a:r>
              <a:rPr lang="en-GB">
                <a:solidFill>
                  <a:srgbClr val="FF0000"/>
                </a:solidFill>
                <a:latin typeface="Verdana" pitchFamily="34" charset="0"/>
              </a:rPr>
              <a:t>WHOLE PROJECT</a:t>
            </a:r>
          </a:p>
        </p:txBody>
      </p:sp>
      <p:sp>
        <p:nvSpPr>
          <p:cNvPr id="25611" name="Text Box 14"/>
          <p:cNvSpPr txBox="1">
            <a:spLocks noChangeArrowheads="1"/>
          </p:cNvSpPr>
          <p:nvPr/>
        </p:nvSpPr>
        <p:spPr bwMode="auto">
          <a:xfrm>
            <a:off x="4586288" y="5427663"/>
            <a:ext cx="420211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sz="1700">
                <a:solidFill>
                  <a:srgbClr val="FF0000"/>
                </a:solidFill>
                <a:latin typeface="Verdana" pitchFamily="34" charset="0"/>
              </a:rPr>
              <a:t>Total Float =</a:t>
            </a:r>
            <a:r>
              <a:rPr lang="en-GB" sz="1700">
                <a:latin typeface="Verdana" pitchFamily="34" charset="0"/>
              </a:rPr>
              <a:t> </a:t>
            </a:r>
            <a:br>
              <a:rPr lang="en-GB" sz="1700">
                <a:latin typeface="Verdana" pitchFamily="34" charset="0"/>
              </a:rPr>
            </a:br>
            <a:r>
              <a:rPr lang="en-GB" sz="1700">
                <a:solidFill>
                  <a:schemeClr val="accent2"/>
                </a:solidFill>
                <a:latin typeface="Verdana" pitchFamily="34" charset="0"/>
              </a:rPr>
              <a:t>Activity’s LFT –</a:t>
            </a:r>
            <a:br>
              <a:rPr lang="en-GB" sz="1700">
                <a:solidFill>
                  <a:schemeClr val="accent2"/>
                </a:solidFill>
                <a:latin typeface="Verdana" pitchFamily="34" charset="0"/>
              </a:rPr>
            </a:br>
            <a:r>
              <a:rPr lang="en-GB" sz="1700">
                <a:solidFill>
                  <a:schemeClr val="accent2"/>
                </a:solidFill>
                <a:latin typeface="Verdana" pitchFamily="34" charset="0"/>
              </a:rPr>
              <a:t>(Activity’s EST + Activity’s Duration)</a:t>
            </a:r>
          </a:p>
        </p:txBody>
      </p:sp>
      <p:sp>
        <p:nvSpPr>
          <p:cNvPr id="25" name="Rounded Rectangle 24"/>
          <p:cNvSpPr/>
          <p:nvPr/>
        </p:nvSpPr>
        <p:spPr bwMode="auto">
          <a:xfrm>
            <a:off x="592138" y="2922588"/>
            <a:ext cx="4027487" cy="3508375"/>
          </a:xfrm>
          <a:prstGeom prst="roundRect">
            <a:avLst>
              <a:gd name="adj" fmla="val 9663"/>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a:solidFill>
                <a:schemeClr val="accent2"/>
              </a:solidFill>
              <a:latin typeface="Arial" charset="0"/>
              <a:cs typeface="+mn-cs"/>
            </a:endParaRPr>
          </a:p>
        </p:txBody>
      </p:sp>
      <p:sp>
        <p:nvSpPr>
          <p:cNvPr id="81927" name="Text Box 7"/>
          <p:cNvSpPr txBox="1">
            <a:spLocks noChangeArrowheads="1"/>
          </p:cNvSpPr>
          <p:nvPr/>
        </p:nvSpPr>
        <p:spPr bwMode="auto">
          <a:xfrm>
            <a:off x="804863" y="2973388"/>
            <a:ext cx="3600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b="1">
                <a:solidFill>
                  <a:schemeClr val="accent2"/>
                </a:solidFill>
                <a:latin typeface="Verdana" pitchFamily="34" charset="0"/>
              </a:rPr>
              <a:t>FREE FLOAT</a:t>
            </a:r>
            <a:br>
              <a:rPr lang="en-GB" b="1">
                <a:solidFill>
                  <a:schemeClr val="accent2"/>
                </a:solidFill>
                <a:latin typeface="Verdana" pitchFamily="34" charset="0"/>
              </a:rPr>
            </a:br>
            <a:r>
              <a:rPr lang="en-GB">
                <a:latin typeface="Verdana" pitchFamily="34" charset="0"/>
              </a:rPr>
              <a:t>This is the amount of spare time available for an activity without delaying the</a:t>
            </a:r>
            <a:br>
              <a:rPr lang="en-GB">
                <a:latin typeface="Verdana" pitchFamily="34" charset="0"/>
              </a:rPr>
            </a:br>
            <a:r>
              <a:rPr lang="en-GB">
                <a:latin typeface="Verdana" pitchFamily="34" charset="0"/>
              </a:rPr>
              <a:t> </a:t>
            </a:r>
            <a:r>
              <a:rPr lang="en-GB">
                <a:solidFill>
                  <a:srgbClr val="FF0000"/>
                </a:solidFill>
                <a:latin typeface="Verdana" pitchFamily="34" charset="0"/>
              </a:rPr>
              <a:t>NEXT ACTIVITY</a:t>
            </a:r>
          </a:p>
        </p:txBody>
      </p:sp>
      <p:sp>
        <p:nvSpPr>
          <p:cNvPr id="25613" name="Text Box 10"/>
          <p:cNvSpPr txBox="1">
            <a:spLocks noChangeArrowheads="1"/>
          </p:cNvSpPr>
          <p:nvPr/>
        </p:nvSpPr>
        <p:spPr bwMode="auto">
          <a:xfrm>
            <a:off x="504825" y="5427663"/>
            <a:ext cx="42052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sz="1700">
                <a:solidFill>
                  <a:srgbClr val="FF0000"/>
                </a:solidFill>
                <a:latin typeface="Verdana" pitchFamily="34" charset="0"/>
              </a:rPr>
              <a:t>Free Float =</a:t>
            </a:r>
            <a:r>
              <a:rPr lang="en-GB" sz="1700">
                <a:latin typeface="Verdana" pitchFamily="34" charset="0"/>
              </a:rPr>
              <a:t> </a:t>
            </a:r>
            <a:br>
              <a:rPr lang="en-GB" sz="1700">
                <a:latin typeface="Verdana" pitchFamily="34" charset="0"/>
              </a:rPr>
            </a:br>
            <a:r>
              <a:rPr lang="en-GB" sz="1700">
                <a:solidFill>
                  <a:schemeClr val="accent2"/>
                </a:solidFill>
                <a:latin typeface="Verdana" pitchFamily="34" charset="0"/>
              </a:rPr>
              <a:t>EST at End of activity –</a:t>
            </a:r>
            <a:br>
              <a:rPr lang="en-GB" sz="1700">
                <a:solidFill>
                  <a:schemeClr val="accent2"/>
                </a:solidFill>
                <a:latin typeface="Verdana" pitchFamily="34" charset="0"/>
              </a:rPr>
            </a:br>
            <a:r>
              <a:rPr lang="en-GB" sz="1700">
                <a:solidFill>
                  <a:schemeClr val="accent2"/>
                </a:solidFill>
                <a:latin typeface="Verdana" pitchFamily="34" charset="0"/>
              </a:rPr>
              <a:t>(EST at start + Activity Duration)</a:t>
            </a:r>
          </a:p>
        </p:txBody>
      </p:sp>
      <p:sp>
        <p:nvSpPr>
          <p:cNvPr id="2" name="Star: 6 Points 1">
            <a:extLst>
              <a:ext uri="{FF2B5EF4-FFF2-40B4-BE49-F238E27FC236}">
                <a16:creationId xmlns:a16="http://schemas.microsoft.com/office/drawing/2014/main" id="{BED7F9D7-3892-4BC9-9D14-51357AA87AFE}"/>
              </a:ext>
            </a:extLst>
          </p:cNvPr>
          <p:cNvSpPr/>
          <p:nvPr/>
        </p:nvSpPr>
        <p:spPr bwMode="auto">
          <a:xfrm>
            <a:off x="396930" y="2687638"/>
            <a:ext cx="4587767" cy="3899701"/>
          </a:xfrm>
          <a:prstGeom prst="star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3600" dirty="0">
                <a:latin typeface="Calibri" panose="020F0502020204030204" pitchFamily="34" charset="0"/>
                <a:cs typeface="Calibri" panose="020F0502020204030204" pitchFamily="34" charset="0"/>
              </a:rPr>
              <a:t>Edexcel do not assess Free Float</a:t>
            </a:r>
            <a:endParaRPr kumimoji="0" lang="en-GB"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81927"/>
                                        </p:tgtEl>
                                        <p:attrNameLst>
                                          <p:attrName>style.visibility</p:attrName>
                                        </p:attrNameLst>
                                      </p:cBhvr>
                                      <p:to>
                                        <p:strVal val="visible"/>
                                      </p:to>
                                    </p:set>
                                    <p:animEffect transition="in" filter="wipe(up)">
                                      <p:cBhvr>
                                        <p:cTn id="25" dur="500"/>
                                        <p:tgtEl>
                                          <p:spTgt spid="81927"/>
                                        </p:tgtEl>
                                      </p:cBhvr>
                                    </p:animEffect>
                                  </p:childTnLst>
                                </p:cTn>
                              </p:par>
                            </p:childTnLst>
                          </p:cTn>
                        </p:par>
                        <p:par>
                          <p:cTn id="26" fill="hold" nodeType="afterGroup">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25613"/>
                                        </p:tgtEl>
                                        <p:attrNameLst>
                                          <p:attrName>style.visibility</p:attrName>
                                        </p:attrNameLst>
                                      </p:cBhvr>
                                      <p:to>
                                        <p:strVal val="visible"/>
                                      </p:to>
                                    </p:set>
                                    <p:animEffect transition="in" filter="wipe(up)">
                                      <p:cBhvr>
                                        <p:cTn id="29" dur="500"/>
                                        <p:tgtEl>
                                          <p:spTgt spid="256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nodeType="afterGroup">
                            <p:stCondLst>
                              <p:cond delay="0"/>
                            </p:stCondLst>
                            <p:childTnLst>
                              <p:par>
                                <p:cTn id="35" presetID="22" presetClass="entr" presetSubtype="1" fill="hold" grpId="0" nodeType="afterEffect">
                                  <p:stCondLst>
                                    <p:cond delay="0"/>
                                  </p:stCondLst>
                                  <p:childTnLst>
                                    <p:set>
                                      <p:cBhvr>
                                        <p:cTn id="36" dur="1" fill="hold">
                                          <p:stCondLst>
                                            <p:cond delay="0"/>
                                          </p:stCondLst>
                                        </p:cTn>
                                        <p:tgtEl>
                                          <p:spTgt spid="81928"/>
                                        </p:tgtEl>
                                        <p:attrNameLst>
                                          <p:attrName>style.visibility</p:attrName>
                                        </p:attrNameLst>
                                      </p:cBhvr>
                                      <p:to>
                                        <p:strVal val="visible"/>
                                      </p:to>
                                    </p:set>
                                    <p:animEffect transition="in" filter="wipe(up)">
                                      <p:cBhvr>
                                        <p:cTn id="37" dur="500"/>
                                        <p:tgtEl>
                                          <p:spTgt spid="81928"/>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25611"/>
                                        </p:tgtEl>
                                        <p:attrNameLst>
                                          <p:attrName>style.visibility</p:attrName>
                                        </p:attrNameLst>
                                      </p:cBhvr>
                                      <p:to>
                                        <p:strVal val="visible"/>
                                      </p:to>
                                    </p:set>
                                    <p:animEffect transition="in" filter="wipe(up)">
                                      <p:cBhvr>
                                        <p:cTn id="41" dur="500"/>
                                        <p:tgtEl>
                                          <p:spTgt spid="256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bldLvl="4" autoUpdateAnimBg="0"/>
      <p:bldP spid="17" grpId="0" build="p" bldLvl="4" autoUpdateAnimBg="0"/>
      <p:bldP spid="24" grpId="0" animBg="1"/>
      <p:bldP spid="81928" grpId="0"/>
      <p:bldP spid="25611" grpId="0"/>
      <p:bldP spid="25" grpId="0" animBg="1"/>
      <p:bldP spid="81927" grpId="0"/>
      <p:bldP spid="25613"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03"/>
          <p:cNvGrpSpPr>
            <a:grpSpLocks/>
          </p:cNvGrpSpPr>
          <p:nvPr/>
        </p:nvGrpSpPr>
        <p:grpSpPr bwMode="auto">
          <a:xfrm rot="312548">
            <a:off x="-300038" y="2724150"/>
            <a:ext cx="4776788" cy="4776788"/>
            <a:chOff x="-300251" y="2682736"/>
            <a:chExt cx="4776717" cy="4776717"/>
          </a:xfrm>
        </p:grpSpPr>
        <p:pic>
          <p:nvPicPr>
            <p:cNvPr id="16471" name="Picture 99" descr="white_note_with_tape_pc_800_cl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251" y="2682736"/>
              <a:ext cx="4776717" cy="477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2" name="Text Box 148"/>
            <p:cNvSpPr txBox="1">
              <a:spLocks noChangeArrowheads="1"/>
            </p:cNvSpPr>
            <p:nvPr/>
          </p:nvSpPr>
          <p:spPr bwMode="auto">
            <a:xfrm rot="-300000">
              <a:off x="179025" y="5924999"/>
              <a:ext cx="3611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sz="1400" dirty="0">
                  <a:solidFill>
                    <a:srgbClr val="FF0000"/>
                  </a:solidFill>
                  <a:latin typeface="Verdana" pitchFamily="34" charset="0"/>
                </a:rPr>
                <a:t>Free Float =</a:t>
              </a:r>
              <a:r>
                <a:rPr lang="en-GB" sz="1400" dirty="0">
                  <a:latin typeface="Verdana" pitchFamily="34" charset="0"/>
                </a:rPr>
                <a:t> </a:t>
              </a:r>
              <a:r>
                <a:rPr lang="en-GB" sz="1400" dirty="0">
                  <a:solidFill>
                    <a:schemeClr val="accent2"/>
                  </a:solidFill>
                  <a:latin typeface="Verdana" pitchFamily="34" charset="0"/>
                </a:rPr>
                <a:t>EST at End of activity –</a:t>
              </a:r>
              <a:br>
                <a:rPr lang="en-GB" sz="1400" dirty="0">
                  <a:solidFill>
                    <a:schemeClr val="accent2"/>
                  </a:solidFill>
                  <a:latin typeface="Verdana" pitchFamily="34" charset="0"/>
                </a:rPr>
              </a:br>
              <a:r>
                <a:rPr lang="en-GB" sz="1400" dirty="0">
                  <a:solidFill>
                    <a:schemeClr val="accent2"/>
                  </a:solidFill>
                  <a:latin typeface="Verdana" pitchFamily="34" charset="0"/>
                </a:rPr>
                <a:t>(EST at start + Duration of activity)</a:t>
              </a:r>
            </a:p>
          </p:txBody>
        </p:sp>
        <p:sp>
          <p:nvSpPr>
            <p:cNvPr id="16473" name="Text Box 150"/>
            <p:cNvSpPr txBox="1">
              <a:spLocks noChangeArrowheads="1"/>
            </p:cNvSpPr>
            <p:nvPr/>
          </p:nvSpPr>
          <p:spPr bwMode="auto">
            <a:xfrm rot="-300000">
              <a:off x="179388" y="4100799"/>
              <a:ext cx="3600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sz="1400">
                  <a:solidFill>
                    <a:srgbClr val="FF0000"/>
                  </a:solidFill>
                  <a:latin typeface="Verdana" pitchFamily="34" charset="0"/>
                </a:rPr>
                <a:t>Free Float Activity A =</a:t>
              </a:r>
              <a:r>
                <a:rPr lang="en-GB" sz="1400">
                  <a:latin typeface="Verdana" pitchFamily="34" charset="0"/>
                </a:rPr>
                <a:t> </a:t>
              </a:r>
              <a:br>
                <a:rPr lang="en-GB" sz="1400">
                  <a:latin typeface="Verdana" pitchFamily="34" charset="0"/>
                </a:rPr>
              </a:br>
              <a:endParaRPr lang="en-GB" sz="1400">
                <a:solidFill>
                  <a:schemeClr val="accent2"/>
                </a:solidFill>
                <a:latin typeface="Verdana" pitchFamily="34" charset="0"/>
              </a:endParaRPr>
            </a:p>
          </p:txBody>
        </p:sp>
        <p:sp>
          <p:nvSpPr>
            <p:cNvPr id="16474" name="WordArt 141"/>
            <p:cNvSpPr>
              <a:spLocks noChangeArrowheads="1" noChangeShapeType="1" noTextEdit="1"/>
            </p:cNvSpPr>
            <p:nvPr/>
          </p:nvSpPr>
          <p:spPr bwMode="auto">
            <a:xfrm rot="-300000">
              <a:off x="993182" y="3764535"/>
              <a:ext cx="1800225" cy="3603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chemeClr val="accent2"/>
                  </a:solidFill>
                  <a:latin typeface="Arial Black"/>
                </a:rPr>
                <a:t>Working Out</a:t>
              </a:r>
            </a:p>
          </p:txBody>
        </p:sp>
      </p:grpSp>
      <p:graphicFrame>
        <p:nvGraphicFramePr>
          <p:cNvPr id="102" name="Table 101"/>
          <p:cNvGraphicFramePr>
            <a:graphicFrameLocks noGrp="1"/>
          </p:cNvGraphicFramePr>
          <p:nvPr/>
        </p:nvGraphicFramePr>
        <p:xfrm>
          <a:off x="4040188" y="3671888"/>
          <a:ext cx="4776789" cy="2674938"/>
        </p:xfrm>
        <a:graphic>
          <a:graphicData uri="http://schemas.openxmlformats.org/drawingml/2006/table">
            <a:tbl>
              <a:tblPr firstRow="1" bandRow="1">
                <a:tableStyleId>{9DCAF9ED-07DC-4A11-8D7F-57B35C25682E}</a:tableStyleId>
              </a:tblPr>
              <a:tblGrid>
                <a:gridCol w="865443">
                  <a:extLst>
                    <a:ext uri="{9D8B030D-6E8A-4147-A177-3AD203B41FA5}">
                      <a16:colId xmlns:a16="http://schemas.microsoft.com/office/drawing/2014/main" val="20000"/>
                    </a:ext>
                  </a:extLst>
                </a:gridCol>
                <a:gridCol w="957730">
                  <a:extLst>
                    <a:ext uri="{9D8B030D-6E8A-4147-A177-3AD203B41FA5}">
                      <a16:colId xmlns:a16="http://schemas.microsoft.com/office/drawing/2014/main" val="20001"/>
                    </a:ext>
                  </a:extLst>
                </a:gridCol>
                <a:gridCol w="738404">
                  <a:extLst>
                    <a:ext uri="{9D8B030D-6E8A-4147-A177-3AD203B41FA5}">
                      <a16:colId xmlns:a16="http://schemas.microsoft.com/office/drawing/2014/main" val="20002"/>
                    </a:ext>
                  </a:extLst>
                </a:gridCol>
                <a:gridCol w="738404">
                  <a:extLst>
                    <a:ext uri="{9D8B030D-6E8A-4147-A177-3AD203B41FA5}">
                      <a16:colId xmlns:a16="http://schemas.microsoft.com/office/drawing/2014/main" val="20003"/>
                    </a:ext>
                  </a:extLst>
                </a:gridCol>
                <a:gridCol w="738404">
                  <a:extLst>
                    <a:ext uri="{9D8B030D-6E8A-4147-A177-3AD203B41FA5}">
                      <a16:colId xmlns:a16="http://schemas.microsoft.com/office/drawing/2014/main" val="20004"/>
                    </a:ext>
                  </a:extLst>
                </a:gridCol>
                <a:gridCol w="738404">
                  <a:extLst>
                    <a:ext uri="{9D8B030D-6E8A-4147-A177-3AD203B41FA5}">
                      <a16:colId xmlns:a16="http://schemas.microsoft.com/office/drawing/2014/main" val="20005"/>
                    </a:ext>
                  </a:extLst>
                </a:gridCol>
              </a:tblGrid>
              <a:tr h="849981">
                <a:tc>
                  <a:txBody>
                    <a:bodyPr/>
                    <a:lstStyle/>
                    <a:p>
                      <a:pPr algn="ctr"/>
                      <a:r>
                        <a:rPr lang="en-GB" sz="1400" dirty="0"/>
                        <a:t>Activity</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Duration</a:t>
                      </a:r>
                      <a:br>
                        <a:rPr lang="en-GB" sz="1400" dirty="0"/>
                      </a:br>
                      <a:r>
                        <a:rPr lang="en-GB" sz="1400" dirty="0"/>
                        <a:t>(Weeks)</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EST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LFT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Free Float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Total Float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08319">
                <a:tc>
                  <a:txBody>
                    <a:bodyPr/>
                    <a:lstStyle/>
                    <a:p>
                      <a:pPr algn="ctr"/>
                      <a:r>
                        <a:rPr lang="en-GB" sz="2000" dirty="0"/>
                        <a:t>A</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0</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extLst>
                  <a:ext uri="{0D108BD9-81ED-4DB2-BD59-A6C34878D82A}">
                    <a16:rowId xmlns:a16="http://schemas.microsoft.com/office/drawing/2014/main" val="10001"/>
                  </a:ext>
                </a:extLst>
              </a:tr>
              <a:tr h="608319">
                <a:tc>
                  <a:txBody>
                    <a:bodyPr/>
                    <a:lstStyle/>
                    <a:p>
                      <a:pPr algn="ctr"/>
                      <a:r>
                        <a:rPr lang="en-GB" sz="2000" dirty="0"/>
                        <a:t>B</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29</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extLst>
                  <a:ext uri="{0D108BD9-81ED-4DB2-BD59-A6C34878D82A}">
                    <a16:rowId xmlns:a16="http://schemas.microsoft.com/office/drawing/2014/main" val="10002"/>
                  </a:ext>
                </a:extLst>
              </a:tr>
              <a:tr h="608319">
                <a:tc>
                  <a:txBody>
                    <a:bodyPr/>
                    <a:lstStyle/>
                    <a:p>
                      <a:pPr algn="ctr"/>
                      <a:r>
                        <a:rPr lang="en-GB" sz="2000" dirty="0"/>
                        <a:t>C</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5</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29</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extLst>
                  <a:ext uri="{0D108BD9-81ED-4DB2-BD59-A6C34878D82A}">
                    <a16:rowId xmlns:a16="http://schemas.microsoft.com/office/drawing/2014/main" val="10003"/>
                  </a:ext>
                </a:extLst>
              </a:tr>
            </a:tbl>
          </a:graphicData>
        </a:graphic>
      </p:graphicFrame>
      <p:sp>
        <p:nvSpPr>
          <p:cNvPr id="82948" name="Rectangle 4"/>
          <p:cNvSpPr>
            <a:spLocks noChangeArrowheads="1"/>
          </p:cNvSpPr>
          <p:nvPr/>
        </p:nvSpPr>
        <p:spPr bwMode="auto">
          <a:xfrm>
            <a:off x="323850" y="1125538"/>
            <a:ext cx="84582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4"/>
              </a:buBlip>
            </a:pPr>
            <a:r>
              <a:rPr lang="en-GB">
                <a:latin typeface="Arial" charset="0"/>
              </a:rPr>
              <a:t>The free and total float for our simple example would be:</a:t>
            </a:r>
          </a:p>
        </p:txBody>
      </p:sp>
      <p:sp>
        <p:nvSpPr>
          <p:cNvPr id="83097" name="Text Box 153"/>
          <p:cNvSpPr txBox="1">
            <a:spLocks noChangeArrowheads="1"/>
          </p:cNvSpPr>
          <p:nvPr/>
        </p:nvSpPr>
        <p:spPr bwMode="auto">
          <a:xfrm>
            <a:off x="1214438" y="4532313"/>
            <a:ext cx="720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 (</a:t>
            </a:r>
          </a:p>
        </p:txBody>
      </p:sp>
      <p:sp>
        <p:nvSpPr>
          <p:cNvPr id="83099" name="Text Box 155"/>
          <p:cNvSpPr txBox="1">
            <a:spLocks noChangeArrowheads="1"/>
          </p:cNvSpPr>
          <p:nvPr/>
        </p:nvSpPr>
        <p:spPr bwMode="auto">
          <a:xfrm>
            <a:off x="1701800" y="4546600"/>
            <a:ext cx="720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83101" name="Text Box 157"/>
          <p:cNvSpPr txBox="1">
            <a:spLocks noChangeArrowheads="1"/>
          </p:cNvSpPr>
          <p:nvPr/>
        </p:nvSpPr>
        <p:spPr bwMode="auto">
          <a:xfrm>
            <a:off x="2200275" y="4532313"/>
            <a:ext cx="720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 =</a:t>
            </a:r>
          </a:p>
        </p:txBody>
      </p:sp>
      <p:sp>
        <p:nvSpPr>
          <p:cNvPr id="83102" name="Text Box 158"/>
          <p:cNvSpPr txBox="1">
            <a:spLocks noChangeArrowheads="1"/>
          </p:cNvSpPr>
          <p:nvPr/>
        </p:nvSpPr>
        <p:spPr bwMode="auto">
          <a:xfrm>
            <a:off x="2808288" y="4594225"/>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0</a:t>
            </a:r>
          </a:p>
        </p:txBody>
      </p:sp>
      <p:sp>
        <p:nvSpPr>
          <p:cNvPr id="55" name="Title 54"/>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Calculating The Free Float</a:t>
            </a:r>
            <a:endParaRPr lang="en-GB" dirty="0"/>
          </a:p>
        </p:txBody>
      </p:sp>
      <p:grpSp>
        <p:nvGrpSpPr>
          <p:cNvPr id="3" name="Group 98"/>
          <p:cNvGrpSpPr>
            <a:grpSpLocks/>
          </p:cNvGrpSpPr>
          <p:nvPr/>
        </p:nvGrpSpPr>
        <p:grpSpPr bwMode="auto">
          <a:xfrm>
            <a:off x="714375" y="1439863"/>
            <a:ext cx="7467600" cy="2176462"/>
            <a:chOff x="714375" y="1385804"/>
            <a:chExt cx="7467600" cy="2176463"/>
          </a:xfrm>
        </p:grpSpPr>
        <p:sp>
          <p:nvSpPr>
            <p:cNvPr id="56" name="Line 13"/>
            <p:cNvSpPr>
              <a:spLocks noChangeShapeType="1"/>
            </p:cNvSpPr>
            <p:nvPr/>
          </p:nvSpPr>
          <p:spPr bwMode="auto">
            <a:xfrm>
              <a:off x="1876425" y="2522455"/>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6436" name="Text Box 14"/>
            <p:cNvSpPr txBox="1">
              <a:spLocks noChangeArrowheads="1"/>
            </p:cNvSpPr>
            <p:nvPr/>
          </p:nvSpPr>
          <p:spPr bwMode="auto">
            <a:xfrm>
              <a:off x="5653088" y="1385804"/>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16437" name="Text Box 15"/>
            <p:cNvSpPr txBox="1">
              <a:spLocks noChangeArrowheads="1"/>
            </p:cNvSpPr>
            <p:nvPr/>
          </p:nvSpPr>
          <p:spPr bwMode="auto">
            <a:xfrm>
              <a:off x="2625725" y="206049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grpSp>
          <p:nvGrpSpPr>
            <p:cNvPr id="16438" name="Group 16"/>
            <p:cNvGrpSpPr>
              <a:grpSpLocks/>
            </p:cNvGrpSpPr>
            <p:nvPr/>
          </p:nvGrpSpPr>
          <p:grpSpPr bwMode="auto">
            <a:xfrm>
              <a:off x="4679950" y="1817604"/>
              <a:ext cx="2376488" cy="287338"/>
              <a:chOff x="1202" y="2703"/>
              <a:chExt cx="1497" cy="181"/>
            </a:xfrm>
          </p:grpSpPr>
          <p:sp>
            <p:nvSpPr>
              <p:cNvPr id="60" name="Line 17"/>
              <p:cNvSpPr>
                <a:spLocks noChangeShapeType="1"/>
              </p:cNvSpPr>
              <p:nvPr/>
            </p:nvSpPr>
            <p:spPr bwMode="auto">
              <a:xfrm>
                <a:off x="1429" y="2704"/>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1" name="Line 18"/>
              <p:cNvSpPr>
                <a:spLocks noChangeShapeType="1"/>
              </p:cNvSpPr>
              <p:nvPr/>
            </p:nvSpPr>
            <p:spPr bwMode="auto">
              <a:xfrm flipH="1">
                <a:off x="1202" y="2703"/>
                <a:ext cx="226" cy="15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2" name="Line 19"/>
              <p:cNvSpPr>
                <a:spLocks noChangeShapeType="1"/>
              </p:cNvSpPr>
              <p:nvPr/>
            </p:nvSpPr>
            <p:spPr bwMode="auto">
              <a:xfrm>
                <a:off x="2426" y="2703"/>
                <a:ext cx="273" cy="181"/>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grpSp>
          <p:nvGrpSpPr>
            <p:cNvPr id="16439" name="Group 20"/>
            <p:cNvGrpSpPr>
              <a:grpSpLocks/>
            </p:cNvGrpSpPr>
            <p:nvPr/>
          </p:nvGrpSpPr>
          <p:grpSpPr bwMode="auto">
            <a:xfrm>
              <a:off x="4765675" y="2914567"/>
              <a:ext cx="2303463" cy="215900"/>
              <a:chOff x="1202" y="3339"/>
              <a:chExt cx="1451" cy="182"/>
            </a:xfrm>
          </p:grpSpPr>
          <p:sp>
            <p:nvSpPr>
              <p:cNvPr id="64" name="Line 21"/>
              <p:cNvSpPr>
                <a:spLocks noChangeShapeType="1"/>
              </p:cNvSpPr>
              <p:nvPr/>
            </p:nvSpPr>
            <p:spPr bwMode="auto">
              <a:xfrm>
                <a:off x="1429" y="3521"/>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5" name="Line 22"/>
              <p:cNvSpPr>
                <a:spLocks noChangeShapeType="1"/>
              </p:cNvSpPr>
              <p:nvPr/>
            </p:nvSpPr>
            <p:spPr bwMode="auto">
              <a:xfrm>
                <a:off x="1202" y="3385"/>
                <a:ext cx="227" cy="138"/>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6" name="Line 23"/>
              <p:cNvSpPr>
                <a:spLocks noChangeShapeType="1"/>
              </p:cNvSpPr>
              <p:nvPr/>
            </p:nvSpPr>
            <p:spPr bwMode="auto">
              <a:xfrm flipV="1">
                <a:off x="2426" y="3339"/>
                <a:ext cx="227" cy="182"/>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16440" name="Text Box 24"/>
            <p:cNvSpPr txBox="1">
              <a:spLocks noChangeArrowheads="1"/>
            </p:cNvSpPr>
            <p:nvPr/>
          </p:nvSpPr>
          <p:spPr bwMode="auto">
            <a:xfrm>
              <a:off x="5556250" y="2697079"/>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C</a:t>
              </a:r>
            </a:p>
          </p:txBody>
        </p:sp>
        <p:sp>
          <p:nvSpPr>
            <p:cNvPr id="16441" name="Text Box 25"/>
            <p:cNvSpPr txBox="1">
              <a:spLocks noChangeArrowheads="1"/>
            </p:cNvSpPr>
            <p:nvPr/>
          </p:nvSpPr>
          <p:spPr bwMode="auto">
            <a:xfrm>
              <a:off x="5592763" y="1779504"/>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sp>
          <p:nvSpPr>
            <p:cNvPr id="16442" name="Text Box 26"/>
            <p:cNvSpPr txBox="1">
              <a:spLocks noChangeArrowheads="1"/>
            </p:cNvSpPr>
            <p:nvPr/>
          </p:nvSpPr>
          <p:spPr bwMode="auto">
            <a:xfrm>
              <a:off x="2566988" y="2524042"/>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16443" name="Text Box 27"/>
            <p:cNvSpPr txBox="1">
              <a:spLocks noChangeArrowheads="1"/>
            </p:cNvSpPr>
            <p:nvPr/>
          </p:nvSpPr>
          <p:spPr bwMode="auto">
            <a:xfrm>
              <a:off x="5592763" y="3105067"/>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5</a:t>
              </a:r>
            </a:p>
          </p:txBody>
        </p:sp>
        <p:grpSp>
          <p:nvGrpSpPr>
            <p:cNvPr id="16444" name="Group 28"/>
            <p:cNvGrpSpPr>
              <a:grpSpLocks/>
            </p:cNvGrpSpPr>
            <p:nvPr/>
          </p:nvGrpSpPr>
          <p:grpSpPr bwMode="auto">
            <a:xfrm>
              <a:off x="714375" y="1977942"/>
              <a:ext cx="1152525" cy="1138237"/>
              <a:chOff x="3288" y="3430"/>
              <a:chExt cx="726" cy="717"/>
            </a:xfrm>
          </p:grpSpPr>
          <p:sp>
            <p:nvSpPr>
              <p:cNvPr id="72" name="Oval 2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73" name="Text Box 30"/>
              <p:cNvSpPr txBox="1">
                <a:spLocks noChangeArrowheads="1"/>
              </p:cNvSpPr>
              <p:nvPr/>
            </p:nvSpPr>
            <p:spPr bwMode="auto">
              <a:xfrm>
                <a:off x="3353"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1</a:t>
                </a:r>
              </a:p>
            </p:txBody>
          </p:sp>
          <p:sp>
            <p:nvSpPr>
              <p:cNvPr id="74" name="Line 3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75" name="Line 3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16445" name="Group 33"/>
            <p:cNvGrpSpPr>
              <a:grpSpLocks/>
            </p:cNvGrpSpPr>
            <p:nvPr/>
          </p:nvGrpSpPr>
          <p:grpSpPr bwMode="auto">
            <a:xfrm>
              <a:off x="3810000" y="1977942"/>
              <a:ext cx="1152525" cy="1138237"/>
              <a:chOff x="3288" y="3430"/>
              <a:chExt cx="726" cy="717"/>
            </a:xfrm>
          </p:grpSpPr>
          <p:sp>
            <p:nvSpPr>
              <p:cNvPr id="77" name="Oval 3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78" name="Text Box 35"/>
              <p:cNvSpPr txBox="1">
                <a:spLocks noChangeArrowheads="1"/>
              </p:cNvSpPr>
              <p:nvPr/>
            </p:nvSpPr>
            <p:spPr bwMode="auto">
              <a:xfrm>
                <a:off x="3362"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2</a:t>
                </a:r>
              </a:p>
            </p:txBody>
          </p:sp>
          <p:sp>
            <p:nvSpPr>
              <p:cNvPr id="79" name="Line 3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0" name="Line 3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16446" name="Group 38"/>
            <p:cNvGrpSpPr>
              <a:grpSpLocks/>
            </p:cNvGrpSpPr>
            <p:nvPr/>
          </p:nvGrpSpPr>
          <p:grpSpPr bwMode="auto">
            <a:xfrm>
              <a:off x="6907213" y="1906504"/>
              <a:ext cx="1152525" cy="1138238"/>
              <a:chOff x="3288" y="3430"/>
              <a:chExt cx="726" cy="717"/>
            </a:xfrm>
          </p:grpSpPr>
          <p:sp>
            <p:nvSpPr>
              <p:cNvPr id="82" name="Oval 3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3" name="Text Box 40"/>
              <p:cNvSpPr txBox="1">
                <a:spLocks noChangeArrowheads="1"/>
              </p:cNvSpPr>
              <p:nvPr/>
            </p:nvSpPr>
            <p:spPr bwMode="auto">
              <a:xfrm>
                <a:off x="3362" y="3645"/>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3</a:t>
                </a:r>
              </a:p>
            </p:txBody>
          </p:sp>
          <p:sp>
            <p:nvSpPr>
              <p:cNvPr id="84" name="Line 4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5" name="Line 4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16447" name="Text Box 43"/>
            <p:cNvSpPr txBox="1">
              <a:spLocks noChangeArrowheads="1"/>
            </p:cNvSpPr>
            <p:nvPr/>
          </p:nvSpPr>
          <p:spPr bwMode="auto">
            <a:xfrm>
              <a:off x="1346200" y="2047792"/>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16448" name="Text Box 49"/>
            <p:cNvSpPr txBox="1">
              <a:spLocks noChangeArrowheads="1"/>
            </p:cNvSpPr>
            <p:nvPr/>
          </p:nvSpPr>
          <p:spPr bwMode="auto">
            <a:xfrm>
              <a:off x="7470775" y="1995404"/>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29</a:t>
              </a:r>
            </a:p>
          </p:txBody>
        </p:sp>
        <p:sp>
          <p:nvSpPr>
            <p:cNvPr id="16449" name="Text Box 56"/>
            <p:cNvSpPr txBox="1">
              <a:spLocks noChangeArrowheads="1"/>
            </p:cNvSpPr>
            <p:nvPr/>
          </p:nvSpPr>
          <p:spPr bwMode="auto">
            <a:xfrm>
              <a:off x="4324350" y="2044617"/>
              <a:ext cx="71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24</a:t>
              </a:r>
            </a:p>
          </p:txBody>
        </p:sp>
        <p:sp>
          <p:nvSpPr>
            <p:cNvPr id="16450" name="Text Box 40"/>
            <p:cNvSpPr txBox="1">
              <a:spLocks noChangeArrowheads="1"/>
            </p:cNvSpPr>
            <p:nvPr/>
          </p:nvSpPr>
          <p:spPr bwMode="auto">
            <a:xfrm>
              <a:off x="4331009" y="251155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24</a:t>
              </a:r>
            </a:p>
          </p:txBody>
        </p:sp>
        <p:sp>
          <p:nvSpPr>
            <p:cNvPr id="16451" name="Text Box 48"/>
            <p:cNvSpPr txBox="1">
              <a:spLocks noChangeArrowheads="1"/>
            </p:cNvSpPr>
            <p:nvPr/>
          </p:nvSpPr>
          <p:spPr bwMode="auto">
            <a:xfrm>
              <a:off x="7462838" y="2449429"/>
              <a:ext cx="719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29</a:t>
              </a:r>
            </a:p>
          </p:txBody>
        </p:sp>
        <p:sp>
          <p:nvSpPr>
            <p:cNvPr id="16452" name="Text Box 50"/>
            <p:cNvSpPr txBox="1">
              <a:spLocks noChangeArrowheads="1"/>
            </p:cNvSpPr>
            <p:nvPr/>
          </p:nvSpPr>
          <p:spPr bwMode="auto">
            <a:xfrm>
              <a:off x="1344613" y="2516104"/>
              <a:ext cx="55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0</a:t>
              </a:r>
            </a:p>
          </p:txBody>
        </p:sp>
      </p:grpSp>
      <p:sp>
        <p:nvSpPr>
          <p:cNvPr id="105" name="Text Box 158"/>
          <p:cNvSpPr txBox="1">
            <a:spLocks noChangeArrowheads="1"/>
          </p:cNvSpPr>
          <p:nvPr/>
        </p:nvSpPr>
        <p:spPr bwMode="auto">
          <a:xfrm>
            <a:off x="5980113" y="5235575"/>
            <a:ext cx="661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24</a:t>
            </a:r>
          </a:p>
        </p:txBody>
      </p:sp>
      <p:sp>
        <p:nvSpPr>
          <p:cNvPr id="106" name="Text Box 158"/>
          <p:cNvSpPr txBox="1">
            <a:spLocks noChangeArrowheads="1"/>
          </p:cNvSpPr>
          <p:nvPr/>
        </p:nvSpPr>
        <p:spPr bwMode="auto">
          <a:xfrm>
            <a:off x="6048375" y="4621213"/>
            <a:ext cx="661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0</a:t>
            </a:r>
          </a:p>
        </p:txBody>
      </p:sp>
      <p:sp>
        <p:nvSpPr>
          <p:cNvPr id="103" name="Text Box 158"/>
          <p:cNvSpPr txBox="1">
            <a:spLocks noChangeArrowheads="1"/>
          </p:cNvSpPr>
          <p:nvPr/>
        </p:nvSpPr>
        <p:spPr bwMode="auto">
          <a:xfrm>
            <a:off x="5130800" y="4618038"/>
            <a:ext cx="66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24</a:t>
            </a:r>
          </a:p>
        </p:txBody>
      </p:sp>
      <p:sp>
        <p:nvSpPr>
          <p:cNvPr id="107" name="Text Box 158"/>
          <p:cNvSpPr txBox="1">
            <a:spLocks noChangeArrowheads="1"/>
          </p:cNvSpPr>
          <p:nvPr/>
        </p:nvSpPr>
        <p:spPr bwMode="auto">
          <a:xfrm>
            <a:off x="2797175" y="459740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53"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05"/>
                                        </p:tgtEl>
                                        <p:attrNameLst>
                                          <p:attrName>style.visibility</p:attrName>
                                        </p:attrNameLst>
                                      </p:cBhvr>
                                      <p:to>
                                        <p:strVal val="visible"/>
                                      </p:to>
                                    </p:set>
                                  </p:childTnLst>
                                </p:cTn>
                              </p:par>
                            </p:childTnLst>
                          </p:cTn>
                        </p:par>
                        <p:par>
                          <p:cTn id="20" fill="hold" nodeType="afterGroup">
                            <p:stCondLst>
                              <p:cond delay="0"/>
                            </p:stCondLst>
                            <p:childTnLst>
                              <p:par>
                                <p:cTn id="21" presetID="49" presetClass="path" presetSubtype="0" accel="50000" decel="50000" fill="hold" grpId="0" nodeType="afterEffect">
                                  <p:stCondLst>
                                    <p:cond delay="0"/>
                                  </p:stCondLst>
                                  <p:childTnLst>
                                    <p:animMotion origin="layout" path="M 3.88889E-6 6.84551E-7 L -0.55799 -0.08742 " pathEditMode="relative" rAng="0" ptsTypes="AA">
                                      <p:cBhvr>
                                        <p:cTn id="22" dur="2000" fill="hold"/>
                                        <p:tgtEl>
                                          <p:spTgt spid="105"/>
                                        </p:tgtEl>
                                        <p:attrNameLst>
                                          <p:attrName>ppt_x</p:attrName>
                                          <p:attrName>ppt_y</p:attrName>
                                        </p:attrNameLst>
                                      </p:cBhvr>
                                      <p:rCtr x="-27900" y="-4400"/>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0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childTnLst>
                          </p:cTn>
                        </p:par>
                        <p:par>
                          <p:cTn id="31" fill="hold" nodeType="afterGroup">
                            <p:stCondLst>
                              <p:cond delay="0"/>
                            </p:stCondLst>
                            <p:childTnLst>
                              <p:par>
                                <p:cTn id="32" presetID="49" presetClass="path" presetSubtype="0" accel="50000" decel="50000" fill="hold" grpId="0" nodeType="afterEffect">
                                  <p:stCondLst>
                                    <p:cond delay="0"/>
                                  </p:stCondLst>
                                  <p:childTnLst>
                                    <p:animMotion origin="layout" path="M 5.55556E-7 1.07308E-6 L -0.49375 1.07308E-6 " pathEditMode="relative" rAng="0" ptsTypes="AA">
                                      <p:cBhvr>
                                        <p:cTn id="33" dur="2000" fill="hold"/>
                                        <p:tgtEl>
                                          <p:spTgt spid="106"/>
                                        </p:tgtEl>
                                        <p:attrNameLst>
                                          <p:attrName>ppt_x</p:attrName>
                                          <p:attrName>ppt_y</p:attrName>
                                        </p:attrNameLst>
                                      </p:cBhvr>
                                      <p:rCtr x="-24700" y="0"/>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309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childTnLst>
                          </p:cTn>
                        </p:par>
                        <p:par>
                          <p:cTn id="42" fill="hold" nodeType="afterGroup">
                            <p:stCondLst>
                              <p:cond delay="0"/>
                            </p:stCondLst>
                            <p:childTnLst>
                              <p:par>
                                <p:cTn id="43" presetID="49" presetClass="path" presetSubtype="0" accel="50000" decel="50000" fill="hold" grpId="0" nodeType="afterEffect">
                                  <p:stCondLst>
                                    <p:cond delay="0"/>
                                  </p:stCondLst>
                                  <p:childTnLst>
                                    <p:animMotion origin="layout" path="M 4.16667E-6 -2.37743E-6 L -0.35348 0.00023 " pathEditMode="relative" rAng="0" ptsTypes="AA">
                                      <p:cBhvr>
                                        <p:cTn id="44" dur="2000" fill="hold"/>
                                        <p:tgtEl>
                                          <p:spTgt spid="103"/>
                                        </p:tgtEl>
                                        <p:attrNameLst>
                                          <p:attrName>ppt_x</p:attrName>
                                          <p:attrName>ppt_y</p:attrName>
                                        </p:attrNameLst>
                                      </p:cBhvr>
                                      <p:rCtr x="-17700"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310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8310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par>
                                <p:cTn id="57" presetID="49" presetClass="path" presetSubtype="0" accel="50000" decel="50000" fill="hold" grpId="0" nodeType="withEffect">
                                  <p:stCondLst>
                                    <p:cond delay="0"/>
                                  </p:stCondLst>
                                  <p:childTnLst>
                                    <p:animMotion origin="layout" path="M 8.33333E-7 -4.56984E-6 L 0.51823 0.01203 " pathEditMode="relative" rAng="0" ptsTypes="AA">
                                      <p:cBhvr>
                                        <p:cTn id="58" dur="2000" fill="hold"/>
                                        <p:tgtEl>
                                          <p:spTgt spid="83102"/>
                                        </p:tgtEl>
                                        <p:attrNameLst>
                                          <p:attrName>ppt_x</p:attrName>
                                          <p:attrName>ppt_y</p:attrName>
                                        </p:attrNameLst>
                                      </p:cBhvr>
                                      <p:rCtr x="259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bldLvl="4" autoUpdateAnimBg="0"/>
      <p:bldP spid="83097" grpId="0"/>
      <p:bldP spid="83099" grpId="0"/>
      <p:bldP spid="83101" grpId="0"/>
      <p:bldP spid="83102" grpId="0"/>
      <p:bldP spid="83102" grpId="1"/>
      <p:bldP spid="105" grpId="0"/>
      <p:bldP spid="105" grpId="1"/>
      <p:bldP spid="106" grpId="0"/>
      <p:bldP spid="106" grpId="1"/>
      <p:bldP spid="103" grpId="0"/>
      <p:bldP spid="103" grpId="1"/>
      <p:bldP spid="1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
          <p:cNvGrpSpPr>
            <a:grpSpLocks/>
          </p:cNvGrpSpPr>
          <p:nvPr/>
        </p:nvGrpSpPr>
        <p:grpSpPr bwMode="auto">
          <a:xfrm rot="312548">
            <a:off x="-300038" y="2724150"/>
            <a:ext cx="4776788" cy="4776788"/>
            <a:chOff x="-300251" y="2682736"/>
            <a:chExt cx="4776717" cy="4776717"/>
          </a:xfrm>
        </p:grpSpPr>
        <p:pic>
          <p:nvPicPr>
            <p:cNvPr id="17502" name="Picture 99" descr="white_note_with_tape_pc_800_cl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251" y="2682736"/>
              <a:ext cx="4776717" cy="477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3" name="Text Box 148"/>
            <p:cNvSpPr txBox="1">
              <a:spLocks noChangeArrowheads="1"/>
            </p:cNvSpPr>
            <p:nvPr/>
          </p:nvSpPr>
          <p:spPr bwMode="auto">
            <a:xfrm rot="-300000">
              <a:off x="179025" y="5924999"/>
              <a:ext cx="3611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sz="1400" dirty="0">
                  <a:solidFill>
                    <a:srgbClr val="FF0000"/>
                  </a:solidFill>
                  <a:latin typeface="Verdana" pitchFamily="34" charset="0"/>
                </a:rPr>
                <a:t>Total Float =</a:t>
              </a:r>
              <a:r>
                <a:rPr lang="en-GB" sz="1400" dirty="0">
                  <a:latin typeface="Verdana" pitchFamily="34" charset="0"/>
                </a:rPr>
                <a:t> </a:t>
              </a:r>
              <a:r>
                <a:rPr lang="en-GB" sz="1400" dirty="0">
                  <a:solidFill>
                    <a:schemeClr val="accent2"/>
                  </a:solidFill>
                  <a:latin typeface="Verdana" pitchFamily="34" charset="0"/>
                </a:rPr>
                <a:t>Activity’s LFT –</a:t>
              </a:r>
              <a:br>
                <a:rPr lang="en-GB" sz="1400" dirty="0">
                  <a:solidFill>
                    <a:schemeClr val="accent2"/>
                  </a:solidFill>
                  <a:latin typeface="Verdana" pitchFamily="34" charset="0"/>
                </a:rPr>
              </a:br>
              <a:r>
                <a:rPr lang="en-GB" sz="1400" dirty="0">
                  <a:solidFill>
                    <a:schemeClr val="accent2"/>
                  </a:solidFill>
                  <a:latin typeface="Verdana" pitchFamily="34" charset="0"/>
                </a:rPr>
                <a:t>(Activity’s EST + Activity’s Duration)</a:t>
              </a:r>
            </a:p>
          </p:txBody>
        </p:sp>
        <p:sp>
          <p:nvSpPr>
            <p:cNvPr id="17504" name="Text Box 150"/>
            <p:cNvSpPr txBox="1">
              <a:spLocks noChangeArrowheads="1"/>
            </p:cNvSpPr>
            <p:nvPr/>
          </p:nvSpPr>
          <p:spPr bwMode="auto">
            <a:xfrm rot="-300000">
              <a:off x="179388" y="4097952"/>
              <a:ext cx="3600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spcBef>
                  <a:spcPct val="50000"/>
                </a:spcBef>
              </a:pPr>
              <a:r>
                <a:rPr lang="en-GB" sz="1400">
                  <a:solidFill>
                    <a:srgbClr val="FF0000"/>
                  </a:solidFill>
                  <a:latin typeface="Verdana" pitchFamily="34" charset="0"/>
                </a:rPr>
                <a:t>Total Float Activity A =</a:t>
              </a:r>
              <a:r>
                <a:rPr lang="en-GB" sz="1400">
                  <a:latin typeface="Verdana" pitchFamily="34" charset="0"/>
                </a:rPr>
                <a:t> </a:t>
              </a:r>
              <a:br>
                <a:rPr lang="en-GB" sz="1400">
                  <a:latin typeface="Verdana" pitchFamily="34" charset="0"/>
                </a:rPr>
              </a:br>
              <a:endParaRPr lang="en-GB" sz="1400">
                <a:solidFill>
                  <a:schemeClr val="accent2"/>
                </a:solidFill>
                <a:latin typeface="Verdana" pitchFamily="34" charset="0"/>
              </a:endParaRPr>
            </a:p>
          </p:txBody>
        </p:sp>
        <p:sp>
          <p:nvSpPr>
            <p:cNvPr id="17505" name="WordArt 141"/>
            <p:cNvSpPr>
              <a:spLocks noChangeArrowheads="1" noChangeShapeType="1" noTextEdit="1"/>
            </p:cNvSpPr>
            <p:nvPr/>
          </p:nvSpPr>
          <p:spPr bwMode="auto">
            <a:xfrm rot="-300000">
              <a:off x="993182" y="3764535"/>
              <a:ext cx="1800225" cy="3603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chemeClr val="accent2"/>
                  </a:solidFill>
                  <a:latin typeface="Arial Black"/>
                </a:rPr>
                <a:t>Working Out</a:t>
              </a:r>
            </a:p>
          </p:txBody>
        </p:sp>
      </p:grpSp>
      <p:graphicFrame>
        <p:nvGraphicFramePr>
          <p:cNvPr id="102" name="Table 101"/>
          <p:cNvGraphicFramePr>
            <a:graphicFrameLocks noGrp="1"/>
          </p:cNvGraphicFramePr>
          <p:nvPr/>
        </p:nvGraphicFramePr>
        <p:xfrm>
          <a:off x="4040188" y="3671888"/>
          <a:ext cx="4776789" cy="2674938"/>
        </p:xfrm>
        <a:graphic>
          <a:graphicData uri="http://schemas.openxmlformats.org/drawingml/2006/table">
            <a:tbl>
              <a:tblPr firstRow="1" bandRow="1">
                <a:tableStyleId>{9DCAF9ED-07DC-4A11-8D7F-57B35C25682E}</a:tableStyleId>
              </a:tblPr>
              <a:tblGrid>
                <a:gridCol w="865443">
                  <a:extLst>
                    <a:ext uri="{9D8B030D-6E8A-4147-A177-3AD203B41FA5}">
                      <a16:colId xmlns:a16="http://schemas.microsoft.com/office/drawing/2014/main" val="20000"/>
                    </a:ext>
                  </a:extLst>
                </a:gridCol>
                <a:gridCol w="957730">
                  <a:extLst>
                    <a:ext uri="{9D8B030D-6E8A-4147-A177-3AD203B41FA5}">
                      <a16:colId xmlns:a16="http://schemas.microsoft.com/office/drawing/2014/main" val="20001"/>
                    </a:ext>
                  </a:extLst>
                </a:gridCol>
                <a:gridCol w="738404">
                  <a:extLst>
                    <a:ext uri="{9D8B030D-6E8A-4147-A177-3AD203B41FA5}">
                      <a16:colId xmlns:a16="http://schemas.microsoft.com/office/drawing/2014/main" val="20002"/>
                    </a:ext>
                  </a:extLst>
                </a:gridCol>
                <a:gridCol w="738404">
                  <a:extLst>
                    <a:ext uri="{9D8B030D-6E8A-4147-A177-3AD203B41FA5}">
                      <a16:colId xmlns:a16="http://schemas.microsoft.com/office/drawing/2014/main" val="20003"/>
                    </a:ext>
                  </a:extLst>
                </a:gridCol>
                <a:gridCol w="738404">
                  <a:extLst>
                    <a:ext uri="{9D8B030D-6E8A-4147-A177-3AD203B41FA5}">
                      <a16:colId xmlns:a16="http://schemas.microsoft.com/office/drawing/2014/main" val="20004"/>
                    </a:ext>
                  </a:extLst>
                </a:gridCol>
                <a:gridCol w="738404">
                  <a:extLst>
                    <a:ext uri="{9D8B030D-6E8A-4147-A177-3AD203B41FA5}">
                      <a16:colId xmlns:a16="http://schemas.microsoft.com/office/drawing/2014/main" val="20005"/>
                    </a:ext>
                  </a:extLst>
                </a:gridCol>
              </a:tblGrid>
              <a:tr h="849981">
                <a:tc>
                  <a:txBody>
                    <a:bodyPr/>
                    <a:lstStyle/>
                    <a:p>
                      <a:pPr algn="ctr"/>
                      <a:r>
                        <a:rPr lang="en-GB" sz="1400" dirty="0"/>
                        <a:t>Activity</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Duration</a:t>
                      </a:r>
                      <a:br>
                        <a:rPr lang="en-GB" sz="1400" dirty="0"/>
                      </a:br>
                      <a:r>
                        <a:rPr lang="en-GB" sz="1400" dirty="0"/>
                        <a:t>(Weeks)</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EST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LFT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Free Float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Total Float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08319">
                <a:tc>
                  <a:txBody>
                    <a:bodyPr/>
                    <a:lstStyle/>
                    <a:p>
                      <a:pPr algn="ctr"/>
                      <a:r>
                        <a:rPr lang="en-GB" sz="2000" dirty="0"/>
                        <a:t>A</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0</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0</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extLst>
                  <a:ext uri="{0D108BD9-81ED-4DB2-BD59-A6C34878D82A}">
                    <a16:rowId xmlns:a16="http://schemas.microsoft.com/office/drawing/2014/main" val="10001"/>
                  </a:ext>
                </a:extLst>
              </a:tr>
              <a:tr h="608319">
                <a:tc>
                  <a:txBody>
                    <a:bodyPr/>
                    <a:lstStyle/>
                    <a:p>
                      <a:pPr algn="ctr"/>
                      <a:r>
                        <a:rPr lang="en-GB" sz="2000" dirty="0"/>
                        <a:t>B</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29</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extLst>
                  <a:ext uri="{0D108BD9-81ED-4DB2-BD59-A6C34878D82A}">
                    <a16:rowId xmlns:a16="http://schemas.microsoft.com/office/drawing/2014/main" val="10002"/>
                  </a:ext>
                </a:extLst>
              </a:tr>
              <a:tr h="608319">
                <a:tc>
                  <a:txBody>
                    <a:bodyPr/>
                    <a:lstStyle/>
                    <a:p>
                      <a:pPr algn="ctr"/>
                      <a:r>
                        <a:rPr lang="en-GB" sz="2000" dirty="0"/>
                        <a:t>C</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5</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29</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endParaRPr lang="en-GB" sz="2000" dirty="0"/>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extLst>
                  <a:ext uri="{0D108BD9-81ED-4DB2-BD59-A6C34878D82A}">
                    <a16:rowId xmlns:a16="http://schemas.microsoft.com/office/drawing/2014/main" val="10003"/>
                  </a:ext>
                </a:extLst>
              </a:tr>
            </a:tbl>
          </a:graphicData>
        </a:graphic>
      </p:graphicFrame>
      <p:sp>
        <p:nvSpPr>
          <p:cNvPr id="82948" name="Rectangle 4"/>
          <p:cNvSpPr>
            <a:spLocks noChangeArrowheads="1"/>
          </p:cNvSpPr>
          <p:nvPr/>
        </p:nvSpPr>
        <p:spPr bwMode="auto">
          <a:xfrm>
            <a:off x="323850" y="1125538"/>
            <a:ext cx="84582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4"/>
              </a:buBlip>
            </a:pPr>
            <a:r>
              <a:rPr lang="en-GB">
                <a:latin typeface="Arial" charset="0"/>
              </a:rPr>
              <a:t>The free and total float for our simple example would be:</a:t>
            </a:r>
          </a:p>
        </p:txBody>
      </p:sp>
      <p:sp>
        <p:nvSpPr>
          <p:cNvPr id="83097" name="Text Box 153"/>
          <p:cNvSpPr txBox="1">
            <a:spLocks noChangeArrowheads="1"/>
          </p:cNvSpPr>
          <p:nvPr/>
        </p:nvSpPr>
        <p:spPr bwMode="auto">
          <a:xfrm>
            <a:off x="1214438" y="4532313"/>
            <a:ext cx="720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 (</a:t>
            </a:r>
          </a:p>
        </p:txBody>
      </p:sp>
      <p:sp>
        <p:nvSpPr>
          <p:cNvPr id="83099" name="Text Box 155"/>
          <p:cNvSpPr txBox="1">
            <a:spLocks noChangeArrowheads="1"/>
          </p:cNvSpPr>
          <p:nvPr/>
        </p:nvSpPr>
        <p:spPr bwMode="auto">
          <a:xfrm>
            <a:off x="1701800" y="4546600"/>
            <a:ext cx="720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a:t>
            </a:r>
          </a:p>
        </p:txBody>
      </p:sp>
      <p:sp>
        <p:nvSpPr>
          <p:cNvPr id="83101" name="Text Box 157"/>
          <p:cNvSpPr txBox="1">
            <a:spLocks noChangeArrowheads="1"/>
          </p:cNvSpPr>
          <p:nvPr/>
        </p:nvSpPr>
        <p:spPr bwMode="auto">
          <a:xfrm>
            <a:off x="2200275" y="4532313"/>
            <a:ext cx="720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 =</a:t>
            </a:r>
          </a:p>
        </p:txBody>
      </p:sp>
      <p:sp>
        <p:nvSpPr>
          <p:cNvPr id="83102" name="Text Box 158"/>
          <p:cNvSpPr txBox="1">
            <a:spLocks noChangeArrowheads="1"/>
          </p:cNvSpPr>
          <p:nvPr/>
        </p:nvSpPr>
        <p:spPr bwMode="auto">
          <a:xfrm>
            <a:off x="2808288" y="4594225"/>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0</a:t>
            </a:r>
          </a:p>
        </p:txBody>
      </p:sp>
      <p:sp>
        <p:nvSpPr>
          <p:cNvPr id="55" name="Title 54"/>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Calculating The Total Float</a:t>
            </a:r>
            <a:endParaRPr lang="en-GB" dirty="0"/>
          </a:p>
        </p:txBody>
      </p:sp>
      <p:grpSp>
        <p:nvGrpSpPr>
          <p:cNvPr id="3" name="Group 98"/>
          <p:cNvGrpSpPr>
            <a:grpSpLocks/>
          </p:cNvGrpSpPr>
          <p:nvPr/>
        </p:nvGrpSpPr>
        <p:grpSpPr bwMode="auto">
          <a:xfrm>
            <a:off x="714375" y="1439863"/>
            <a:ext cx="7467600" cy="2176462"/>
            <a:chOff x="714375" y="1385804"/>
            <a:chExt cx="7467600" cy="2176463"/>
          </a:xfrm>
        </p:grpSpPr>
        <p:sp>
          <p:nvSpPr>
            <p:cNvPr id="56" name="Line 13"/>
            <p:cNvSpPr>
              <a:spLocks noChangeShapeType="1"/>
            </p:cNvSpPr>
            <p:nvPr/>
          </p:nvSpPr>
          <p:spPr bwMode="auto">
            <a:xfrm>
              <a:off x="1876425" y="2522455"/>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7467" name="Text Box 14"/>
            <p:cNvSpPr txBox="1">
              <a:spLocks noChangeArrowheads="1"/>
            </p:cNvSpPr>
            <p:nvPr/>
          </p:nvSpPr>
          <p:spPr bwMode="auto">
            <a:xfrm>
              <a:off x="5653088" y="1385804"/>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17468" name="Text Box 15"/>
            <p:cNvSpPr txBox="1">
              <a:spLocks noChangeArrowheads="1"/>
            </p:cNvSpPr>
            <p:nvPr/>
          </p:nvSpPr>
          <p:spPr bwMode="auto">
            <a:xfrm>
              <a:off x="2625725" y="206049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grpSp>
          <p:nvGrpSpPr>
            <p:cNvPr id="17469" name="Group 16"/>
            <p:cNvGrpSpPr>
              <a:grpSpLocks/>
            </p:cNvGrpSpPr>
            <p:nvPr/>
          </p:nvGrpSpPr>
          <p:grpSpPr bwMode="auto">
            <a:xfrm>
              <a:off x="4679950" y="1817604"/>
              <a:ext cx="2376488" cy="287338"/>
              <a:chOff x="1202" y="2703"/>
              <a:chExt cx="1497" cy="181"/>
            </a:xfrm>
          </p:grpSpPr>
          <p:sp>
            <p:nvSpPr>
              <p:cNvPr id="60" name="Line 17"/>
              <p:cNvSpPr>
                <a:spLocks noChangeShapeType="1"/>
              </p:cNvSpPr>
              <p:nvPr/>
            </p:nvSpPr>
            <p:spPr bwMode="auto">
              <a:xfrm>
                <a:off x="1429" y="2704"/>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1" name="Line 18"/>
              <p:cNvSpPr>
                <a:spLocks noChangeShapeType="1"/>
              </p:cNvSpPr>
              <p:nvPr/>
            </p:nvSpPr>
            <p:spPr bwMode="auto">
              <a:xfrm flipH="1">
                <a:off x="1202" y="2703"/>
                <a:ext cx="226" cy="15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2" name="Line 19"/>
              <p:cNvSpPr>
                <a:spLocks noChangeShapeType="1"/>
              </p:cNvSpPr>
              <p:nvPr/>
            </p:nvSpPr>
            <p:spPr bwMode="auto">
              <a:xfrm>
                <a:off x="2426" y="2703"/>
                <a:ext cx="273" cy="181"/>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grpSp>
          <p:nvGrpSpPr>
            <p:cNvPr id="17470" name="Group 20"/>
            <p:cNvGrpSpPr>
              <a:grpSpLocks/>
            </p:cNvGrpSpPr>
            <p:nvPr/>
          </p:nvGrpSpPr>
          <p:grpSpPr bwMode="auto">
            <a:xfrm>
              <a:off x="4765675" y="2914567"/>
              <a:ext cx="2303463" cy="215900"/>
              <a:chOff x="1202" y="3339"/>
              <a:chExt cx="1451" cy="182"/>
            </a:xfrm>
          </p:grpSpPr>
          <p:sp>
            <p:nvSpPr>
              <p:cNvPr id="64" name="Line 21"/>
              <p:cNvSpPr>
                <a:spLocks noChangeShapeType="1"/>
              </p:cNvSpPr>
              <p:nvPr/>
            </p:nvSpPr>
            <p:spPr bwMode="auto">
              <a:xfrm>
                <a:off x="1429" y="3521"/>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5" name="Line 22"/>
              <p:cNvSpPr>
                <a:spLocks noChangeShapeType="1"/>
              </p:cNvSpPr>
              <p:nvPr/>
            </p:nvSpPr>
            <p:spPr bwMode="auto">
              <a:xfrm>
                <a:off x="1202" y="3385"/>
                <a:ext cx="227" cy="138"/>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6" name="Line 23"/>
              <p:cNvSpPr>
                <a:spLocks noChangeShapeType="1"/>
              </p:cNvSpPr>
              <p:nvPr/>
            </p:nvSpPr>
            <p:spPr bwMode="auto">
              <a:xfrm flipV="1">
                <a:off x="2426" y="3339"/>
                <a:ext cx="227" cy="182"/>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17471" name="Text Box 24"/>
            <p:cNvSpPr txBox="1">
              <a:spLocks noChangeArrowheads="1"/>
            </p:cNvSpPr>
            <p:nvPr/>
          </p:nvSpPr>
          <p:spPr bwMode="auto">
            <a:xfrm>
              <a:off x="5556250" y="2697079"/>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C</a:t>
              </a:r>
            </a:p>
          </p:txBody>
        </p:sp>
        <p:sp>
          <p:nvSpPr>
            <p:cNvPr id="17472" name="Text Box 25"/>
            <p:cNvSpPr txBox="1">
              <a:spLocks noChangeArrowheads="1"/>
            </p:cNvSpPr>
            <p:nvPr/>
          </p:nvSpPr>
          <p:spPr bwMode="auto">
            <a:xfrm>
              <a:off x="5592763" y="1779504"/>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sp>
          <p:nvSpPr>
            <p:cNvPr id="17473" name="Text Box 26"/>
            <p:cNvSpPr txBox="1">
              <a:spLocks noChangeArrowheads="1"/>
            </p:cNvSpPr>
            <p:nvPr/>
          </p:nvSpPr>
          <p:spPr bwMode="auto">
            <a:xfrm>
              <a:off x="2566988" y="2524042"/>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17474" name="Text Box 27"/>
            <p:cNvSpPr txBox="1">
              <a:spLocks noChangeArrowheads="1"/>
            </p:cNvSpPr>
            <p:nvPr/>
          </p:nvSpPr>
          <p:spPr bwMode="auto">
            <a:xfrm>
              <a:off x="5592763" y="3105067"/>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5</a:t>
              </a:r>
            </a:p>
          </p:txBody>
        </p:sp>
        <p:grpSp>
          <p:nvGrpSpPr>
            <p:cNvPr id="17475" name="Group 28"/>
            <p:cNvGrpSpPr>
              <a:grpSpLocks/>
            </p:cNvGrpSpPr>
            <p:nvPr/>
          </p:nvGrpSpPr>
          <p:grpSpPr bwMode="auto">
            <a:xfrm>
              <a:off x="714375" y="1977942"/>
              <a:ext cx="1152525" cy="1138237"/>
              <a:chOff x="3288" y="3430"/>
              <a:chExt cx="726" cy="717"/>
            </a:xfrm>
          </p:grpSpPr>
          <p:sp>
            <p:nvSpPr>
              <p:cNvPr id="72" name="Oval 2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73" name="Text Box 30"/>
              <p:cNvSpPr txBox="1">
                <a:spLocks noChangeArrowheads="1"/>
              </p:cNvSpPr>
              <p:nvPr/>
            </p:nvSpPr>
            <p:spPr bwMode="auto">
              <a:xfrm>
                <a:off x="3353"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1</a:t>
                </a:r>
              </a:p>
            </p:txBody>
          </p:sp>
          <p:sp>
            <p:nvSpPr>
              <p:cNvPr id="74" name="Line 3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75" name="Line 3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17476" name="Group 33"/>
            <p:cNvGrpSpPr>
              <a:grpSpLocks/>
            </p:cNvGrpSpPr>
            <p:nvPr/>
          </p:nvGrpSpPr>
          <p:grpSpPr bwMode="auto">
            <a:xfrm>
              <a:off x="3810000" y="1977942"/>
              <a:ext cx="1152525" cy="1138237"/>
              <a:chOff x="3288" y="3430"/>
              <a:chExt cx="726" cy="717"/>
            </a:xfrm>
          </p:grpSpPr>
          <p:sp>
            <p:nvSpPr>
              <p:cNvPr id="77" name="Oval 3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78" name="Text Box 35"/>
              <p:cNvSpPr txBox="1">
                <a:spLocks noChangeArrowheads="1"/>
              </p:cNvSpPr>
              <p:nvPr/>
            </p:nvSpPr>
            <p:spPr bwMode="auto">
              <a:xfrm>
                <a:off x="3362"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2</a:t>
                </a:r>
              </a:p>
            </p:txBody>
          </p:sp>
          <p:sp>
            <p:nvSpPr>
              <p:cNvPr id="79" name="Line 3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0" name="Line 3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17477" name="Group 38"/>
            <p:cNvGrpSpPr>
              <a:grpSpLocks/>
            </p:cNvGrpSpPr>
            <p:nvPr/>
          </p:nvGrpSpPr>
          <p:grpSpPr bwMode="auto">
            <a:xfrm>
              <a:off x="6907213" y="1906504"/>
              <a:ext cx="1152525" cy="1138238"/>
              <a:chOff x="3288" y="3430"/>
              <a:chExt cx="726" cy="717"/>
            </a:xfrm>
          </p:grpSpPr>
          <p:sp>
            <p:nvSpPr>
              <p:cNvPr id="82" name="Oval 3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3" name="Text Box 40"/>
              <p:cNvSpPr txBox="1">
                <a:spLocks noChangeArrowheads="1"/>
              </p:cNvSpPr>
              <p:nvPr/>
            </p:nvSpPr>
            <p:spPr bwMode="auto">
              <a:xfrm>
                <a:off x="3362" y="3645"/>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3</a:t>
                </a:r>
              </a:p>
            </p:txBody>
          </p:sp>
          <p:sp>
            <p:nvSpPr>
              <p:cNvPr id="84" name="Line 4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5" name="Line 4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17478" name="Text Box 43"/>
            <p:cNvSpPr txBox="1">
              <a:spLocks noChangeArrowheads="1"/>
            </p:cNvSpPr>
            <p:nvPr/>
          </p:nvSpPr>
          <p:spPr bwMode="auto">
            <a:xfrm>
              <a:off x="1346200" y="2047792"/>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17479" name="Text Box 49"/>
            <p:cNvSpPr txBox="1">
              <a:spLocks noChangeArrowheads="1"/>
            </p:cNvSpPr>
            <p:nvPr/>
          </p:nvSpPr>
          <p:spPr bwMode="auto">
            <a:xfrm>
              <a:off x="7470775" y="1995404"/>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29</a:t>
              </a:r>
            </a:p>
          </p:txBody>
        </p:sp>
        <p:sp>
          <p:nvSpPr>
            <p:cNvPr id="17480" name="Text Box 56"/>
            <p:cNvSpPr txBox="1">
              <a:spLocks noChangeArrowheads="1"/>
            </p:cNvSpPr>
            <p:nvPr/>
          </p:nvSpPr>
          <p:spPr bwMode="auto">
            <a:xfrm>
              <a:off x="4324350" y="2044617"/>
              <a:ext cx="71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24</a:t>
              </a:r>
            </a:p>
          </p:txBody>
        </p:sp>
        <p:sp>
          <p:nvSpPr>
            <p:cNvPr id="17481" name="Text Box 40"/>
            <p:cNvSpPr txBox="1">
              <a:spLocks noChangeArrowheads="1"/>
            </p:cNvSpPr>
            <p:nvPr/>
          </p:nvSpPr>
          <p:spPr bwMode="auto">
            <a:xfrm>
              <a:off x="4331009" y="251155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24</a:t>
              </a:r>
            </a:p>
          </p:txBody>
        </p:sp>
        <p:sp>
          <p:nvSpPr>
            <p:cNvPr id="17482" name="Text Box 48"/>
            <p:cNvSpPr txBox="1">
              <a:spLocks noChangeArrowheads="1"/>
            </p:cNvSpPr>
            <p:nvPr/>
          </p:nvSpPr>
          <p:spPr bwMode="auto">
            <a:xfrm>
              <a:off x="7462838" y="2449429"/>
              <a:ext cx="719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29</a:t>
              </a:r>
            </a:p>
          </p:txBody>
        </p:sp>
        <p:sp>
          <p:nvSpPr>
            <p:cNvPr id="17483" name="Text Box 50"/>
            <p:cNvSpPr txBox="1">
              <a:spLocks noChangeArrowheads="1"/>
            </p:cNvSpPr>
            <p:nvPr/>
          </p:nvSpPr>
          <p:spPr bwMode="auto">
            <a:xfrm>
              <a:off x="1344613" y="2516104"/>
              <a:ext cx="55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0</a:t>
              </a:r>
            </a:p>
          </p:txBody>
        </p:sp>
      </p:grpSp>
      <p:sp>
        <p:nvSpPr>
          <p:cNvPr id="105" name="Text Box 158"/>
          <p:cNvSpPr txBox="1">
            <a:spLocks noChangeArrowheads="1"/>
          </p:cNvSpPr>
          <p:nvPr/>
        </p:nvSpPr>
        <p:spPr bwMode="auto">
          <a:xfrm>
            <a:off x="6716713" y="4621213"/>
            <a:ext cx="661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24</a:t>
            </a:r>
          </a:p>
        </p:txBody>
      </p:sp>
      <p:sp>
        <p:nvSpPr>
          <p:cNvPr id="106" name="Text Box 158"/>
          <p:cNvSpPr txBox="1">
            <a:spLocks noChangeArrowheads="1"/>
          </p:cNvSpPr>
          <p:nvPr/>
        </p:nvSpPr>
        <p:spPr bwMode="auto">
          <a:xfrm>
            <a:off x="6048375" y="4621213"/>
            <a:ext cx="661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0</a:t>
            </a:r>
          </a:p>
        </p:txBody>
      </p:sp>
      <p:sp>
        <p:nvSpPr>
          <p:cNvPr id="103" name="Text Box 158"/>
          <p:cNvSpPr txBox="1">
            <a:spLocks noChangeArrowheads="1"/>
          </p:cNvSpPr>
          <p:nvPr/>
        </p:nvSpPr>
        <p:spPr bwMode="auto">
          <a:xfrm>
            <a:off x="5130800" y="4618038"/>
            <a:ext cx="66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24</a:t>
            </a:r>
          </a:p>
        </p:txBody>
      </p:sp>
      <p:sp>
        <p:nvSpPr>
          <p:cNvPr id="107" name="Text Box 158"/>
          <p:cNvSpPr txBox="1">
            <a:spLocks noChangeArrowheads="1"/>
          </p:cNvSpPr>
          <p:nvPr/>
        </p:nvSpPr>
        <p:spPr bwMode="auto">
          <a:xfrm>
            <a:off x="2797175" y="459740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0</a:t>
            </a:r>
          </a:p>
        </p:txBody>
      </p:sp>
      <p:grpSp>
        <p:nvGrpSpPr>
          <p:cNvPr id="9" name="Group 89"/>
          <p:cNvGrpSpPr>
            <a:grpSpLocks/>
          </p:cNvGrpSpPr>
          <p:nvPr/>
        </p:nvGrpSpPr>
        <p:grpSpPr bwMode="auto">
          <a:xfrm>
            <a:off x="-284163" y="2698750"/>
            <a:ext cx="4776788" cy="4776788"/>
            <a:chOff x="-284329" y="2698658"/>
            <a:chExt cx="4776717" cy="4776717"/>
          </a:xfrm>
        </p:grpSpPr>
        <p:pic>
          <p:nvPicPr>
            <p:cNvPr id="17464" name="Picture 70" descr="white_note_with_tape_pc_800_cl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12548">
              <a:off x="-284329" y="2698658"/>
              <a:ext cx="4776717" cy="477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5" name="WordArt 94"/>
            <p:cNvSpPr>
              <a:spLocks noChangeArrowheads="1" noChangeShapeType="1" noTextEdit="1"/>
            </p:cNvSpPr>
            <p:nvPr/>
          </p:nvSpPr>
          <p:spPr bwMode="auto">
            <a:xfrm>
              <a:off x="512455" y="4194009"/>
              <a:ext cx="285750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1800" kern="10" dirty="0">
                  <a:solidFill>
                    <a:schemeClr val="accent2"/>
                  </a:solidFill>
                  <a:latin typeface="Arial Black"/>
                </a:rPr>
                <a:t>Now Calculate the</a:t>
              </a:r>
            </a:p>
            <a:p>
              <a:pPr algn="ctr"/>
              <a:r>
                <a:rPr lang="en-GB" sz="1800" kern="10" dirty="0">
                  <a:solidFill>
                    <a:schemeClr val="accent2"/>
                  </a:solidFill>
                  <a:latin typeface="Arial Black"/>
                </a:rPr>
                <a:t>Total Floats</a:t>
              </a:r>
            </a:p>
            <a:p>
              <a:pPr algn="ctr"/>
              <a:r>
                <a:rPr lang="en-GB" sz="1800" kern="10" dirty="0">
                  <a:solidFill>
                    <a:schemeClr val="accent2"/>
                  </a:solidFill>
                  <a:latin typeface="Arial Black"/>
                </a:rPr>
                <a:t>for Activities B and C</a:t>
              </a:r>
            </a:p>
          </p:txBody>
        </p:sp>
      </p:grpSp>
      <p:sp>
        <p:nvSpPr>
          <p:cNvPr id="91" name="Text Box 96"/>
          <p:cNvSpPr txBox="1">
            <a:spLocks noChangeArrowheads="1"/>
          </p:cNvSpPr>
          <p:nvPr/>
        </p:nvSpPr>
        <p:spPr bwMode="auto">
          <a:xfrm>
            <a:off x="7535863" y="5229225"/>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1</a:t>
            </a:r>
          </a:p>
        </p:txBody>
      </p:sp>
      <p:sp>
        <p:nvSpPr>
          <p:cNvPr id="92" name="Text Box 97"/>
          <p:cNvSpPr txBox="1">
            <a:spLocks noChangeArrowheads="1"/>
          </p:cNvSpPr>
          <p:nvPr/>
        </p:nvSpPr>
        <p:spPr bwMode="auto">
          <a:xfrm>
            <a:off x="8326438" y="5229225"/>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1</a:t>
            </a:r>
          </a:p>
        </p:txBody>
      </p:sp>
      <p:sp>
        <p:nvSpPr>
          <p:cNvPr id="95" name="Text Box 99"/>
          <p:cNvSpPr txBox="1">
            <a:spLocks noChangeArrowheads="1"/>
          </p:cNvSpPr>
          <p:nvPr/>
        </p:nvSpPr>
        <p:spPr bwMode="auto">
          <a:xfrm>
            <a:off x="8326438" y="5849938"/>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0</a:t>
            </a:r>
          </a:p>
        </p:txBody>
      </p:sp>
      <p:sp>
        <p:nvSpPr>
          <p:cNvPr id="97" name="Text Box 100"/>
          <p:cNvSpPr txBox="1">
            <a:spLocks noChangeArrowheads="1"/>
          </p:cNvSpPr>
          <p:nvPr/>
        </p:nvSpPr>
        <p:spPr bwMode="auto">
          <a:xfrm>
            <a:off x="7535863" y="5849938"/>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000">
                <a:latin typeface="Arial" charset="0"/>
              </a:rPr>
              <a:t>0</a:t>
            </a:r>
          </a:p>
        </p:txBody>
      </p:sp>
      <p:sp>
        <p:nvSpPr>
          <p:cNvPr id="4" name="Rectangle 3">
            <a:extLst>
              <a:ext uri="{FF2B5EF4-FFF2-40B4-BE49-F238E27FC236}">
                <a16:creationId xmlns:a16="http://schemas.microsoft.com/office/drawing/2014/main" id="{B27BB104-2F6B-4418-9126-6D7793E757C2}"/>
              </a:ext>
            </a:extLst>
          </p:cNvPr>
          <p:cNvSpPr/>
          <p:nvPr/>
        </p:nvSpPr>
        <p:spPr bwMode="auto">
          <a:xfrm>
            <a:off x="7378700" y="4532313"/>
            <a:ext cx="661987" cy="1814513"/>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normalizeH="0" baseline="0">
              <a:ln w="0"/>
              <a:effectLst>
                <a:outerShdw blurRad="38100" dist="19050" dir="2700000" algn="tl" rotWithShape="0">
                  <a:schemeClr val="dk1">
                    <a:alpha val="40000"/>
                  </a:schemeClr>
                </a:outerShdw>
              </a:effectLst>
              <a:latin typeface="Tempus Sans ITC"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53"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05"/>
                                        </p:tgtEl>
                                        <p:attrNameLst>
                                          <p:attrName>style.visibility</p:attrName>
                                        </p:attrNameLst>
                                      </p:cBhvr>
                                      <p:to>
                                        <p:strVal val="visible"/>
                                      </p:to>
                                    </p:set>
                                  </p:childTnLst>
                                </p:cTn>
                              </p:par>
                            </p:childTnLst>
                          </p:cTn>
                        </p:par>
                        <p:par>
                          <p:cTn id="20" fill="hold" nodeType="afterGroup">
                            <p:stCondLst>
                              <p:cond delay="0"/>
                            </p:stCondLst>
                            <p:childTnLst>
                              <p:par>
                                <p:cTn id="21" presetID="49" presetClass="path" presetSubtype="0" accel="50000" decel="50000" fill="hold" grpId="0" nodeType="afterEffect">
                                  <p:stCondLst>
                                    <p:cond delay="0"/>
                                  </p:stCondLst>
                                  <p:childTnLst>
                                    <p:animMotion origin="layout" path="M 2.77778E-7 1.07308E-6 L -0.6401 0.00208 " pathEditMode="relative" rAng="0" ptsTypes="AA">
                                      <p:cBhvr>
                                        <p:cTn id="22" dur="2000" fill="hold"/>
                                        <p:tgtEl>
                                          <p:spTgt spid="105"/>
                                        </p:tgtEl>
                                        <p:attrNameLst>
                                          <p:attrName>ppt_x</p:attrName>
                                          <p:attrName>ppt_y</p:attrName>
                                        </p:attrNameLst>
                                      </p:cBhvr>
                                      <p:rCtr x="-32000" y="100"/>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0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childTnLst>
                          </p:cTn>
                        </p:par>
                        <p:par>
                          <p:cTn id="31" fill="hold" nodeType="afterGroup">
                            <p:stCondLst>
                              <p:cond delay="0"/>
                            </p:stCondLst>
                            <p:childTnLst>
                              <p:par>
                                <p:cTn id="32" presetID="49" presetClass="path" presetSubtype="0" accel="50000" decel="50000" fill="hold" grpId="0" nodeType="afterEffect">
                                  <p:stCondLst>
                                    <p:cond delay="0"/>
                                  </p:stCondLst>
                                  <p:childTnLst>
                                    <p:animMotion origin="layout" path="M 5.55556E-7 1.07308E-6 L -0.49375 1.07308E-6 " pathEditMode="relative" rAng="0" ptsTypes="AA">
                                      <p:cBhvr>
                                        <p:cTn id="33" dur="2000" fill="hold"/>
                                        <p:tgtEl>
                                          <p:spTgt spid="106"/>
                                        </p:tgtEl>
                                        <p:attrNameLst>
                                          <p:attrName>ppt_x</p:attrName>
                                          <p:attrName>ppt_y</p:attrName>
                                        </p:attrNameLst>
                                      </p:cBhvr>
                                      <p:rCtr x="-24700" y="0"/>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309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childTnLst>
                          </p:cTn>
                        </p:par>
                        <p:par>
                          <p:cTn id="42" fill="hold" nodeType="afterGroup">
                            <p:stCondLst>
                              <p:cond delay="0"/>
                            </p:stCondLst>
                            <p:childTnLst>
                              <p:par>
                                <p:cTn id="43" presetID="49" presetClass="path" presetSubtype="0" accel="50000" decel="50000" fill="hold" grpId="0" nodeType="afterEffect">
                                  <p:stCondLst>
                                    <p:cond delay="0"/>
                                  </p:stCondLst>
                                  <p:childTnLst>
                                    <p:animMotion origin="layout" path="M 4.16667E-6 -2.37743E-6 L -0.35348 0.00023 " pathEditMode="relative" rAng="0" ptsTypes="AA">
                                      <p:cBhvr>
                                        <p:cTn id="44" dur="2000" fill="hold"/>
                                        <p:tgtEl>
                                          <p:spTgt spid="103"/>
                                        </p:tgtEl>
                                        <p:attrNameLst>
                                          <p:attrName>ppt_x</p:attrName>
                                          <p:attrName>ppt_y</p:attrName>
                                        </p:attrNameLst>
                                      </p:cBhvr>
                                      <p:rCtr x="-17700"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310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8310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par>
                                <p:cTn id="57" presetID="49" presetClass="path" presetSubtype="0" accel="50000" decel="50000" fill="hold" grpId="0" nodeType="withEffect">
                                  <p:stCondLst>
                                    <p:cond delay="0"/>
                                  </p:stCondLst>
                                  <p:childTnLst>
                                    <p:animMotion origin="layout" path="M 8.33333E-7 3.88529E-6 L 0.59583 0.00416 " pathEditMode="relative" rAng="0" ptsTypes="AA">
                                      <p:cBhvr>
                                        <p:cTn id="58" dur="2000" fill="hold"/>
                                        <p:tgtEl>
                                          <p:spTgt spid="83102"/>
                                        </p:tgtEl>
                                        <p:attrNameLst>
                                          <p:attrName>ppt_x</p:attrName>
                                          <p:attrName>ppt_y</p:attrName>
                                        </p:attrNameLst>
                                      </p:cBhvr>
                                      <p:rCtr x="29800" y="200"/>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92"/>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97"/>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bldLvl="4" autoUpdateAnimBg="0"/>
      <p:bldP spid="83097" grpId="0"/>
      <p:bldP spid="83099" grpId="0"/>
      <p:bldP spid="83101" grpId="0"/>
      <p:bldP spid="83102" grpId="0"/>
      <p:bldP spid="83102" grpId="1"/>
      <p:bldP spid="105" grpId="0"/>
      <p:bldP spid="105" grpId="1"/>
      <p:bldP spid="106" grpId="0"/>
      <p:bldP spid="106" grpId="1"/>
      <p:bldP spid="103" grpId="0"/>
      <p:bldP spid="103" grpId="1"/>
      <p:bldP spid="107" grpId="0"/>
      <p:bldP spid="91" grpId="0"/>
      <p:bldP spid="92" grpId="0"/>
      <p:bldP spid="95" grpId="0"/>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323850" y="4005263"/>
            <a:ext cx="84582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dirty="0">
                <a:latin typeface="Arial" charset="0"/>
              </a:rPr>
              <a:t>This data tells us that:</a:t>
            </a:r>
          </a:p>
          <a:p>
            <a:pPr marL="742950" lvl="1" indent="-285750">
              <a:spcBef>
                <a:spcPct val="20000"/>
              </a:spcBef>
              <a:buFont typeface="Wingdings 3" pitchFamily="18" charset="2"/>
              <a:buBlip>
                <a:blip r:embed="rId4"/>
              </a:buBlip>
            </a:pPr>
            <a:r>
              <a:rPr lang="en-GB" sz="2000" dirty="0">
                <a:solidFill>
                  <a:schemeClr val="accent2"/>
                </a:solidFill>
                <a:latin typeface="Arial" charset="0"/>
              </a:rPr>
              <a:t>Activity A is </a:t>
            </a:r>
            <a:r>
              <a:rPr lang="en-GB" sz="2000" b="1" dirty="0">
                <a:solidFill>
                  <a:srgbClr val="FF0000"/>
                </a:solidFill>
                <a:latin typeface="Arial" charset="0"/>
              </a:rPr>
              <a:t>CRITICAL</a:t>
            </a:r>
            <a:r>
              <a:rPr lang="en-GB" sz="2000" dirty="0">
                <a:solidFill>
                  <a:schemeClr val="accent2"/>
                </a:solidFill>
                <a:latin typeface="Arial" charset="0"/>
              </a:rPr>
              <a:t> – any delay will hold up the project</a:t>
            </a:r>
          </a:p>
          <a:p>
            <a:pPr marL="742950" lvl="1" indent="-285750">
              <a:spcBef>
                <a:spcPct val="20000"/>
              </a:spcBef>
              <a:buFont typeface="Wingdings 3" pitchFamily="18" charset="2"/>
              <a:buBlip>
                <a:blip r:embed="rId4"/>
              </a:buBlip>
            </a:pPr>
            <a:r>
              <a:rPr lang="en-GB" sz="2000" dirty="0">
                <a:solidFill>
                  <a:schemeClr val="accent2"/>
                </a:solidFill>
                <a:latin typeface="Arial" charset="0"/>
              </a:rPr>
              <a:t>Activity B can be delayed 1 week without delaying the whole project</a:t>
            </a:r>
          </a:p>
          <a:p>
            <a:pPr marL="742950" lvl="1" indent="-285750">
              <a:spcBef>
                <a:spcPct val="20000"/>
              </a:spcBef>
              <a:buFont typeface="Wingdings 3" pitchFamily="18" charset="2"/>
              <a:buBlip>
                <a:blip r:embed="rId4"/>
              </a:buBlip>
            </a:pPr>
            <a:r>
              <a:rPr lang="en-GB" sz="2000" dirty="0">
                <a:solidFill>
                  <a:schemeClr val="accent2"/>
                </a:solidFill>
                <a:latin typeface="Arial" charset="0"/>
              </a:rPr>
              <a:t>That Activity C is </a:t>
            </a:r>
            <a:r>
              <a:rPr lang="en-GB" sz="2000" b="1" dirty="0">
                <a:solidFill>
                  <a:srgbClr val="FF0000"/>
                </a:solidFill>
                <a:latin typeface="Arial" charset="0"/>
              </a:rPr>
              <a:t>CRITICAL</a:t>
            </a:r>
            <a:r>
              <a:rPr lang="en-GB" sz="2000" dirty="0">
                <a:solidFill>
                  <a:schemeClr val="accent2"/>
                </a:solidFill>
                <a:latin typeface="Arial" charset="0"/>
              </a:rPr>
              <a:t> – any delay will hold up the project</a:t>
            </a:r>
          </a:p>
        </p:txBody>
      </p:sp>
      <p:graphicFrame>
        <p:nvGraphicFramePr>
          <p:cNvPr id="5" name="Table 4"/>
          <p:cNvGraphicFramePr>
            <a:graphicFrameLocks noGrp="1"/>
          </p:cNvGraphicFramePr>
          <p:nvPr/>
        </p:nvGraphicFramePr>
        <p:xfrm>
          <a:off x="2155825" y="1201738"/>
          <a:ext cx="4776790" cy="2674938"/>
        </p:xfrm>
        <a:graphic>
          <a:graphicData uri="http://schemas.openxmlformats.org/drawingml/2006/table">
            <a:tbl>
              <a:tblPr firstRow="1" bandRow="1">
                <a:tableStyleId>{9DCAF9ED-07DC-4A11-8D7F-57B35C25682E}</a:tableStyleId>
              </a:tblPr>
              <a:tblGrid>
                <a:gridCol w="865444">
                  <a:extLst>
                    <a:ext uri="{9D8B030D-6E8A-4147-A177-3AD203B41FA5}">
                      <a16:colId xmlns:a16="http://schemas.microsoft.com/office/drawing/2014/main" val="20000"/>
                    </a:ext>
                  </a:extLst>
                </a:gridCol>
                <a:gridCol w="957730">
                  <a:extLst>
                    <a:ext uri="{9D8B030D-6E8A-4147-A177-3AD203B41FA5}">
                      <a16:colId xmlns:a16="http://schemas.microsoft.com/office/drawing/2014/main" val="20001"/>
                    </a:ext>
                  </a:extLst>
                </a:gridCol>
                <a:gridCol w="738404">
                  <a:extLst>
                    <a:ext uri="{9D8B030D-6E8A-4147-A177-3AD203B41FA5}">
                      <a16:colId xmlns:a16="http://schemas.microsoft.com/office/drawing/2014/main" val="20002"/>
                    </a:ext>
                  </a:extLst>
                </a:gridCol>
                <a:gridCol w="738404">
                  <a:extLst>
                    <a:ext uri="{9D8B030D-6E8A-4147-A177-3AD203B41FA5}">
                      <a16:colId xmlns:a16="http://schemas.microsoft.com/office/drawing/2014/main" val="20003"/>
                    </a:ext>
                  </a:extLst>
                </a:gridCol>
                <a:gridCol w="738404">
                  <a:extLst>
                    <a:ext uri="{9D8B030D-6E8A-4147-A177-3AD203B41FA5}">
                      <a16:colId xmlns:a16="http://schemas.microsoft.com/office/drawing/2014/main" val="20004"/>
                    </a:ext>
                  </a:extLst>
                </a:gridCol>
                <a:gridCol w="738404">
                  <a:extLst>
                    <a:ext uri="{9D8B030D-6E8A-4147-A177-3AD203B41FA5}">
                      <a16:colId xmlns:a16="http://schemas.microsoft.com/office/drawing/2014/main" val="20005"/>
                    </a:ext>
                  </a:extLst>
                </a:gridCol>
              </a:tblGrid>
              <a:tr h="849981">
                <a:tc>
                  <a:txBody>
                    <a:bodyPr/>
                    <a:lstStyle/>
                    <a:p>
                      <a:pPr algn="ctr"/>
                      <a:r>
                        <a:rPr lang="en-GB" sz="1400" dirty="0"/>
                        <a:t>Activity</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Duration</a:t>
                      </a:r>
                      <a:br>
                        <a:rPr lang="en-GB" sz="1400" dirty="0"/>
                      </a:br>
                      <a:r>
                        <a:rPr lang="en-GB" sz="1400" dirty="0"/>
                        <a:t>(Weeks)</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EST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LFT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Free Float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dirty="0"/>
                        <a:t>Total Float</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08319">
                <a:tc>
                  <a:txBody>
                    <a:bodyPr/>
                    <a:lstStyle/>
                    <a:p>
                      <a:pPr algn="ctr"/>
                      <a:r>
                        <a:rPr lang="en-GB" sz="2000" dirty="0"/>
                        <a:t>A</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0</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0</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0</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extLst>
                  <a:ext uri="{0D108BD9-81ED-4DB2-BD59-A6C34878D82A}">
                    <a16:rowId xmlns:a16="http://schemas.microsoft.com/office/drawing/2014/main" val="10001"/>
                  </a:ext>
                </a:extLst>
              </a:tr>
              <a:tr h="608319">
                <a:tc>
                  <a:txBody>
                    <a:bodyPr/>
                    <a:lstStyle/>
                    <a:p>
                      <a:pPr algn="ctr"/>
                      <a:r>
                        <a:rPr lang="en-GB" sz="2000" dirty="0"/>
                        <a:t>B</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29</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1</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tc>
                  <a:txBody>
                    <a:bodyPr/>
                    <a:lstStyle/>
                    <a:p>
                      <a:pPr algn="ctr"/>
                      <a:r>
                        <a:rPr lang="en-GB" sz="2000" dirty="0"/>
                        <a:t>1</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tint val="20000"/>
                        <a:alpha val="90000"/>
                      </a:schemeClr>
                    </a:solidFill>
                  </a:tcPr>
                </a:tc>
                <a:extLst>
                  <a:ext uri="{0D108BD9-81ED-4DB2-BD59-A6C34878D82A}">
                    <a16:rowId xmlns:a16="http://schemas.microsoft.com/office/drawing/2014/main" val="10002"/>
                  </a:ext>
                </a:extLst>
              </a:tr>
              <a:tr h="608319">
                <a:tc>
                  <a:txBody>
                    <a:bodyPr/>
                    <a:lstStyle/>
                    <a:p>
                      <a:pPr algn="ctr"/>
                      <a:r>
                        <a:rPr lang="en-GB" sz="2000" dirty="0"/>
                        <a:t>C</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5</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24</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29</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0</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tc>
                  <a:txBody>
                    <a:bodyPr/>
                    <a:lstStyle/>
                    <a:p>
                      <a:pPr algn="ctr"/>
                      <a:r>
                        <a:rPr lang="en-GB" sz="2000" dirty="0"/>
                        <a:t>0</a:t>
                      </a:r>
                    </a:p>
                  </a:txBody>
                  <a:tcPr marL="91441" marR="91441"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alpha val="90000"/>
                      </a:srgbClr>
                    </a:solidFill>
                  </a:tcPr>
                </a:tc>
                <a:extLst>
                  <a:ext uri="{0D108BD9-81ED-4DB2-BD59-A6C34878D82A}">
                    <a16:rowId xmlns:a16="http://schemas.microsoft.com/office/drawing/2014/main" val="10003"/>
                  </a:ext>
                </a:extLst>
              </a:tr>
            </a:tbl>
          </a:graphicData>
        </a:graphic>
      </p:graphicFrame>
      <p:pic>
        <p:nvPicPr>
          <p:cNvPr id="18472" name="Picture 5" descr="casual_pose_four_400_cl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5613" y="1182688"/>
            <a:ext cx="2541587"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What Does This Mean?</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4996">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4996">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49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860425" y="3725863"/>
            <a:ext cx="6961188" cy="3417887"/>
            <a:chOff x="-859808" y="3725840"/>
            <a:chExt cx="6960358" cy="3418546"/>
          </a:xfrm>
        </p:grpSpPr>
        <p:pic>
          <p:nvPicPr>
            <p:cNvPr id="19509" name="Picture 209" descr="white_note_with_tape_pc_800_cl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08" y="3725840"/>
              <a:ext cx="6960358" cy="341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0" name="Text Box 91"/>
            <p:cNvSpPr txBox="1">
              <a:spLocks noChangeArrowheads="1"/>
            </p:cNvSpPr>
            <p:nvPr/>
          </p:nvSpPr>
          <p:spPr bwMode="auto">
            <a:xfrm>
              <a:off x="1358631" y="4868863"/>
              <a:ext cx="38138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1600" b="1">
                  <a:solidFill>
                    <a:schemeClr val="accent2"/>
                  </a:solidFill>
                  <a:latin typeface="Verdana" pitchFamily="34" charset="0"/>
                </a:rPr>
                <a:t>Note:</a:t>
              </a:r>
              <a:br>
                <a:rPr lang="en-GB" sz="1600" b="1">
                  <a:solidFill>
                    <a:schemeClr val="accent2"/>
                  </a:solidFill>
                  <a:latin typeface="Verdana" pitchFamily="34" charset="0"/>
                </a:rPr>
              </a:br>
              <a:r>
                <a:rPr lang="en-GB" sz="1600">
                  <a:latin typeface="Verdana" pitchFamily="34" charset="0"/>
                </a:rPr>
                <a:t>A quick visual check can be made, since any node on the critical path should have equal EST and LFTs</a:t>
              </a:r>
            </a:p>
            <a:p>
              <a:pPr>
                <a:spcBef>
                  <a:spcPct val="50000"/>
                </a:spcBef>
              </a:pPr>
              <a:r>
                <a:rPr lang="en-GB" sz="1600">
                  <a:latin typeface="Verdana" pitchFamily="34" charset="0"/>
                </a:rPr>
                <a:t>However – this example shows that this method alone does not identify all the critical activities</a:t>
              </a:r>
            </a:p>
          </p:txBody>
        </p:sp>
      </p:grpSp>
      <p:sp>
        <p:nvSpPr>
          <p:cNvPr id="86018" name="Rectangle 2"/>
          <p:cNvSpPr>
            <a:spLocks noChangeArrowheads="1"/>
          </p:cNvSpPr>
          <p:nvPr/>
        </p:nvSpPr>
        <p:spPr bwMode="auto">
          <a:xfrm>
            <a:off x="-36513" y="457200"/>
            <a:ext cx="8569326" cy="457200"/>
          </a:xfrm>
          <a:prstGeom prst="rect">
            <a:avLst/>
          </a:prstGeom>
          <a:noFill/>
          <a:ln w="9525">
            <a:noFill/>
            <a:miter lim="800000"/>
            <a:headEnd/>
            <a:tailEnd/>
          </a:ln>
          <a:effectLst/>
        </p:spPr>
        <p:txBody>
          <a:bodyPr anchor="ctr"/>
          <a:lstStyle/>
          <a:p>
            <a:pPr>
              <a:defRPr/>
            </a:pPr>
            <a:endParaRPr lang="en-GB" sz="3200" b="1" dirty="0">
              <a:solidFill>
                <a:srgbClr val="FFFF00"/>
              </a:solidFill>
              <a:effectLst>
                <a:outerShdw blurRad="38100" dist="38100" dir="2700000" algn="tl">
                  <a:srgbClr val="C0C0C0"/>
                </a:outerShdw>
              </a:effectLst>
              <a:latin typeface="Comic Sans MS" pitchFamily="66" charset="0"/>
              <a:cs typeface="+mn-cs"/>
            </a:endParaRPr>
          </a:p>
        </p:txBody>
      </p:sp>
      <p:sp>
        <p:nvSpPr>
          <p:cNvPr id="86019" name="Rectangle 3"/>
          <p:cNvSpPr>
            <a:spLocks noChangeArrowheads="1"/>
          </p:cNvSpPr>
          <p:nvPr/>
        </p:nvSpPr>
        <p:spPr bwMode="auto">
          <a:xfrm>
            <a:off x="323850" y="1196975"/>
            <a:ext cx="82200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4"/>
              </a:buBlip>
            </a:pPr>
            <a:r>
              <a:rPr lang="en-GB">
                <a:latin typeface="Arial" charset="0"/>
              </a:rPr>
              <a:t>The </a:t>
            </a:r>
            <a:r>
              <a:rPr lang="en-GB">
                <a:solidFill>
                  <a:schemeClr val="accent2"/>
                </a:solidFill>
                <a:latin typeface="Arial" charset="0"/>
              </a:rPr>
              <a:t>critical path </a:t>
            </a:r>
            <a:r>
              <a:rPr lang="en-GB">
                <a:latin typeface="Arial" charset="0"/>
              </a:rPr>
              <a:t>identifies those activities that have no float time</a:t>
            </a:r>
          </a:p>
          <a:p>
            <a:pPr marL="342900" indent="-342900">
              <a:spcBef>
                <a:spcPct val="20000"/>
              </a:spcBef>
              <a:buFontTx/>
              <a:buBlip>
                <a:blip r:embed="rId4"/>
              </a:buBlip>
            </a:pPr>
            <a:r>
              <a:rPr lang="en-GB">
                <a:latin typeface="Arial" charset="0"/>
              </a:rPr>
              <a:t>It is usually identified on a diagram as follows:</a:t>
            </a:r>
          </a:p>
        </p:txBody>
      </p:sp>
      <p:grpSp>
        <p:nvGrpSpPr>
          <p:cNvPr id="3" name="Group 87"/>
          <p:cNvGrpSpPr>
            <a:grpSpLocks/>
          </p:cNvGrpSpPr>
          <p:nvPr/>
        </p:nvGrpSpPr>
        <p:grpSpPr bwMode="auto">
          <a:xfrm>
            <a:off x="4700588" y="3971925"/>
            <a:ext cx="2546350" cy="217488"/>
            <a:chOff x="1156" y="2614"/>
            <a:chExt cx="1543" cy="135"/>
          </a:xfrm>
        </p:grpSpPr>
        <p:sp>
          <p:nvSpPr>
            <p:cNvPr id="19506" name="Line 81"/>
            <p:cNvSpPr>
              <a:spLocks noChangeShapeType="1"/>
            </p:cNvSpPr>
            <p:nvPr/>
          </p:nvSpPr>
          <p:spPr bwMode="auto">
            <a:xfrm>
              <a:off x="1397" y="2749"/>
              <a:ext cx="1061" cy="0"/>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9507" name="Line 82"/>
            <p:cNvSpPr>
              <a:spLocks noChangeShapeType="1"/>
            </p:cNvSpPr>
            <p:nvPr/>
          </p:nvSpPr>
          <p:spPr bwMode="auto">
            <a:xfrm>
              <a:off x="1156" y="2648"/>
              <a:ext cx="241" cy="101"/>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9508" name="Line 83"/>
            <p:cNvSpPr>
              <a:spLocks noChangeShapeType="1"/>
            </p:cNvSpPr>
            <p:nvPr/>
          </p:nvSpPr>
          <p:spPr bwMode="auto">
            <a:xfrm flipV="1">
              <a:off x="2458" y="2614"/>
              <a:ext cx="241" cy="135"/>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6100" name="Line 84"/>
          <p:cNvSpPr>
            <a:spLocks noChangeShapeType="1"/>
          </p:cNvSpPr>
          <p:nvPr/>
        </p:nvSpPr>
        <p:spPr bwMode="auto">
          <a:xfrm>
            <a:off x="1889125" y="3579813"/>
            <a:ext cx="1944688" cy="0"/>
          </a:xfrm>
          <a:prstGeom prst="line">
            <a:avLst/>
          </a:prstGeom>
          <a:noFill/>
          <a:ln w="5715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6104" name="Line 88"/>
          <p:cNvSpPr>
            <a:spLocks noChangeShapeType="1"/>
          </p:cNvSpPr>
          <p:nvPr/>
        </p:nvSpPr>
        <p:spPr bwMode="auto">
          <a:xfrm flipH="1" flipV="1">
            <a:off x="6559550" y="4267200"/>
            <a:ext cx="414338" cy="673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6105" name="Line 89"/>
          <p:cNvSpPr>
            <a:spLocks noChangeShapeType="1"/>
          </p:cNvSpPr>
          <p:nvPr/>
        </p:nvSpPr>
        <p:spPr bwMode="auto">
          <a:xfrm flipH="1" flipV="1">
            <a:off x="3330575" y="3698875"/>
            <a:ext cx="3506788" cy="1460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 name="Title 51"/>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Identifying The Critical Path</a:t>
            </a:r>
            <a:endParaRPr lang="en-GB" dirty="0"/>
          </a:p>
        </p:txBody>
      </p:sp>
      <p:grpSp>
        <p:nvGrpSpPr>
          <p:cNvPr id="4" name="Group 207"/>
          <p:cNvGrpSpPr>
            <a:grpSpLocks/>
          </p:cNvGrpSpPr>
          <p:nvPr/>
        </p:nvGrpSpPr>
        <p:grpSpPr bwMode="auto">
          <a:xfrm>
            <a:off x="714375" y="2327275"/>
            <a:ext cx="7467600" cy="2271713"/>
            <a:chOff x="714375" y="2095500"/>
            <a:chExt cx="7467600" cy="2271999"/>
          </a:xfrm>
        </p:grpSpPr>
        <p:sp>
          <p:nvSpPr>
            <p:cNvPr id="164" name="Line 13"/>
            <p:cNvSpPr>
              <a:spLocks noChangeShapeType="1"/>
            </p:cNvSpPr>
            <p:nvPr/>
          </p:nvSpPr>
          <p:spPr bwMode="auto">
            <a:xfrm>
              <a:off x="1876425" y="3232293"/>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9471" name="Text Box 14"/>
            <p:cNvSpPr txBox="1">
              <a:spLocks noChangeArrowheads="1"/>
            </p:cNvSpPr>
            <p:nvPr/>
          </p:nvSpPr>
          <p:spPr bwMode="auto">
            <a:xfrm>
              <a:off x="5653088" y="20955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19472" name="Text Box 15"/>
            <p:cNvSpPr txBox="1">
              <a:spLocks noChangeArrowheads="1"/>
            </p:cNvSpPr>
            <p:nvPr/>
          </p:nvSpPr>
          <p:spPr bwMode="auto">
            <a:xfrm>
              <a:off x="2625725" y="27701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grpSp>
          <p:nvGrpSpPr>
            <p:cNvPr id="19473" name="Group 16"/>
            <p:cNvGrpSpPr>
              <a:grpSpLocks/>
            </p:cNvGrpSpPr>
            <p:nvPr/>
          </p:nvGrpSpPr>
          <p:grpSpPr bwMode="auto">
            <a:xfrm>
              <a:off x="4679950" y="2527300"/>
              <a:ext cx="2376488" cy="287338"/>
              <a:chOff x="1202" y="2703"/>
              <a:chExt cx="1497" cy="181"/>
            </a:xfrm>
          </p:grpSpPr>
          <p:sp>
            <p:nvSpPr>
              <p:cNvPr id="168" name="Line 17"/>
              <p:cNvSpPr>
                <a:spLocks noChangeShapeType="1"/>
              </p:cNvSpPr>
              <p:nvPr/>
            </p:nvSpPr>
            <p:spPr bwMode="auto">
              <a:xfrm>
                <a:off x="1429" y="2704"/>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69" name="Line 18"/>
              <p:cNvSpPr>
                <a:spLocks noChangeShapeType="1"/>
              </p:cNvSpPr>
              <p:nvPr/>
            </p:nvSpPr>
            <p:spPr bwMode="auto">
              <a:xfrm flipH="1">
                <a:off x="1202" y="2703"/>
                <a:ext cx="226" cy="15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70" name="Line 19"/>
              <p:cNvSpPr>
                <a:spLocks noChangeShapeType="1"/>
              </p:cNvSpPr>
              <p:nvPr/>
            </p:nvSpPr>
            <p:spPr bwMode="auto">
              <a:xfrm>
                <a:off x="2426" y="2703"/>
                <a:ext cx="273" cy="181"/>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grpSp>
          <p:nvGrpSpPr>
            <p:cNvPr id="19474" name="Group 20"/>
            <p:cNvGrpSpPr>
              <a:grpSpLocks/>
            </p:cNvGrpSpPr>
            <p:nvPr/>
          </p:nvGrpSpPr>
          <p:grpSpPr bwMode="auto">
            <a:xfrm>
              <a:off x="4765675" y="3624263"/>
              <a:ext cx="2303463" cy="215900"/>
              <a:chOff x="1202" y="3339"/>
              <a:chExt cx="1451" cy="182"/>
            </a:xfrm>
          </p:grpSpPr>
          <p:sp>
            <p:nvSpPr>
              <p:cNvPr id="172" name="Line 21"/>
              <p:cNvSpPr>
                <a:spLocks noChangeShapeType="1"/>
              </p:cNvSpPr>
              <p:nvPr/>
            </p:nvSpPr>
            <p:spPr bwMode="auto">
              <a:xfrm>
                <a:off x="1429" y="3521"/>
                <a:ext cx="997" cy="0"/>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73" name="Line 22"/>
              <p:cNvSpPr>
                <a:spLocks noChangeShapeType="1"/>
              </p:cNvSpPr>
              <p:nvPr/>
            </p:nvSpPr>
            <p:spPr bwMode="auto">
              <a:xfrm>
                <a:off x="1202" y="3385"/>
                <a:ext cx="227" cy="138"/>
              </a:xfrm>
              <a:prstGeom prst="line">
                <a:avLst/>
              </a:prstGeom>
              <a:ln>
                <a:headEnd/>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74" name="Line 23"/>
              <p:cNvSpPr>
                <a:spLocks noChangeShapeType="1"/>
              </p:cNvSpPr>
              <p:nvPr/>
            </p:nvSpPr>
            <p:spPr bwMode="auto">
              <a:xfrm flipV="1">
                <a:off x="2426" y="3339"/>
                <a:ext cx="227" cy="182"/>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19475" name="Text Box 24"/>
            <p:cNvSpPr txBox="1">
              <a:spLocks noChangeArrowheads="1"/>
            </p:cNvSpPr>
            <p:nvPr/>
          </p:nvSpPr>
          <p:spPr bwMode="auto">
            <a:xfrm>
              <a:off x="5556250" y="3406775"/>
              <a:ext cx="64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C</a:t>
              </a:r>
            </a:p>
          </p:txBody>
        </p:sp>
        <p:sp>
          <p:nvSpPr>
            <p:cNvPr id="19476" name="Text Box 25"/>
            <p:cNvSpPr txBox="1">
              <a:spLocks noChangeArrowheads="1"/>
            </p:cNvSpPr>
            <p:nvPr/>
          </p:nvSpPr>
          <p:spPr bwMode="auto">
            <a:xfrm>
              <a:off x="5592763" y="2489200"/>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sp>
          <p:nvSpPr>
            <p:cNvPr id="19477" name="Text Box 26"/>
            <p:cNvSpPr txBox="1">
              <a:spLocks noChangeArrowheads="1"/>
            </p:cNvSpPr>
            <p:nvPr/>
          </p:nvSpPr>
          <p:spPr bwMode="auto">
            <a:xfrm>
              <a:off x="2566988" y="3301978"/>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19478" name="Text Box 27"/>
            <p:cNvSpPr txBox="1">
              <a:spLocks noChangeArrowheads="1"/>
            </p:cNvSpPr>
            <p:nvPr/>
          </p:nvSpPr>
          <p:spPr bwMode="auto">
            <a:xfrm>
              <a:off x="5592763" y="3910299"/>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5</a:t>
              </a:r>
            </a:p>
          </p:txBody>
        </p:sp>
        <p:grpSp>
          <p:nvGrpSpPr>
            <p:cNvPr id="19479" name="Group 28"/>
            <p:cNvGrpSpPr>
              <a:grpSpLocks/>
            </p:cNvGrpSpPr>
            <p:nvPr/>
          </p:nvGrpSpPr>
          <p:grpSpPr bwMode="auto">
            <a:xfrm>
              <a:off x="714375" y="2687638"/>
              <a:ext cx="1152525" cy="1138237"/>
              <a:chOff x="3288" y="3430"/>
              <a:chExt cx="726" cy="717"/>
            </a:xfrm>
          </p:grpSpPr>
          <p:sp>
            <p:nvSpPr>
              <p:cNvPr id="180" name="Oval 2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181" name="Text Box 30"/>
              <p:cNvSpPr txBox="1">
                <a:spLocks noChangeArrowheads="1"/>
              </p:cNvSpPr>
              <p:nvPr/>
            </p:nvSpPr>
            <p:spPr bwMode="auto">
              <a:xfrm>
                <a:off x="3353"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1</a:t>
                </a:r>
              </a:p>
            </p:txBody>
          </p:sp>
          <p:sp>
            <p:nvSpPr>
              <p:cNvPr id="182" name="Line 3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183" name="Line 3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19480" name="Group 33"/>
            <p:cNvGrpSpPr>
              <a:grpSpLocks/>
            </p:cNvGrpSpPr>
            <p:nvPr/>
          </p:nvGrpSpPr>
          <p:grpSpPr bwMode="auto">
            <a:xfrm>
              <a:off x="3810000" y="2687638"/>
              <a:ext cx="1152525" cy="1138237"/>
              <a:chOff x="3288" y="3430"/>
              <a:chExt cx="726" cy="717"/>
            </a:xfrm>
          </p:grpSpPr>
          <p:sp>
            <p:nvSpPr>
              <p:cNvPr id="185" name="Oval 34"/>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186" name="Text Box 35"/>
              <p:cNvSpPr txBox="1">
                <a:spLocks noChangeArrowheads="1"/>
              </p:cNvSpPr>
              <p:nvPr/>
            </p:nvSpPr>
            <p:spPr bwMode="auto">
              <a:xfrm>
                <a:off x="3362" y="3627"/>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2</a:t>
                </a:r>
              </a:p>
            </p:txBody>
          </p:sp>
          <p:sp>
            <p:nvSpPr>
              <p:cNvPr id="187" name="Line 36"/>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188" name="Line 3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19481" name="Group 38"/>
            <p:cNvGrpSpPr>
              <a:grpSpLocks/>
            </p:cNvGrpSpPr>
            <p:nvPr/>
          </p:nvGrpSpPr>
          <p:grpSpPr bwMode="auto">
            <a:xfrm>
              <a:off x="6907213" y="2616200"/>
              <a:ext cx="1152525" cy="1138238"/>
              <a:chOff x="3288" y="3430"/>
              <a:chExt cx="726" cy="717"/>
            </a:xfrm>
          </p:grpSpPr>
          <p:sp>
            <p:nvSpPr>
              <p:cNvPr id="190" name="Oval 39"/>
              <p:cNvSpPr>
                <a:spLocks noChangeArrowheads="1"/>
              </p:cNvSpPr>
              <p:nvPr/>
            </p:nvSpPr>
            <p:spPr bwMode="auto">
              <a:xfrm>
                <a:off x="3288" y="3430"/>
                <a:ext cx="726" cy="716"/>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191" name="Text Box 40"/>
              <p:cNvSpPr txBox="1">
                <a:spLocks noChangeArrowheads="1"/>
              </p:cNvSpPr>
              <p:nvPr/>
            </p:nvSpPr>
            <p:spPr bwMode="auto">
              <a:xfrm>
                <a:off x="3362" y="3645"/>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rPr>
                  <a:t>3</a:t>
                </a:r>
              </a:p>
            </p:txBody>
          </p:sp>
          <p:sp>
            <p:nvSpPr>
              <p:cNvPr id="192" name="Line 41"/>
              <p:cNvSpPr>
                <a:spLocks noChangeShapeType="1"/>
              </p:cNvSpPr>
              <p:nvPr/>
            </p:nvSpPr>
            <p:spPr bwMode="auto">
              <a:xfrm flipV="1">
                <a:off x="3651" y="3430"/>
                <a:ext cx="0" cy="717"/>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193" name="Line 4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19482" name="Text Box 43"/>
            <p:cNvSpPr txBox="1">
              <a:spLocks noChangeArrowheads="1"/>
            </p:cNvSpPr>
            <p:nvPr/>
          </p:nvSpPr>
          <p:spPr bwMode="auto">
            <a:xfrm>
              <a:off x="1346200" y="2757488"/>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0</a:t>
              </a:r>
            </a:p>
          </p:txBody>
        </p:sp>
        <p:sp>
          <p:nvSpPr>
            <p:cNvPr id="19483" name="Text Box 49"/>
            <p:cNvSpPr txBox="1">
              <a:spLocks noChangeArrowheads="1"/>
            </p:cNvSpPr>
            <p:nvPr/>
          </p:nvSpPr>
          <p:spPr bwMode="auto">
            <a:xfrm>
              <a:off x="7470775" y="2705100"/>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29</a:t>
              </a:r>
            </a:p>
          </p:txBody>
        </p:sp>
        <p:sp>
          <p:nvSpPr>
            <p:cNvPr id="19484" name="Text Box 56"/>
            <p:cNvSpPr txBox="1">
              <a:spLocks noChangeArrowheads="1"/>
            </p:cNvSpPr>
            <p:nvPr/>
          </p:nvSpPr>
          <p:spPr bwMode="auto">
            <a:xfrm>
              <a:off x="4324350" y="2754313"/>
              <a:ext cx="71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008000"/>
                  </a:solidFill>
                  <a:latin typeface="Arial" charset="0"/>
                </a:rPr>
                <a:t>24</a:t>
              </a:r>
            </a:p>
          </p:txBody>
        </p:sp>
        <p:sp>
          <p:nvSpPr>
            <p:cNvPr id="19485" name="Text Box 40"/>
            <p:cNvSpPr txBox="1">
              <a:spLocks noChangeArrowheads="1"/>
            </p:cNvSpPr>
            <p:nvPr/>
          </p:nvSpPr>
          <p:spPr bwMode="auto">
            <a:xfrm>
              <a:off x="4331009" y="3207592"/>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24</a:t>
              </a:r>
            </a:p>
          </p:txBody>
        </p:sp>
        <p:sp>
          <p:nvSpPr>
            <p:cNvPr id="19486" name="Text Box 48"/>
            <p:cNvSpPr txBox="1">
              <a:spLocks noChangeArrowheads="1"/>
            </p:cNvSpPr>
            <p:nvPr/>
          </p:nvSpPr>
          <p:spPr bwMode="auto">
            <a:xfrm>
              <a:off x="7462838" y="3159125"/>
              <a:ext cx="719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29</a:t>
              </a:r>
            </a:p>
          </p:txBody>
        </p:sp>
        <p:sp>
          <p:nvSpPr>
            <p:cNvPr id="19487" name="Text Box 50"/>
            <p:cNvSpPr txBox="1">
              <a:spLocks noChangeArrowheads="1"/>
            </p:cNvSpPr>
            <p:nvPr/>
          </p:nvSpPr>
          <p:spPr bwMode="auto">
            <a:xfrm>
              <a:off x="1344613" y="3225800"/>
              <a:ext cx="55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spcBef>
                  <a:spcPct val="50000"/>
                </a:spcBef>
              </a:pPr>
              <a:r>
                <a:rPr lang="en-GB" sz="2800" b="1">
                  <a:solidFill>
                    <a:srgbClr val="FF0000"/>
                  </a:solidFill>
                  <a:latin typeface="Arial" charset="0"/>
                </a:rPr>
                <a:t>0</a:t>
              </a:r>
            </a:p>
          </p:txBody>
        </p:sp>
      </p:grpSp>
      <p:grpSp>
        <p:nvGrpSpPr>
          <p:cNvPr id="10" name="Group 208"/>
          <p:cNvGrpSpPr>
            <a:grpSpLocks/>
          </p:cNvGrpSpPr>
          <p:nvPr/>
        </p:nvGrpSpPr>
        <p:grpSpPr bwMode="auto">
          <a:xfrm>
            <a:off x="6675438" y="4900613"/>
            <a:ext cx="2044700" cy="1631950"/>
            <a:chOff x="6443663" y="4437063"/>
            <a:chExt cx="2045766" cy="1631216"/>
          </a:xfrm>
        </p:grpSpPr>
        <p:sp>
          <p:nvSpPr>
            <p:cNvPr id="86102" name="Rectangle 86"/>
            <p:cNvSpPr>
              <a:spLocks noChangeArrowheads="1"/>
            </p:cNvSpPr>
            <p:nvPr/>
          </p:nvSpPr>
          <p:spPr bwMode="auto">
            <a:xfrm>
              <a:off x="6592966" y="4437063"/>
              <a:ext cx="1759867" cy="1596307"/>
            </a:xfrm>
            <a:prstGeom prst="roundRect">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29709" name="Text Box 85"/>
            <p:cNvSpPr txBox="1">
              <a:spLocks noChangeArrowheads="1"/>
            </p:cNvSpPr>
            <p:nvPr/>
          </p:nvSpPr>
          <p:spPr bwMode="auto">
            <a:xfrm>
              <a:off x="6443663" y="4437063"/>
              <a:ext cx="2045766" cy="1631216"/>
            </a:xfrm>
            <a:prstGeom prst="rect">
              <a:avLst/>
            </a:prstGeom>
            <a:noFill/>
            <a:ln w="9525">
              <a:noFill/>
              <a:miter lim="800000"/>
              <a:headEnd/>
              <a:tailEnd/>
            </a:ln>
          </p:spPr>
          <p:txBody>
            <a:bodyPr>
              <a:spAutoFit/>
            </a:bodyPr>
            <a:lstStyle/>
            <a:p>
              <a:pPr algn="ctr">
                <a:spcBef>
                  <a:spcPct val="50000"/>
                </a:spcBef>
                <a:defRPr/>
              </a:pPr>
              <a:r>
                <a:rPr lang="en-GB" sz="2000" b="1" dirty="0">
                  <a:solidFill>
                    <a:schemeClr val="accent2"/>
                  </a:solidFill>
                  <a:latin typeface="+mn-lt"/>
                  <a:cs typeface="Times New Roman" pitchFamily="18" charset="0"/>
                </a:rPr>
                <a:t>Dotted Line used to identify CRITICAL PATH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86100"/>
                                        </p:tgtEl>
                                        <p:attrNameLst>
                                          <p:attrName>style.visibility</p:attrName>
                                        </p:attrNameLst>
                                      </p:cBhvr>
                                      <p:to>
                                        <p:strVal val="visible"/>
                                      </p:to>
                                    </p:set>
                                    <p:animEffect transition="in" filter="strips(downRight)">
                                      <p:cBhvr>
                                        <p:cTn id="18" dur="500"/>
                                        <p:tgtEl>
                                          <p:spTgt spid="86100"/>
                                        </p:tgtEl>
                                      </p:cBhvr>
                                    </p:animEffect>
                                  </p:childTnLst>
                                </p:cTn>
                              </p:par>
                            </p:childTnLst>
                          </p:cTn>
                        </p:par>
                        <p:par>
                          <p:cTn id="19" fill="hold" nodeType="afterGroup">
                            <p:stCondLst>
                              <p:cond delay="500"/>
                            </p:stCondLst>
                            <p:childTnLst>
                              <p:par>
                                <p:cTn id="20" presetID="18" presetClass="entr" presetSubtype="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610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610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4" autoUpdateAnimBg="0"/>
      <p:bldP spid="86100" grpId="0" animBg="1"/>
      <p:bldP spid="86104" grpId="0" animBg="1"/>
      <p:bldP spid="861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395288" y="1104900"/>
            <a:ext cx="84582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A dummy activity is one that is created purely to illustrate dependency</a:t>
            </a:r>
          </a:p>
          <a:p>
            <a:pPr marL="742950" lvl="1" indent="-285750">
              <a:spcBef>
                <a:spcPct val="20000"/>
              </a:spcBef>
              <a:buFontTx/>
              <a:buBlip>
                <a:blip r:embed="rId4"/>
              </a:buBlip>
            </a:pPr>
            <a:r>
              <a:rPr lang="en-GB" sz="2000">
                <a:solidFill>
                  <a:schemeClr val="accent2"/>
                </a:solidFill>
                <a:latin typeface="Arial" charset="0"/>
              </a:rPr>
              <a:t>They are not labelled and take up no time</a:t>
            </a:r>
          </a:p>
          <a:p>
            <a:pPr marL="742950" lvl="1" indent="-285750">
              <a:spcBef>
                <a:spcPct val="20000"/>
              </a:spcBef>
              <a:buFontTx/>
              <a:buBlip>
                <a:blip r:embed="rId4"/>
              </a:buBlip>
            </a:pPr>
            <a:endParaRPr lang="en-GB" sz="2000">
              <a:solidFill>
                <a:schemeClr val="accent2"/>
              </a:solidFill>
              <a:latin typeface="Arial" charset="0"/>
            </a:endParaRPr>
          </a:p>
          <a:p>
            <a:pPr marL="342900" indent="-342900">
              <a:spcBef>
                <a:spcPct val="20000"/>
              </a:spcBef>
              <a:buFontTx/>
              <a:buBlip>
                <a:blip r:embed="rId3"/>
              </a:buBlip>
            </a:pPr>
            <a:r>
              <a:rPr lang="en-GB">
                <a:latin typeface="Arial" charset="0"/>
              </a:rPr>
              <a:t>They are represented by a dotted arrow:</a:t>
            </a:r>
          </a:p>
          <a:p>
            <a:pPr marL="742950" lvl="1" indent="-285750">
              <a:spcBef>
                <a:spcPct val="20000"/>
              </a:spcBef>
              <a:buFontTx/>
              <a:buBlip>
                <a:blip r:embed="rId4"/>
              </a:buBlip>
            </a:pPr>
            <a:r>
              <a:rPr lang="en-GB" sz="2000">
                <a:solidFill>
                  <a:schemeClr val="accent2"/>
                </a:solidFill>
                <a:latin typeface="Arial" charset="0"/>
              </a:rPr>
              <a:t>So our previous diagram would be completed as follows:</a:t>
            </a:r>
          </a:p>
          <a:p>
            <a:pPr marL="342900" indent="-342900">
              <a:spcBef>
                <a:spcPct val="20000"/>
              </a:spcBef>
              <a:buFontTx/>
              <a:buBlip>
                <a:blip r:embed="rId3"/>
              </a:buBlip>
            </a:pPr>
            <a:endParaRPr lang="en-GB">
              <a:latin typeface="Arial" charset="0"/>
            </a:endParaRPr>
          </a:p>
        </p:txBody>
      </p:sp>
      <p:sp>
        <p:nvSpPr>
          <p:cNvPr id="94230" name="Line 22"/>
          <p:cNvSpPr>
            <a:spLocks noChangeShapeType="1"/>
          </p:cNvSpPr>
          <p:nvPr/>
        </p:nvSpPr>
        <p:spPr bwMode="auto">
          <a:xfrm>
            <a:off x="6588125" y="2876550"/>
            <a:ext cx="1944688" cy="0"/>
          </a:xfrm>
          <a:prstGeom prst="line">
            <a:avLst/>
          </a:prstGeom>
          <a:ln>
            <a:prstDash val="sysDash"/>
            <a:headEnd type="none"/>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nvGrpSpPr>
          <p:cNvPr id="2" name="Group 76"/>
          <p:cNvGrpSpPr>
            <a:grpSpLocks/>
          </p:cNvGrpSpPr>
          <p:nvPr/>
        </p:nvGrpSpPr>
        <p:grpSpPr bwMode="auto">
          <a:xfrm>
            <a:off x="6011863" y="5599113"/>
            <a:ext cx="2873375" cy="1017587"/>
            <a:chOff x="113" y="3469"/>
            <a:chExt cx="2796" cy="641"/>
          </a:xfrm>
        </p:grpSpPr>
        <p:sp>
          <p:nvSpPr>
            <p:cNvPr id="36872" name="AutoShape 77"/>
            <p:cNvSpPr>
              <a:spLocks noChangeArrowheads="1"/>
            </p:cNvSpPr>
            <p:nvPr/>
          </p:nvSpPr>
          <p:spPr bwMode="auto">
            <a:xfrm>
              <a:off x="113" y="3475"/>
              <a:ext cx="2784" cy="635"/>
            </a:xfrm>
            <a:prstGeom prst="roundRect">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36873" name="Text Box 78"/>
            <p:cNvSpPr txBox="1">
              <a:spLocks noChangeArrowheads="1"/>
            </p:cNvSpPr>
            <p:nvPr/>
          </p:nvSpPr>
          <p:spPr bwMode="auto">
            <a:xfrm>
              <a:off x="125" y="3469"/>
              <a:ext cx="2784" cy="582"/>
            </a:xfrm>
            <a:prstGeom prst="rect">
              <a:avLst/>
            </a:prstGeom>
            <a:noFill/>
            <a:ln w="12700" algn="in">
              <a:noFill/>
              <a:miter lim="800000"/>
              <a:headEnd/>
              <a:tailEnd/>
            </a:ln>
            <a:effectLst/>
          </p:spPr>
          <p:txBody>
            <a:bodyPr lIns="36195" tIns="36195" rIns="36195" bIns="36195"/>
            <a:lstStyle/>
            <a:p>
              <a:pPr algn="ctr" eaLnBrk="0" hangingPunct="0">
                <a:defRPr/>
              </a:pPr>
              <a:r>
                <a:rPr lang="en-GB" sz="2000" dirty="0">
                  <a:solidFill>
                    <a:schemeClr val="accent2"/>
                  </a:solidFill>
                  <a:latin typeface="Arial" charset="0"/>
                  <a:cs typeface="+mn-cs"/>
                </a:rPr>
                <a:t>Now complete the network, and identify the critical path</a:t>
              </a:r>
            </a:p>
          </p:txBody>
        </p:sp>
      </p:grpSp>
      <p:sp>
        <p:nvSpPr>
          <p:cNvPr id="57" name="Title 56"/>
          <p:cNvSpPr>
            <a:spLocks noGrp="1"/>
          </p:cNvSpPr>
          <p:nvPr>
            <p:ph type="title" idx="4294967295"/>
          </p:nvPr>
        </p:nvSpPr>
        <p:spPr/>
        <p:txBody>
          <a:bodyPr/>
          <a:lstStyle/>
          <a:p>
            <a:pPr>
              <a:defRPr/>
            </a:pPr>
            <a:r>
              <a:rPr lang="en-GB" kern="1200" dirty="0">
                <a:effectLst>
                  <a:outerShdw blurRad="50800" dist="38100" algn="tr" rotWithShape="0">
                    <a:prstClr val="black">
                      <a:alpha val="40000"/>
                    </a:prstClr>
                  </a:outerShdw>
                </a:effectLst>
                <a:ea typeface="+mn-ea"/>
                <a:cs typeface="Arial"/>
              </a:rPr>
              <a:t>Dummy Activities</a:t>
            </a:r>
            <a:endParaRPr lang="en-GB" dirty="0"/>
          </a:p>
        </p:txBody>
      </p:sp>
      <p:grpSp>
        <p:nvGrpSpPr>
          <p:cNvPr id="3" name="Group 104"/>
          <p:cNvGrpSpPr>
            <a:grpSpLocks/>
          </p:cNvGrpSpPr>
          <p:nvPr/>
        </p:nvGrpSpPr>
        <p:grpSpPr bwMode="auto">
          <a:xfrm>
            <a:off x="1009650" y="3562350"/>
            <a:ext cx="6635750" cy="2947988"/>
            <a:chOff x="250825" y="2635252"/>
            <a:chExt cx="8281988" cy="3875088"/>
          </a:xfrm>
        </p:grpSpPr>
        <p:sp>
          <p:nvSpPr>
            <p:cNvPr id="20492" name="Text Box 3"/>
            <p:cNvSpPr txBox="1">
              <a:spLocks noChangeArrowheads="1"/>
            </p:cNvSpPr>
            <p:nvPr/>
          </p:nvSpPr>
          <p:spPr bwMode="auto">
            <a:xfrm>
              <a:off x="1488519" y="2672083"/>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sp>
          <p:nvSpPr>
            <p:cNvPr id="20493" name="Text Box 4"/>
            <p:cNvSpPr txBox="1">
              <a:spLocks noChangeArrowheads="1"/>
            </p:cNvSpPr>
            <p:nvPr/>
          </p:nvSpPr>
          <p:spPr bwMode="auto">
            <a:xfrm>
              <a:off x="3995738" y="5443539"/>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D</a:t>
              </a:r>
            </a:p>
          </p:txBody>
        </p:sp>
        <p:grpSp>
          <p:nvGrpSpPr>
            <p:cNvPr id="20494" name="Group 5"/>
            <p:cNvGrpSpPr>
              <a:grpSpLocks/>
            </p:cNvGrpSpPr>
            <p:nvPr/>
          </p:nvGrpSpPr>
          <p:grpSpPr bwMode="auto">
            <a:xfrm>
              <a:off x="971550" y="3211513"/>
              <a:ext cx="1512888" cy="863600"/>
              <a:chOff x="748" y="2658"/>
              <a:chExt cx="1224" cy="150"/>
            </a:xfrm>
          </p:grpSpPr>
          <p:sp>
            <p:nvSpPr>
              <p:cNvPr id="61" name="Line 6"/>
              <p:cNvSpPr>
                <a:spLocks noChangeShapeType="1"/>
              </p:cNvSpPr>
              <p:nvPr/>
            </p:nvSpPr>
            <p:spPr bwMode="auto">
              <a:xfrm>
                <a:off x="976" y="2659"/>
                <a:ext cx="994" cy="0"/>
              </a:xfrm>
              <a:prstGeom prst="line">
                <a:avLst/>
              </a:prstGeom>
              <a:ln>
                <a:headEnd type="none"/>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2" name="Line 7"/>
              <p:cNvSpPr>
                <a:spLocks noChangeShapeType="1"/>
              </p:cNvSpPr>
              <p:nvPr/>
            </p:nvSpPr>
            <p:spPr bwMode="auto">
              <a:xfrm flipH="1">
                <a:off x="748" y="2658"/>
                <a:ext cx="226" cy="150"/>
              </a:xfrm>
              <a:prstGeom prst="line">
                <a:avLst/>
              </a:prstGeom>
              <a:ln>
                <a:headEnd type="none"/>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grpSp>
          <p:nvGrpSpPr>
            <p:cNvPr id="20495" name="Group 8"/>
            <p:cNvGrpSpPr>
              <a:grpSpLocks/>
            </p:cNvGrpSpPr>
            <p:nvPr/>
          </p:nvGrpSpPr>
          <p:grpSpPr bwMode="auto">
            <a:xfrm>
              <a:off x="1042988" y="5156200"/>
              <a:ext cx="1441450" cy="792163"/>
              <a:chOff x="748" y="3340"/>
              <a:chExt cx="1224" cy="136"/>
            </a:xfrm>
          </p:grpSpPr>
          <p:sp>
            <p:nvSpPr>
              <p:cNvPr id="64" name="Line 9"/>
              <p:cNvSpPr>
                <a:spLocks noChangeShapeType="1"/>
              </p:cNvSpPr>
              <p:nvPr/>
            </p:nvSpPr>
            <p:spPr bwMode="auto">
              <a:xfrm>
                <a:off x="975" y="3476"/>
                <a:ext cx="993" cy="0"/>
              </a:xfrm>
              <a:prstGeom prst="line">
                <a:avLst/>
              </a:prstGeom>
              <a:ln>
                <a:headEnd type="none"/>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5" name="Line 10"/>
              <p:cNvSpPr>
                <a:spLocks noChangeShapeType="1"/>
              </p:cNvSpPr>
              <p:nvPr/>
            </p:nvSpPr>
            <p:spPr bwMode="auto">
              <a:xfrm>
                <a:off x="748" y="3340"/>
                <a:ext cx="227" cy="136"/>
              </a:xfrm>
              <a:prstGeom prst="line">
                <a:avLst/>
              </a:prstGeom>
              <a:ln>
                <a:headEnd type="none"/>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20496" name="Text Box 11"/>
            <p:cNvSpPr txBox="1">
              <a:spLocks noChangeArrowheads="1"/>
            </p:cNvSpPr>
            <p:nvPr/>
          </p:nvSpPr>
          <p:spPr bwMode="auto">
            <a:xfrm>
              <a:off x="1417082" y="3175320"/>
              <a:ext cx="576262"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sp>
          <p:nvSpPr>
            <p:cNvPr id="20497" name="Text Box 12"/>
            <p:cNvSpPr txBox="1">
              <a:spLocks noChangeArrowheads="1"/>
            </p:cNvSpPr>
            <p:nvPr/>
          </p:nvSpPr>
          <p:spPr bwMode="auto">
            <a:xfrm>
              <a:off x="3924300" y="5948363"/>
              <a:ext cx="576263"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3</a:t>
              </a:r>
            </a:p>
          </p:txBody>
        </p:sp>
        <p:grpSp>
          <p:nvGrpSpPr>
            <p:cNvPr id="20498" name="Group 14"/>
            <p:cNvGrpSpPr>
              <a:grpSpLocks/>
            </p:cNvGrpSpPr>
            <p:nvPr/>
          </p:nvGrpSpPr>
          <p:grpSpPr bwMode="auto">
            <a:xfrm>
              <a:off x="3635375" y="3211513"/>
              <a:ext cx="1800225" cy="936625"/>
              <a:chOff x="2699" y="2659"/>
              <a:chExt cx="1995" cy="272"/>
            </a:xfrm>
          </p:grpSpPr>
          <p:sp>
            <p:nvSpPr>
              <p:cNvPr id="69" name="Line 15"/>
              <p:cNvSpPr>
                <a:spLocks noChangeShapeType="1"/>
              </p:cNvSpPr>
              <p:nvPr/>
            </p:nvSpPr>
            <p:spPr bwMode="auto">
              <a:xfrm>
                <a:off x="2699" y="2659"/>
                <a:ext cx="1636" cy="0"/>
              </a:xfrm>
              <a:prstGeom prst="line">
                <a:avLst/>
              </a:prstGeom>
              <a:ln>
                <a:headEnd type="none"/>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70" name="Line 16"/>
              <p:cNvSpPr>
                <a:spLocks noChangeShapeType="1"/>
              </p:cNvSpPr>
              <p:nvPr/>
            </p:nvSpPr>
            <p:spPr bwMode="auto">
              <a:xfrm>
                <a:off x="4332" y="2659"/>
                <a:ext cx="362" cy="272"/>
              </a:xfrm>
              <a:prstGeom prst="line">
                <a:avLst/>
              </a:prstGeom>
              <a:ln>
                <a:headEnd type="none"/>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20499" name="Text Box 17"/>
            <p:cNvSpPr txBox="1">
              <a:spLocks noChangeArrowheads="1"/>
            </p:cNvSpPr>
            <p:nvPr/>
          </p:nvSpPr>
          <p:spPr bwMode="auto">
            <a:xfrm>
              <a:off x="1488519" y="5443539"/>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20500" name="Text Box 18"/>
            <p:cNvSpPr txBox="1">
              <a:spLocks noChangeArrowheads="1"/>
            </p:cNvSpPr>
            <p:nvPr/>
          </p:nvSpPr>
          <p:spPr bwMode="auto">
            <a:xfrm>
              <a:off x="3995738" y="2672083"/>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C</a:t>
              </a:r>
            </a:p>
          </p:txBody>
        </p:sp>
        <p:sp>
          <p:nvSpPr>
            <p:cNvPr id="20501" name="Text Box 19"/>
            <p:cNvSpPr txBox="1">
              <a:spLocks noChangeArrowheads="1"/>
            </p:cNvSpPr>
            <p:nvPr/>
          </p:nvSpPr>
          <p:spPr bwMode="auto">
            <a:xfrm>
              <a:off x="6516688" y="4111945"/>
              <a:ext cx="4572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E</a:t>
              </a:r>
            </a:p>
          </p:txBody>
        </p:sp>
        <p:sp>
          <p:nvSpPr>
            <p:cNvPr id="20502" name="Text Box 20"/>
            <p:cNvSpPr txBox="1">
              <a:spLocks noChangeArrowheads="1"/>
            </p:cNvSpPr>
            <p:nvPr/>
          </p:nvSpPr>
          <p:spPr bwMode="auto">
            <a:xfrm>
              <a:off x="1417082" y="5948363"/>
              <a:ext cx="576262"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5</a:t>
              </a:r>
            </a:p>
          </p:txBody>
        </p:sp>
        <p:sp>
          <p:nvSpPr>
            <p:cNvPr id="20503" name="Text Box 22"/>
            <p:cNvSpPr txBox="1">
              <a:spLocks noChangeArrowheads="1"/>
            </p:cNvSpPr>
            <p:nvPr/>
          </p:nvSpPr>
          <p:spPr bwMode="auto">
            <a:xfrm>
              <a:off x="6477730" y="4579621"/>
              <a:ext cx="576262"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1</a:t>
              </a:r>
            </a:p>
          </p:txBody>
        </p:sp>
        <p:grpSp>
          <p:nvGrpSpPr>
            <p:cNvPr id="20504" name="Group 23"/>
            <p:cNvGrpSpPr>
              <a:grpSpLocks/>
            </p:cNvGrpSpPr>
            <p:nvPr/>
          </p:nvGrpSpPr>
          <p:grpSpPr bwMode="auto">
            <a:xfrm>
              <a:off x="250825" y="4075115"/>
              <a:ext cx="1152525" cy="1138238"/>
              <a:chOff x="3288" y="3430"/>
              <a:chExt cx="726" cy="717"/>
            </a:xfrm>
          </p:grpSpPr>
          <p:sp>
            <p:nvSpPr>
              <p:cNvPr id="77" name="Oval 24"/>
              <p:cNvSpPr>
                <a:spLocks noChangeArrowheads="1"/>
              </p:cNvSpPr>
              <p:nvPr/>
            </p:nvSpPr>
            <p:spPr bwMode="auto">
              <a:xfrm>
                <a:off x="3288" y="3430"/>
                <a:ext cx="726" cy="714"/>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78" name="Text Box 25"/>
              <p:cNvSpPr txBox="1">
                <a:spLocks noChangeArrowheads="1"/>
              </p:cNvSpPr>
              <p:nvPr/>
            </p:nvSpPr>
            <p:spPr bwMode="auto">
              <a:xfrm>
                <a:off x="3345" y="3635"/>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cs typeface="Arial" charset="0"/>
                  </a:rPr>
                  <a:t>1</a:t>
                </a:r>
              </a:p>
            </p:txBody>
          </p:sp>
          <p:sp>
            <p:nvSpPr>
              <p:cNvPr id="79" name="Line 26"/>
              <p:cNvSpPr>
                <a:spLocks noChangeShapeType="1"/>
              </p:cNvSpPr>
              <p:nvPr/>
            </p:nvSpPr>
            <p:spPr bwMode="auto">
              <a:xfrm flipV="1">
                <a:off x="3651" y="3430"/>
                <a:ext cx="0" cy="714"/>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0" name="Line 27"/>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20505" name="Group 28"/>
            <p:cNvGrpSpPr>
              <a:grpSpLocks/>
            </p:cNvGrpSpPr>
            <p:nvPr/>
          </p:nvGrpSpPr>
          <p:grpSpPr bwMode="auto">
            <a:xfrm>
              <a:off x="2484438" y="2635252"/>
              <a:ext cx="1152525" cy="1138238"/>
              <a:chOff x="3288" y="3430"/>
              <a:chExt cx="726" cy="717"/>
            </a:xfrm>
          </p:grpSpPr>
          <p:sp>
            <p:nvSpPr>
              <p:cNvPr id="82" name="Oval 29"/>
              <p:cNvSpPr>
                <a:spLocks noChangeArrowheads="1"/>
              </p:cNvSpPr>
              <p:nvPr/>
            </p:nvSpPr>
            <p:spPr bwMode="auto">
              <a:xfrm>
                <a:off x="3288" y="3430"/>
                <a:ext cx="726" cy="714"/>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3" name="Text Box 30"/>
              <p:cNvSpPr txBox="1">
                <a:spLocks noChangeArrowheads="1"/>
              </p:cNvSpPr>
              <p:nvPr/>
            </p:nvSpPr>
            <p:spPr bwMode="auto">
              <a:xfrm>
                <a:off x="3351" y="3618"/>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cs typeface="Arial" charset="0"/>
                  </a:rPr>
                  <a:t>2</a:t>
                </a:r>
              </a:p>
            </p:txBody>
          </p:sp>
          <p:sp>
            <p:nvSpPr>
              <p:cNvPr id="84" name="Line 31"/>
              <p:cNvSpPr>
                <a:spLocks noChangeShapeType="1"/>
              </p:cNvSpPr>
              <p:nvPr/>
            </p:nvSpPr>
            <p:spPr bwMode="auto">
              <a:xfrm flipV="1">
                <a:off x="3651" y="3430"/>
                <a:ext cx="0" cy="714"/>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5" name="Line 32"/>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20506" name="Group 37"/>
            <p:cNvGrpSpPr>
              <a:grpSpLocks/>
            </p:cNvGrpSpPr>
            <p:nvPr/>
          </p:nvGrpSpPr>
          <p:grpSpPr bwMode="auto">
            <a:xfrm>
              <a:off x="2484438" y="5372102"/>
              <a:ext cx="1152525" cy="1138238"/>
              <a:chOff x="3288" y="3430"/>
              <a:chExt cx="726" cy="717"/>
            </a:xfrm>
          </p:grpSpPr>
          <p:sp>
            <p:nvSpPr>
              <p:cNvPr id="87" name="Oval 38"/>
              <p:cNvSpPr>
                <a:spLocks noChangeArrowheads="1"/>
              </p:cNvSpPr>
              <p:nvPr/>
            </p:nvSpPr>
            <p:spPr bwMode="auto">
              <a:xfrm>
                <a:off x="3288" y="3433"/>
                <a:ext cx="726" cy="711"/>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88" name="Text Box 39"/>
              <p:cNvSpPr txBox="1">
                <a:spLocks noChangeArrowheads="1"/>
              </p:cNvSpPr>
              <p:nvPr/>
            </p:nvSpPr>
            <p:spPr bwMode="auto">
              <a:xfrm>
                <a:off x="3351" y="3654"/>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cs typeface="Arial" charset="0"/>
                  </a:rPr>
                  <a:t>3</a:t>
                </a:r>
              </a:p>
            </p:txBody>
          </p:sp>
          <p:sp>
            <p:nvSpPr>
              <p:cNvPr id="89" name="Line 40"/>
              <p:cNvSpPr>
                <a:spLocks noChangeShapeType="1"/>
              </p:cNvSpPr>
              <p:nvPr/>
            </p:nvSpPr>
            <p:spPr bwMode="auto">
              <a:xfrm flipV="1">
                <a:off x="3651" y="3433"/>
                <a:ext cx="0" cy="714"/>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90" name="Line 41"/>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grpSp>
          <p:nvGrpSpPr>
            <p:cNvPr id="20507" name="Group 47"/>
            <p:cNvGrpSpPr>
              <a:grpSpLocks/>
            </p:cNvGrpSpPr>
            <p:nvPr/>
          </p:nvGrpSpPr>
          <p:grpSpPr bwMode="auto">
            <a:xfrm>
              <a:off x="7380288" y="4075115"/>
              <a:ext cx="1152525" cy="1138238"/>
              <a:chOff x="3288" y="3430"/>
              <a:chExt cx="726" cy="717"/>
            </a:xfrm>
          </p:grpSpPr>
          <p:sp>
            <p:nvSpPr>
              <p:cNvPr id="92" name="Oval 48"/>
              <p:cNvSpPr>
                <a:spLocks noChangeArrowheads="1"/>
              </p:cNvSpPr>
              <p:nvPr/>
            </p:nvSpPr>
            <p:spPr bwMode="auto">
              <a:xfrm>
                <a:off x="3288" y="3430"/>
                <a:ext cx="726" cy="714"/>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93" name="Text Box 49"/>
              <p:cNvSpPr txBox="1">
                <a:spLocks noChangeArrowheads="1"/>
              </p:cNvSpPr>
              <p:nvPr/>
            </p:nvSpPr>
            <p:spPr bwMode="auto">
              <a:xfrm>
                <a:off x="3345" y="3643"/>
                <a:ext cx="272"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cs typeface="Arial" charset="0"/>
                  </a:rPr>
                  <a:t>5</a:t>
                </a:r>
              </a:p>
            </p:txBody>
          </p:sp>
          <p:sp>
            <p:nvSpPr>
              <p:cNvPr id="94" name="Line 50"/>
              <p:cNvSpPr>
                <a:spLocks noChangeShapeType="1"/>
              </p:cNvSpPr>
              <p:nvPr/>
            </p:nvSpPr>
            <p:spPr bwMode="auto">
              <a:xfrm flipV="1">
                <a:off x="3651" y="3430"/>
                <a:ext cx="0" cy="714"/>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95" name="Line 51"/>
              <p:cNvSpPr>
                <a:spLocks noChangeShapeType="1"/>
              </p:cNvSpPr>
              <p:nvPr/>
            </p:nvSpPr>
            <p:spPr bwMode="auto">
              <a:xfrm flipH="1">
                <a:off x="3651" y="3793"/>
                <a:ext cx="363"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96" name="Line 52"/>
            <p:cNvSpPr>
              <a:spLocks noChangeShapeType="1"/>
            </p:cNvSpPr>
            <p:nvPr/>
          </p:nvSpPr>
          <p:spPr bwMode="auto">
            <a:xfrm>
              <a:off x="6228519" y="4651049"/>
              <a:ext cx="1151156" cy="0"/>
            </a:xfrm>
            <a:prstGeom prst="line">
              <a:avLst/>
            </a:prstGeom>
            <a:ln>
              <a:headEnd type="none"/>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20509" name="Text Box 67"/>
            <p:cNvSpPr txBox="1">
              <a:spLocks noChangeArrowheads="1"/>
            </p:cNvSpPr>
            <p:nvPr/>
          </p:nvSpPr>
          <p:spPr bwMode="auto">
            <a:xfrm>
              <a:off x="3975402" y="3175320"/>
              <a:ext cx="576263"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grpSp>
          <p:nvGrpSpPr>
            <p:cNvPr id="20510" name="Group 82"/>
            <p:cNvGrpSpPr>
              <a:grpSpLocks/>
            </p:cNvGrpSpPr>
            <p:nvPr/>
          </p:nvGrpSpPr>
          <p:grpSpPr bwMode="auto">
            <a:xfrm>
              <a:off x="5076825" y="4075115"/>
              <a:ext cx="1152525" cy="1138238"/>
              <a:chOff x="3288" y="3430"/>
              <a:chExt cx="726" cy="717"/>
            </a:xfrm>
          </p:grpSpPr>
          <p:sp>
            <p:nvSpPr>
              <p:cNvPr id="99" name="Oval 83"/>
              <p:cNvSpPr>
                <a:spLocks noChangeArrowheads="1"/>
              </p:cNvSpPr>
              <p:nvPr/>
            </p:nvSpPr>
            <p:spPr bwMode="auto">
              <a:xfrm>
                <a:off x="3288" y="3430"/>
                <a:ext cx="723" cy="714"/>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100" name="Text Box 84"/>
              <p:cNvSpPr txBox="1">
                <a:spLocks noChangeArrowheads="1"/>
              </p:cNvSpPr>
              <p:nvPr/>
            </p:nvSpPr>
            <p:spPr bwMode="auto">
              <a:xfrm>
                <a:off x="3346" y="3626"/>
                <a:ext cx="271" cy="291"/>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spcBef>
                    <a:spcPct val="50000"/>
                  </a:spcBef>
                  <a:defRPr/>
                </a:pPr>
                <a:r>
                  <a:rPr lang="en-GB" sz="3600" b="1" dirty="0">
                    <a:solidFill>
                      <a:schemeClr val="accent2"/>
                    </a:solidFill>
                    <a:cs typeface="Arial" charset="0"/>
                  </a:rPr>
                  <a:t>4</a:t>
                </a:r>
              </a:p>
            </p:txBody>
          </p:sp>
          <p:sp>
            <p:nvSpPr>
              <p:cNvPr id="101" name="Line 85"/>
              <p:cNvSpPr>
                <a:spLocks noChangeShapeType="1"/>
              </p:cNvSpPr>
              <p:nvPr/>
            </p:nvSpPr>
            <p:spPr bwMode="auto">
              <a:xfrm flipV="1">
                <a:off x="3652" y="3430"/>
                <a:ext cx="0" cy="714"/>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102" name="Line 86"/>
              <p:cNvSpPr>
                <a:spLocks noChangeShapeType="1"/>
              </p:cNvSpPr>
              <p:nvPr/>
            </p:nvSpPr>
            <p:spPr bwMode="auto">
              <a:xfrm flipH="1">
                <a:off x="3652" y="3793"/>
                <a:ext cx="362" cy="0"/>
              </a:xfrm>
              <a:prstGeom prst="lin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grpSp>
        <p:sp>
          <p:nvSpPr>
            <p:cNvPr id="103" name="Line 88"/>
            <p:cNvSpPr>
              <a:spLocks noChangeShapeType="1"/>
            </p:cNvSpPr>
            <p:nvPr/>
          </p:nvSpPr>
          <p:spPr bwMode="auto">
            <a:xfrm>
              <a:off x="3634948" y="5949005"/>
              <a:ext cx="1115493" cy="0"/>
            </a:xfrm>
            <a:prstGeom prst="line">
              <a:avLst/>
            </a:prstGeom>
            <a:ln>
              <a:headEnd type="none"/>
              <a:tailEnd type="non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04" name="Line 89"/>
            <p:cNvSpPr>
              <a:spLocks noChangeShapeType="1"/>
            </p:cNvSpPr>
            <p:nvPr/>
          </p:nvSpPr>
          <p:spPr bwMode="auto">
            <a:xfrm flipV="1">
              <a:off x="4750442" y="5156041"/>
              <a:ext cx="614214" cy="792963"/>
            </a:xfrm>
            <a:prstGeom prst="line">
              <a:avLst/>
            </a:prstGeom>
            <a:ln>
              <a:headEnd type="none"/>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grpSp>
      <p:sp>
        <p:nvSpPr>
          <p:cNvPr id="106" name="Line 22"/>
          <p:cNvSpPr>
            <a:spLocks noChangeShapeType="1"/>
          </p:cNvSpPr>
          <p:nvPr/>
        </p:nvSpPr>
        <p:spPr bwMode="auto">
          <a:xfrm flipH="1" flipV="1">
            <a:off x="3248025" y="4421188"/>
            <a:ext cx="12700" cy="1214437"/>
          </a:xfrm>
          <a:prstGeom prst="line">
            <a:avLst/>
          </a:prstGeom>
          <a:ln>
            <a:prstDash val="sysDash"/>
            <a:headEnd type="none"/>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07" name="Line 89"/>
          <p:cNvSpPr>
            <a:spLocks noChangeShapeType="1"/>
          </p:cNvSpPr>
          <p:nvPr/>
        </p:nvSpPr>
        <p:spPr bwMode="auto">
          <a:xfrm flipV="1">
            <a:off x="1624013" y="5049838"/>
            <a:ext cx="1487487" cy="8858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2" name="Group 208"/>
          <p:cNvGrpSpPr>
            <a:grpSpLocks/>
          </p:cNvGrpSpPr>
          <p:nvPr/>
        </p:nvGrpSpPr>
        <p:grpSpPr bwMode="auto">
          <a:xfrm>
            <a:off x="0" y="5868988"/>
            <a:ext cx="1785938" cy="763587"/>
            <a:chOff x="6170708" y="5269576"/>
            <a:chExt cx="2045766" cy="764585"/>
          </a:xfrm>
        </p:grpSpPr>
        <p:sp>
          <p:nvSpPr>
            <p:cNvPr id="109" name="Rectangle 86"/>
            <p:cNvSpPr>
              <a:spLocks noChangeArrowheads="1"/>
            </p:cNvSpPr>
            <p:nvPr/>
          </p:nvSpPr>
          <p:spPr bwMode="auto">
            <a:xfrm>
              <a:off x="6319822" y="5269576"/>
              <a:ext cx="1760267" cy="764585"/>
            </a:xfrm>
            <a:prstGeom prst="roundRect">
              <a:avLst/>
            </a:prstGeom>
            <a:solidFill>
              <a:srgbClr val="CCCCFF"/>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eaLnBrk="0" hangingPunct="0">
                <a:defRPr/>
              </a:pPr>
              <a:endParaRPr lang="en-GB" sz="2000" dirty="0">
                <a:solidFill>
                  <a:schemeClr val="accent2"/>
                </a:solidFill>
                <a:latin typeface="Arial" charset="0"/>
                <a:cs typeface="+mn-cs"/>
              </a:endParaRPr>
            </a:p>
          </p:txBody>
        </p:sp>
        <p:sp>
          <p:nvSpPr>
            <p:cNvPr id="110" name="Text Box 85"/>
            <p:cNvSpPr txBox="1">
              <a:spLocks noChangeArrowheads="1"/>
            </p:cNvSpPr>
            <p:nvPr/>
          </p:nvSpPr>
          <p:spPr bwMode="auto">
            <a:xfrm>
              <a:off x="6170708" y="5269576"/>
              <a:ext cx="2045766" cy="707360"/>
            </a:xfrm>
            <a:prstGeom prst="rect">
              <a:avLst/>
            </a:prstGeom>
            <a:noFill/>
            <a:ln w="9525">
              <a:noFill/>
              <a:miter lim="800000"/>
              <a:headEnd/>
              <a:tailEnd/>
            </a:ln>
          </p:spPr>
          <p:txBody>
            <a:bodyPr>
              <a:spAutoFit/>
            </a:bodyPr>
            <a:lstStyle/>
            <a:p>
              <a:pPr algn="ctr">
                <a:spcBef>
                  <a:spcPct val="50000"/>
                </a:spcBef>
                <a:defRPr/>
              </a:pPr>
              <a:r>
                <a:rPr lang="en-GB" sz="2000" b="1" dirty="0">
                  <a:solidFill>
                    <a:schemeClr val="accent2"/>
                  </a:solidFill>
                  <a:latin typeface="+mn-lt"/>
                  <a:cs typeface="Times New Roman" pitchFamily="18" charset="0"/>
                </a:rPr>
                <a:t>Dummy Activity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par>
                          <p:cTn id="25" fill="hold" nodeType="afterGroup">
                            <p:stCondLst>
                              <p:cond delay="0"/>
                            </p:stCondLst>
                            <p:childTnLst>
                              <p:par>
                                <p:cTn id="26" presetID="22" presetClass="entr" presetSubtype="4"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wipe(down)">
                                      <p:cBhvr>
                                        <p:cTn id="28" dur="500"/>
                                        <p:tgtEl>
                                          <p:spTgt spid="106"/>
                                        </p:tgtEl>
                                      </p:cBhvr>
                                    </p:animEffect>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4" autoUpdateAnimBg="0"/>
      <p:bldP spid="1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684213" y="1196975"/>
            <a:ext cx="8001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3"/>
              </a:buBlip>
            </a:pPr>
            <a:r>
              <a:rPr lang="en-GB">
                <a:latin typeface="Arial" charset="0"/>
              </a:rPr>
              <a:t>Using network analysis has a number of advantages:</a:t>
            </a:r>
          </a:p>
          <a:p>
            <a:pPr marL="342900" indent="-342900">
              <a:lnSpc>
                <a:spcPct val="90000"/>
              </a:lnSpc>
              <a:spcBef>
                <a:spcPct val="20000"/>
              </a:spcBef>
              <a:buFontTx/>
              <a:buBlip>
                <a:blip r:embed="rId3"/>
              </a:buBlip>
            </a:pPr>
            <a:endParaRPr lang="en-GB">
              <a:latin typeface="Arial" charset="0"/>
            </a:endParaRPr>
          </a:p>
        </p:txBody>
      </p:sp>
      <p:sp>
        <p:nvSpPr>
          <p:cNvPr id="19464" name="Rectangle 8"/>
          <p:cNvSpPr>
            <a:spLocks noGrp="1" noChangeArrowheads="1"/>
          </p:cNvSpPr>
          <p:nvPr>
            <p:ph type="title" idx="4294967295"/>
          </p:nvPr>
        </p:nvSpPr>
        <p:spPr/>
        <p:txBody>
          <a:bodyPr/>
          <a:lstStyle/>
          <a:p>
            <a:pPr>
              <a:defRPr/>
            </a:pPr>
            <a:r>
              <a:rPr lang="en-GB" dirty="0"/>
              <a:t>Advantages of Network Analysis</a:t>
            </a:r>
            <a:endParaRPr lang="en-US" dirty="0"/>
          </a:p>
        </p:txBody>
      </p:sp>
      <p:grpSp>
        <p:nvGrpSpPr>
          <p:cNvPr id="2" name="Group 25"/>
          <p:cNvGrpSpPr>
            <a:grpSpLocks/>
          </p:cNvGrpSpPr>
          <p:nvPr/>
        </p:nvGrpSpPr>
        <p:grpSpPr bwMode="auto">
          <a:xfrm>
            <a:off x="-150813" y="1595438"/>
            <a:ext cx="3675063" cy="4900612"/>
            <a:chOff x="-150684" y="1595861"/>
            <a:chExt cx="3675600" cy="4900800"/>
          </a:xfrm>
        </p:grpSpPr>
        <p:pic>
          <p:nvPicPr>
            <p:cNvPr id="21517" name="Picture 13" descr="business_grey_stick_guy_blank_board_pc_800_cl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95707">
              <a:off x="-150684" y="1595861"/>
              <a:ext cx="3675600" cy="49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Rectangle 14"/>
            <p:cNvSpPr>
              <a:spLocks noChangeArrowheads="1"/>
            </p:cNvSpPr>
            <p:nvPr/>
          </p:nvSpPr>
          <p:spPr bwMode="auto">
            <a:xfrm rot="-526955">
              <a:off x="330866" y="2781547"/>
              <a:ext cx="270611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588" indent="-1588" algn="ctr">
                <a:lnSpc>
                  <a:spcPct val="90000"/>
                </a:lnSpc>
                <a:spcBef>
                  <a:spcPct val="20000"/>
                </a:spcBef>
                <a:tabLst>
                  <a:tab pos="1257300" algn="l"/>
                </a:tabLst>
              </a:pPr>
              <a:r>
                <a:rPr lang="en-GB">
                  <a:solidFill>
                    <a:srgbClr val="FF0000"/>
                  </a:solidFill>
                  <a:latin typeface="Trebuchet MS" pitchFamily="34" charset="0"/>
                </a:rPr>
                <a:t>It requires </a:t>
              </a:r>
              <a:br>
                <a:rPr lang="en-GB">
                  <a:solidFill>
                    <a:srgbClr val="FF0000"/>
                  </a:solidFill>
                  <a:latin typeface="Trebuchet MS" pitchFamily="34" charset="0"/>
                </a:rPr>
              </a:br>
              <a:r>
                <a:rPr lang="en-GB">
                  <a:solidFill>
                    <a:srgbClr val="FF0000"/>
                  </a:solidFill>
                  <a:latin typeface="Trebuchet MS" pitchFamily="34" charset="0"/>
                </a:rPr>
                <a:t>careful planning</a:t>
              </a:r>
            </a:p>
            <a:p>
              <a:pPr marL="1588" indent="-1588" algn="ctr">
                <a:lnSpc>
                  <a:spcPct val="90000"/>
                </a:lnSpc>
                <a:spcBef>
                  <a:spcPct val="20000"/>
                </a:spcBef>
                <a:tabLst>
                  <a:tab pos="1257300" algn="l"/>
                </a:tabLst>
              </a:pPr>
              <a:endParaRPr lang="en-GB">
                <a:latin typeface="Trebuchet MS" pitchFamily="34" charset="0"/>
              </a:endParaRPr>
            </a:p>
            <a:p>
              <a:pPr marL="1588" indent="-1588" algn="ctr">
                <a:lnSpc>
                  <a:spcPct val="90000"/>
                </a:lnSpc>
                <a:spcBef>
                  <a:spcPct val="20000"/>
                </a:spcBef>
                <a:tabLst>
                  <a:tab pos="1257300" algn="l"/>
                </a:tabLst>
              </a:pPr>
              <a:endParaRPr lang="en-GB">
                <a:latin typeface="Trebuchet MS" pitchFamily="34" charset="0"/>
              </a:endParaRPr>
            </a:p>
            <a:p>
              <a:pPr marL="0" lvl="1" algn="ctr">
                <a:lnSpc>
                  <a:spcPct val="90000"/>
                </a:lnSpc>
                <a:spcBef>
                  <a:spcPct val="20000"/>
                </a:spcBef>
                <a:tabLst>
                  <a:tab pos="1257300" algn="l"/>
                </a:tabLst>
              </a:pPr>
              <a:r>
                <a:rPr lang="en-GB" sz="2000">
                  <a:solidFill>
                    <a:schemeClr val="accent2"/>
                  </a:solidFill>
                  <a:latin typeface="Trebuchet MS" pitchFamily="34" charset="0"/>
                </a:rPr>
                <a:t>Which should mean that projects run smoothly</a:t>
              </a:r>
            </a:p>
          </p:txBody>
        </p:sp>
        <p:pic>
          <p:nvPicPr>
            <p:cNvPr id="21519" name="Picture 21" descr="check_mark_400_cl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73697">
              <a:off x="2432858" y="4995594"/>
              <a:ext cx="765376" cy="88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4"/>
          <p:cNvGrpSpPr>
            <a:grpSpLocks/>
          </p:cNvGrpSpPr>
          <p:nvPr/>
        </p:nvGrpSpPr>
        <p:grpSpPr bwMode="auto">
          <a:xfrm>
            <a:off x="2697163" y="1408113"/>
            <a:ext cx="3676650" cy="4900612"/>
            <a:chOff x="2697947" y="1407650"/>
            <a:chExt cx="3675552" cy="4900736"/>
          </a:xfrm>
        </p:grpSpPr>
        <p:pic>
          <p:nvPicPr>
            <p:cNvPr id="21514" name="Picture 19" descr="business_grey_stick_guy_blank_board_pc_800_cl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7947" y="1407650"/>
              <a:ext cx="3675552" cy="490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18"/>
            <p:cNvSpPr>
              <a:spLocks noChangeArrowheads="1"/>
            </p:cNvSpPr>
            <p:nvPr/>
          </p:nvSpPr>
          <p:spPr bwMode="auto">
            <a:xfrm>
              <a:off x="3179928" y="2592157"/>
              <a:ext cx="2715902" cy="266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588" indent="12700" algn="ctr">
                <a:lnSpc>
                  <a:spcPct val="90000"/>
                </a:lnSpc>
                <a:spcBef>
                  <a:spcPct val="20000"/>
                </a:spcBef>
                <a:tabLst>
                  <a:tab pos="1257300" algn="l"/>
                </a:tabLst>
              </a:pPr>
              <a:r>
                <a:rPr lang="en-GB">
                  <a:solidFill>
                    <a:srgbClr val="FF0000"/>
                  </a:solidFill>
                  <a:latin typeface="Trebuchet MS" pitchFamily="34" charset="0"/>
                </a:rPr>
                <a:t>It should improve efficiency and cash flow</a:t>
              </a:r>
            </a:p>
            <a:p>
              <a:pPr marL="1588" indent="12700" algn="ctr">
                <a:lnSpc>
                  <a:spcPct val="90000"/>
                </a:lnSpc>
                <a:spcBef>
                  <a:spcPct val="20000"/>
                </a:spcBef>
                <a:tabLst>
                  <a:tab pos="1257300" algn="l"/>
                </a:tabLst>
              </a:pPr>
              <a:endParaRPr lang="en-GB">
                <a:latin typeface="Trebuchet MS" pitchFamily="34" charset="0"/>
              </a:endParaRPr>
            </a:p>
            <a:p>
              <a:pPr marL="4763" lvl="1" indent="-4763" algn="ctr">
                <a:lnSpc>
                  <a:spcPct val="90000"/>
                </a:lnSpc>
                <a:spcBef>
                  <a:spcPct val="20000"/>
                </a:spcBef>
                <a:tabLst>
                  <a:tab pos="1257300" algn="l"/>
                </a:tabLst>
              </a:pPr>
              <a:r>
                <a:rPr lang="en-GB" sz="2000">
                  <a:solidFill>
                    <a:schemeClr val="accent2"/>
                  </a:solidFill>
                  <a:latin typeface="Trebuchet MS" pitchFamily="34" charset="0"/>
                </a:rPr>
                <a:t>Since materials</a:t>
              </a:r>
              <a:br>
                <a:rPr lang="en-GB" sz="2000">
                  <a:solidFill>
                    <a:schemeClr val="accent2"/>
                  </a:solidFill>
                  <a:latin typeface="Trebuchet MS" pitchFamily="34" charset="0"/>
                </a:rPr>
              </a:br>
              <a:r>
                <a:rPr lang="en-GB" sz="2000">
                  <a:solidFill>
                    <a:schemeClr val="accent2"/>
                  </a:solidFill>
                  <a:latin typeface="Trebuchet MS" pitchFamily="34" charset="0"/>
                </a:rPr>
                <a:t>need only be </a:t>
              </a:r>
              <a:br>
                <a:rPr lang="en-GB" sz="2000">
                  <a:solidFill>
                    <a:schemeClr val="accent2"/>
                  </a:solidFill>
                  <a:latin typeface="Trebuchet MS" pitchFamily="34" charset="0"/>
                </a:rPr>
              </a:br>
              <a:r>
                <a:rPr lang="en-GB" sz="2000">
                  <a:solidFill>
                    <a:schemeClr val="accent2"/>
                  </a:solidFill>
                  <a:latin typeface="Trebuchet MS" pitchFamily="34" charset="0"/>
                </a:rPr>
                <a:t>ordered when they are needed</a:t>
              </a:r>
            </a:p>
          </p:txBody>
        </p:sp>
        <p:pic>
          <p:nvPicPr>
            <p:cNvPr id="21516" name="Picture 22" descr="check_mark_400_cl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1728" y="4902331"/>
              <a:ext cx="765376" cy="88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5553075" y="1546225"/>
            <a:ext cx="3675063" cy="4900613"/>
            <a:chOff x="5552606" y="1546394"/>
            <a:chExt cx="3675552" cy="4900736"/>
          </a:xfrm>
        </p:grpSpPr>
        <p:pic>
          <p:nvPicPr>
            <p:cNvPr id="21511" name="Picture 20" descr="business_grey_stick_guy_blank_board_pc_800_cl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80000">
              <a:off x="5552606" y="1546394"/>
              <a:ext cx="3675552" cy="490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5"/>
            <p:cNvSpPr>
              <a:spLocks noChangeArrowheads="1"/>
            </p:cNvSpPr>
            <p:nvPr/>
          </p:nvSpPr>
          <p:spPr bwMode="auto">
            <a:xfrm rot="477724">
              <a:off x="6043499" y="2759072"/>
              <a:ext cx="2703107" cy="25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588" indent="-1588" algn="ctr">
                <a:lnSpc>
                  <a:spcPct val="90000"/>
                </a:lnSpc>
                <a:spcBef>
                  <a:spcPct val="20000"/>
                </a:spcBef>
                <a:tabLst>
                  <a:tab pos="1257300" algn="l"/>
                </a:tabLst>
              </a:pPr>
              <a:r>
                <a:rPr lang="en-GB">
                  <a:solidFill>
                    <a:srgbClr val="FF0000"/>
                  </a:solidFill>
                  <a:latin typeface="Trebuchet MS" pitchFamily="34" charset="0"/>
                </a:rPr>
                <a:t>If problems occur the implications can be identified </a:t>
              </a:r>
              <a:r>
                <a:rPr lang="en-GB" sz="2000">
                  <a:solidFill>
                    <a:srgbClr val="FF0000"/>
                  </a:solidFill>
                  <a:latin typeface="Trebuchet MS" pitchFamily="34" charset="0"/>
                </a:rPr>
                <a:t>quickly</a:t>
              </a:r>
            </a:p>
            <a:p>
              <a:pPr marL="1588" indent="-1588" algn="ctr">
                <a:lnSpc>
                  <a:spcPct val="90000"/>
                </a:lnSpc>
                <a:spcBef>
                  <a:spcPct val="20000"/>
                </a:spcBef>
                <a:tabLst>
                  <a:tab pos="1257300" algn="l"/>
                </a:tabLst>
              </a:pPr>
              <a:endParaRPr lang="en-GB" sz="2000">
                <a:latin typeface="Trebuchet MS" pitchFamily="34" charset="0"/>
              </a:endParaRPr>
            </a:p>
            <a:p>
              <a:pPr marL="0" lvl="1" indent="6350" algn="ctr">
                <a:lnSpc>
                  <a:spcPct val="90000"/>
                </a:lnSpc>
                <a:spcBef>
                  <a:spcPct val="20000"/>
                </a:spcBef>
                <a:tabLst>
                  <a:tab pos="1257300" algn="l"/>
                </a:tabLst>
              </a:pPr>
              <a:r>
                <a:rPr lang="en-GB" sz="2000">
                  <a:solidFill>
                    <a:schemeClr val="accent2"/>
                  </a:solidFill>
                  <a:latin typeface="Trebuchet MS" pitchFamily="34" charset="0"/>
                </a:rPr>
                <a:t>This means informed decisions can be made</a:t>
              </a:r>
            </a:p>
          </p:txBody>
        </p:sp>
        <p:pic>
          <p:nvPicPr>
            <p:cNvPr id="21513" name="Picture 23" descr="check_mark_400_cl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40024">
              <a:off x="7659949" y="5200308"/>
              <a:ext cx="765376" cy="88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4"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684213" y="1196975"/>
            <a:ext cx="8001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3"/>
              </a:buBlip>
            </a:pPr>
            <a:r>
              <a:rPr lang="en-GB">
                <a:latin typeface="Arial" charset="0"/>
              </a:rPr>
              <a:t>Using network analysis has a number of advantages:</a:t>
            </a:r>
          </a:p>
          <a:p>
            <a:pPr marL="342900" indent="-342900">
              <a:lnSpc>
                <a:spcPct val="90000"/>
              </a:lnSpc>
              <a:spcBef>
                <a:spcPct val="20000"/>
              </a:spcBef>
              <a:buFontTx/>
              <a:buBlip>
                <a:blip r:embed="rId3"/>
              </a:buBlip>
            </a:pPr>
            <a:endParaRPr lang="en-GB">
              <a:latin typeface="Arial" charset="0"/>
            </a:endParaRPr>
          </a:p>
        </p:txBody>
      </p:sp>
      <p:sp>
        <p:nvSpPr>
          <p:cNvPr id="19464" name="Rectangle 8"/>
          <p:cNvSpPr>
            <a:spLocks noGrp="1" noChangeArrowheads="1"/>
          </p:cNvSpPr>
          <p:nvPr>
            <p:ph type="title" idx="4294967295"/>
          </p:nvPr>
        </p:nvSpPr>
        <p:spPr/>
        <p:txBody>
          <a:bodyPr/>
          <a:lstStyle/>
          <a:p>
            <a:pPr>
              <a:defRPr/>
            </a:pPr>
            <a:r>
              <a:rPr lang="en-GB" dirty="0"/>
              <a:t>Disadvantages of Network Analysis</a:t>
            </a:r>
            <a:endParaRPr lang="en-US" dirty="0"/>
          </a:p>
        </p:txBody>
      </p:sp>
      <p:grpSp>
        <p:nvGrpSpPr>
          <p:cNvPr id="2" name="Group 27"/>
          <p:cNvGrpSpPr>
            <a:grpSpLocks/>
          </p:cNvGrpSpPr>
          <p:nvPr/>
        </p:nvGrpSpPr>
        <p:grpSpPr bwMode="auto">
          <a:xfrm>
            <a:off x="-150813" y="1738313"/>
            <a:ext cx="3675063" cy="4900612"/>
            <a:chOff x="-150684" y="1595861"/>
            <a:chExt cx="3675600" cy="4900800"/>
          </a:xfrm>
        </p:grpSpPr>
        <p:pic>
          <p:nvPicPr>
            <p:cNvPr id="22541" name="Picture 13" descr="business_grey_stick_guy_blank_board_pc_800_cl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95707">
              <a:off x="-150684" y="1595861"/>
              <a:ext cx="3675600" cy="49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14"/>
            <p:cNvSpPr>
              <a:spLocks noChangeArrowheads="1"/>
            </p:cNvSpPr>
            <p:nvPr/>
          </p:nvSpPr>
          <p:spPr bwMode="auto">
            <a:xfrm rot="-526955">
              <a:off x="327223" y="2805582"/>
              <a:ext cx="2707084" cy="236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588" indent="-1588" algn="ctr">
                <a:lnSpc>
                  <a:spcPct val="90000"/>
                </a:lnSpc>
                <a:spcBef>
                  <a:spcPct val="20000"/>
                </a:spcBef>
                <a:tabLst>
                  <a:tab pos="1257300" algn="l"/>
                </a:tabLst>
              </a:pPr>
              <a:r>
                <a:rPr lang="en-GB">
                  <a:solidFill>
                    <a:srgbClr val="FF0000"/>
                  </a:solidFill>
                  <a:latin typeface="Trebuchet MS" pitchFamily="34" charset="0"/>
                </a:rPr>
                <a:t>Diagrams can become unmanageable</a:t>
              </a:r>
            </a:p>
            <a:p>
              <a:pPr marL="1588" indent="-1588" algn="ctr">
                <a:lnSpc>
                  <a:spcPct val="90000"/>
                </a:lnSpc>
                <a:spcBef>
                  <a:spcPct val="20000"/>
                </a:spcBef>
                <a:tabLst>
                  <a:tab pos="1257300" algn="l"/>
                </a:tabLst>
              </a:pPr>
              <a:endParaRPr lang="en-GB">
                <a:latin typeface="Trebuchet MS" pitchFamily="34" charset="0"/>
              </a:endParaRPr>
            </a:p>
            <a:p>
              <a:pPr marL="0" lvl="1" algn="ctr">
                <a:lnSpc>
                  <a:spcPct val="90000"/>
                </a:lnSpc>
                <a:spcBef>
                  <a:spcPct val="20000"/>
                </a:spcBef>
                <a:tabLst>
                  <a:tab pos="1257300" algn="l"/>
                </a:tabLst>
              </a:pPr>
              <a:r>
                <a:rPr lang="en-GB" sz="2000">
                  <a:solidFill>
                    <a:schemeClr val="accent2"/>
                  </a:solidFill>
                  <a:latin typeface="Trebuchet MS" pitchFamily="34" charset="0"/>
                </a:rPr>
                <a:t>Although software can be used to manage projects</a:t>
              </a:r>
            </a:p>
          </p:txBody>
        </p:sp>
        <p:pic>
          <p:nvPicPr>
            <p:cNvPr id="22543" name="Picture 2" descr="C:\Documents and Settings\MurrayA\Local Settings\Temporary Internet Files\Content.IE5\A2J9URF9\MC90043475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
              <a:off x="2414515" y="5092887"/>
              <a:ext cx="764132" cy="76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6"/>
          <p:cNvGrpSpPr>
            <a:grpSpLocks/>
          </p:cNvGrpSpPr>
          <p:nvPr/>
        </p:nvGrpSpPr>
        <p:grpSpPr bwMode="auto">
          <a:xfrm>
            <a:off x="2697163" y="1550988"/>
            <a:ext cx="3676650" cy="4900612"/>
            <a:chOff x="2697947" y="1407650"/>
            <a:chExt cx="3675552" cy="4900736"/>
          </a:xfrm>
        </p:grpSpPr>
        <p:pic>
          <p:nvPicPr>
            <p:cNvPr id="22538" name="Picture 19" descr="business_grey_stick_guy_blank_board_pc_800_cl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7947" y="1407650"/>
              <a:ext cx="3675552" cy="490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18"/>
            <p:cNvSpPr>
              <a:spLocks noChangeArrowheads="1"/>
            </p:cNvSpPr>
            <p:nvPr/>
          </p:nvSpPr>
          <p:spPr bwMode="auto">
            <a:xfrm>
              <a:off x="3180403" y="2591955"/>
              <a:ext cx="2715401" cy="269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588" indent="12700" algn="ctr">
                <a:lnSpc>
                  <a:spcPct val="90000"/>
                </a:lnSpc>
                <a:spcBef>
                  <a:spcPct val="20000"/>
                </a:spcBef>
                <a:tabLst>
                  <a:tab pos="1257300" algn="l"/>
                </a:tabLst>
              </a:pPr>
              <a:r>
                <a:rPr lang="en-GB">
                  <a:solidFill>
                    <a:srgbClr val="FF0000"/>
                  </a:solidFill>
                  <a:latin typeface="Trebuchet MS" pitchFamily="34" charset="0"/>
                </a:rPr>
                <a:t>The plan will only work if relevant staff have been consulted</a:t>
              </a:r>
            </a:p>
            <a:p>
              <a:pPr marL="1588" indent="12700" algn="ctr">
                <a:lnSpc>
                  <a:spcPct val="90000"/>
                </a:lnSpc>
                <a:spcBef>
                  <a:spcPct val="20000"/>
                </a:spcBef>
                <a:tabLst>
                  <a:tab pos="1257300" algn="l"/>
                </a:tabLst>
              </a:pPr>
              <a:endParaRPr lang="en-GB">
                <a:latin typeface="Trebuchet MS" pitchFamily="34" charset="0"/>
              </a:endParaRPr>
            </a:p>
            <a:p>
              <a:pPr marL="4763" lvl="1" indent="-4763" algn="ctr">
                <a:lnSpc>
                  <a:spcPct val="90000"/>
                </a:lnSpc>
                <a:spcBef>
                  <a:spcPct val="20000"/>
                </a:spcBef>
                <a:tabLst>
                  <a:tab pos="1257300" algn="l"/>
                </a:tabLst>
              </a:pPr>
              <a:r>
                <a:rPr lang="en-GB" sz="2000">
                  <a:solidFill>
                    <a:schemeClr val="accent2"/>
                  </a:solidFill>
                  <a:latin typeface="Trebuchet MS" pitchFamily="34" charset="0"/>
                </a:rPr>
                <a:t>For example timescales need to</a:t>
              </a:r>
              <a:br>
                <a:rPr lang="en-GB" sz="2000">
                  <a:solidFill>
                    <a:schemeClr val="accent2"/>
                  </a:solidFill>
                  <a:latin typeface="Trebuchet MS" pitchFamily="34" charset="0"/>
                </a:rPr>
              </a:br>
              <a:r>
                <a:rPr lang="en-GB" sz="2000">
                  <a:solidFill>
                    <a:schemeClr val="accent2"/>
                  </a:solidFill>
                  <a:latin typeface="Trebuchet MS" pitchFamily="34" charset="0"/>
                </a:rPr>
                <a:t>be realistic</a:t>
              </a:r>
            </a:p>
          </p:txBody>
        </p:sp>
        <p:pic>
          <p:nvPicPr>
            <p:cNvPr id="22540" name="Picture 2" descr="C:\Documents and Settings\MurrayA\Local Settings\Temporary Internet Files\Content.IE5\A2J9URF9\MC90043475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202" y="5063319"/>
              <a:ext cx="764132" cy="76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4" name="Group 25"/>
          <p:cNvGrpSpPr>
            <a:grpSpLocks/>
          </p:cNvGrpSpPr>
          <p:nvPr/>
        </p:nvGrpSpPr>
        <p:grpSpPr bwMode="auto">
          <a:xfrm>
            <a:off x="5553075" y="1689100"/>
            <a:ext cx="3675063" cy="4900613"/>
            <a:chOff x="5552606" y="1546394"/>
            <a:chExt cx="3675552" cy="4900736"/>
          </a:xfrm>
        </p:grpSpPr>
        <p:pic>
          <p:nvPicPr>
            <p:cNvPr id="22535" name="Picture 20" descr="business_grey_stick_guy_blank_board_pc_800_cl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80000">
              <a:off x="5552606" y="1546394"/>
              <a:ext cx="3675552" cy="490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5"/>
            <p:cNvSpPr>
              <a:spLocks noChangeArrowheads="1"/>
            </p:cNvSpPr>
            <p:nvPr/>
          </p:nvSpPr>
          <p:spPr bwMode="auto">
            <a:xfrm rot="477724">
              <a:off x="6043209" y="2897391"/>
              <a:ext cx="2703872" cy="229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588" indent="-1588" algn="ctr">
                <a:lnSpc>
                  <a:spcPct val="90000"/>
                </a:lnSpc>
                <a:spcBef>
                  <a:spcPct val="20000"/>
                </a:spcBef>
                <a:tabLst>
                  <a:tab pos="1257300" algn="l"/>
                </a:tabLst>
              </a:pPr>
              <a:r>
                <a:rPr lang="en-GB">
                  <a:solidFill>
                    <a:srgbClr val="FF0000"/>
                  </a:solidFill>
                  <a:latin typeface="Trebuchet MS" pitchFamily="34" charset="0"/>
                </a:rPr>
                <a:t>Gantt charts</a:t>
              </a:r>
              <a:br>
                <a:rPr lang="en-GB">
                  <a:solidFill>
                    <a:srgbClr val="FF0000"/>
                  </a:solidFill>
                  <a:latin typeface="Trebuchet MS" pitchFamily="34" charset="0"/>
                </a:rPr>
              </a:br>
              <a:r>
                <a:rPr lang="en-GB">
                  <a:solidFill>
                    <a:srgbClr val="FF0000"/>
                  </a:solidFill>
                  <a:latin typeface="Trebuchet MS" pitchFamily="34" charset="0"/>
                </a:rPr>
                <a:t>tend to be </a:t>
              </a:r>
              <a:br>
                <a:rPr lang="en-GB">
                  <a:solidFill>
                    <a:srgbClr val="FF0000"/>
                  </a:solidFill>
                  <a:latin typeface="Trebuchet MS" pitchFamily="34" charset="0"/>
                </a:rPr>
              </a:br>
              <a:r>
                <a:rPr lang="en-GB">
                  <a:solidFill>
                    <a:srgbClr val="FF0000"/>
                  </a:solidFill>
                  <a:latin typeface="Trebuchet MS" pitchFamily="34" charset="0"/>
                </a:rPr>
                <a:t>preferred</a:t>
              </a:r>
              <a:endParaRPr lang="en-GB" sz="2000">
                <a:solidFill>
                  <a:srgbClr val="FF0000"/>
                </a:solidFill>
                <a:latin typeface="Trebuchet MS" pitchFamily="34" charset="0"/>
              </a:endParaRPr>
            </a:p>
            <a:p>
              <a:pPr marL="1588" indent="-1588" algn="ctr">
                <a:lnSpc>
                  <a:spcPct val="90000"/>
                </a:lnSpc>
                <a:spcBef>
                  <a:spcPct val="20000"/>
                </a:spcBef>
                <a:tabLst>
                  <a:tab pos="1257300" algn="l"/>
                </a:tabLst>
              </a:pPr>
              <a:endParaRPr lang="en-GB" sz="2000">
                <a:latin typeface="Trebuchet MS" pitchFamily="34" charset="0"/>
              </a:endParaRPr>
            </a:p>
            <a:p>
              <a:pPr marL="0" lvl="1" indent="6350" algn="ctr">
                <a:lnSpc>
                  <a:spcPct val="90000"/>
                </a:lnSpc>
                <a:spcBef>
                  <a:spcPct val="20000"/>
                </a:spcBef>
                <a:tabLst>
                  <a:tab pos="1257300" algn="l"/>
                </a:tabLst>
              </a:pPr>
              <a:r>
                <a:rPr lang="en-GB" sz="2000">
                  <a:solidFill>
                    <a:schemeClr val="accent2"/>
                  </a:solidFill>
                  <a:latin typeface="Trebuchet MS" pitchFamily="34" charset="0"/>
                </a:rPr>
                <a:t>Since they visually show a time-line of activities</a:t>
              </a:r>
            </a:p>
          </p:txBody>
        </p:sp>
        <p:pic>
          <p:nvPicPr>
            <p:cNvPr id="22537" name="Picture 2" descr="C:\Documents and Settings\MurrayA\Local Settings\Temporary Internet Files\Content.IE5\A2J9URF9\MC90043475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6023">
              <a:off x="7668904" y="5256662"/>
              <a:ext cx="764132" cy="76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4"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Limitations of CPA</a:t>
            </a:r>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a:t>All the data in the network diagram is based on estimates and can quickly become inaccurate e.g. if the weather turns bad on a building project or suppliers fail to turn up with a delivery</a:t>
            </a:r>
          </a:p>
          <a:p>
            <a:r>
              <a:rPr lang="en-GB" dirty="0"/>
              <a:t>The drawing up on a diagram is time consuming it may be quicker to get on with the project</a:t>
            </a:r>
          </a:p>
          <a:p>
            <a:r>
              <a:rPr lang="en-GB" dirty="0"/>
              <a:t>The project may be simple and not require a diagram</a:t>
            </a:r>
          </a:p>
        </p:txBody>
      </p:sp>
    </p:spTree>
    <p:extLst>
      <p:ext uri="{BB962C8B-B14F-4D97-AF65-F5344CB8AC3E}">
        <p14:creationId xmlns:p14="http://schemas.microsoft.com/office/powerpoint/2010/main" val="325597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165"/>
            <a:ext cx="9163402" cy="294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34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solidFill>
                  <a:srgbClr val="FF0000"/>
                </a:solidFill>
              </a:rPr>
              <a:t>CPA  Defined</a:t>
            </a:r>
          </a:p>
        </p:txBody>
      </p:sp>
      <p:sp>
        <p:nvSpPr>
          <p:cNvPr id="4" name="Content Placeholder 3"/>
          <p:cNvSpPr>
            <a:spLocks noGrp="1"/>
          </p:cNvSpPr>
          <p:nvPr>
            <p:ph sz="half" idx="1"/>
          </p:nvPr>
        </p:nvSpPr>
        <p:spPr>
          <a:xfrm>
            <a:off x="685800" y="1268413"/>
            <a:ext cx="4489882" cy="4522787"/>
          </a:xfrm>
        </p:spPr>
        <p:style>
          <a:lnRef idx="2">
            <a:schemeClr val="accent3"/>
          </a:lnRef>
          <a:fillRef idx="1">
            <a:schemeClr val="lt1"/>
          </a:fillRef>
          <a:effectRef idx="0">
            <a:schemeClr val="accent3"/>
          </a:effectRef>
          <a:fontRef idx="minor">
            <a:schemeClr val="dk1"/>
          </a:fontRef>
        </p:style>
        <p:txBody>
          <a:bodyPr/>
          <a:lstStyle/>
          <a:p>
            <a:r>
              <a:rPr lang="en-GB" dirty="0"/>
              <a:t>CPA is a management tool which helps a business to identify how long a project will take and what the critical tasks in that project are</a:t>
            </a:r>
          </a:p>
          <a:p>
            <a:endParaRPr lang="en-GB" dirty="0"/>
          </a:p>
          <a:p>
            <a:r>
              <a:rPr lang="en-GB" dirty="0"/>
              <a:t>The diagrams are called network diagrams, as they show a network of tasks in a project</a:t>
            </a:r>
          </a:p>
          <a:p>
            <a:endParaRPr lang="en-GB" dirty="0"/>
          </a:p>
        </p:txBody>
      </p:sp>
      <p:pic>
        <p:nvPicPr>
          <p:cNvPr id="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67383" y="3159678"/>
            <a:ext cx="3436050" cy="133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5788241" y="1499652"/>
            <a:ext cx="2078262" cy="15334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dirty="0"/>
              <a:t>CPA Diagram looks like this</a:t>
            </a:r>
          </a:p>
        </p:txBody>
      </p:sp>
      <p:sp>
        <p:nvSpPr>
          <p:cNvPr id="8" name="Rounded Rectangle 7"/>
          <p:cNvSpPr/>
          <p:nvPr/>
        </p:nvSpPr>
        <p:spPr>
          <a:xfrm>
            <a:off x="5388887" y="4794541"/>
            <a:ext cx="1728192" cy="13501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800" dirty="0"/>
              <a:t>You do </a:t>
            </a:r>
            <a:r>
              <a:rPr lang="en-GB" sz="1800" dirty="0">
                <a:solidFill>
                  <a:srgbClr val="FF0000"/>
                </a:solidFill>
              </a:rPr>
              <a:t>NOT</a:t>
            </a:r>
            <a:r>
              <a:rPr lang="en-GB" sz="1800" dirty="0"/>
              <a:t> have to draw a CPA diagram in your exam</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231" y="5191725"/>
            <a:ext cx="1112202" cy="74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90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6" y="1924334"/>
            <a:ext cx="9047989" cy="298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294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28" y="2156347"/>
            <a:ext cx="8802977" cy="257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249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3" y="1583140"/>
            <a:ext cx="8847214" cy="34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253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17" y="1314449"/>
            <a:ext cx="8778580" cy="490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739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 y="2251882"/>
            <a:ext cx="9091935" cy="234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460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164"/>
            <a:ext cx="8863620" cy="26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507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26146" y="2057401"/>
            <a:ext cx="5091708" cy="339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79" y="857250"/>
            <a:ext cx="8229600" cy="85725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and question 1 </a:t>
            </a:r>
          </a:p>
        </p:txBody>
      </p:sp>
      <p:pic>
        <p:nvPicPr>
          <p:cNvPr id="3" name="Picture 2"/>
          <p:cNvPicPr>
            <a:picLocks noChangeAspect="1"/>
          </p:cNvPicPr>
          <p:nvPr/>
        </p:nvPicPr>
        <p:blipFill>
          <a:blip r:embed="rId2"/>
          <a:stretch>
            <a:fillRect/>
          </a:stretch>
        </p:blipFill>
        <p:spPr>
          <a:xfrm>
            <a:off x="1272519" y="1808611"/>
            <a:ext cx="5852773" cy="3918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2780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942"/>
            <a:ext cx="7886700" cy="994172"/>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a:t>Answer sample question </a:t>
            </a:r>
            <a:r>
              <a:rPr lang="en-GB" dirty="0"/>
              <a:t>1</a:t>
            </a:r>
          </a:p>
        </p:txBody>
      </p:sp>
      <p:pic>
        <p:nvPicPr>
          <p:cNvPr id="3" name="Picture 2"/>
          <p:cNvPicPr>
            <a:picLocks noChangeAspect="1"/>
          </p:cNvPicPr>
          <p:nvPr/>
        </p:nvPicPr>
        <p:blipFill>
          <a:blip r:embed="rId2"/>
          <a:stretch>
            <a:fillRect/>
          </a:stretch>
        </p:blipFill>
        <p:spPr>
          <a:xfrm>
            <a:off x="1555163" y="2066407"/>
            <a:ext cx="4925150" cy="3609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0921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79" y="857250"/>
            <a:ext cx="8229600" cy="85725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and question 2</a:t>
            </a:r>
          </a:p>
        </p:txBody>
      </p:sp>
      <p:pic>
        <p:nvPicPr>
          <p:cNvPr id="3" name="Picture 2"/>
          <p:cNvPicPr>
            <a:picLocks noChangeAspect="1"/>
          </p:cNvPicPr>
          <p:nvPr/>
        </p:nvPicPr>
        <p:blipFill>
          <a:blip r:embed="rId2"/>
          <a:stretch>
            <a:fillRect/>
          </a:stretch>
        </p:blipFill>
        <p:spPr>
          <a:xfrm>
            <a:off x="843494" y="1877231"/>
            <a:ext cx="6847264" cy="398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199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685800" y="12192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solidFill>
                  <a:schemeClr val="accent2"/>
                </a:solidFill>
                <a:latin typeface="Arial" charset="0"/>
              </a:rPr>
              <a:t>Network Analysis</a:t>
            </a:r>
            <a:r>
              <a:rPr lang="en-GB">
                <a:latin typeface="Arial" charset="0"/>
              </a:rPr>
              <a:t>, is a planning tool used to complete projects in the shortest time possible</a:t>
            </a:r>
          </a:p>
          <a:p>
            <a:pPr marL="742950" lvl="1" indent="-285750">
              <a:spcBef>
                <a:spcPct val="20000"/>
              </a:spcBef>
              <a:buFontTx/>
              <a:buBlip>
                <a:blip r:embed="rId4"/>
              </a:buBlip>
            </a:pPr>
            <a:r>
              <a:rPr lang="en-GB" sz="2000">
                <a:solidFill>
                  <a:schemeClr val="accent2"/>
                </a:solidFill>
                <a:latin typeface="Arial" charset="0"/>
              </a:rPr>
              <a:t>It is also known as Critical Path Analysis (CPA)</a:t>
            </a:r>
          </a:p>
          <a:p>
            <a:pPr marL="742950" lvl="1" indent="-285750">
              <a:spcBef>
                <a:spcPct val="20000"/>
              </a:spcBef>
              <a:buFontTx/>
              <a:buBlip>
                <a:blip r:embed="rId4"/>
              </a:buBlip>
            </a:pPr>
            <a:r>
              <a:rPr lang="en-GB" sz="2000">
                <a:solidFill>
                  <a:schemeClr val="accent2"/>
                </a:solidFill>
                <a:latin typeface="Arial" charset="0"/>
              </a:rPr>
              <a:t>It is particularly common in manufacturing and construction</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It breaks a project down into a number of tasks, and looks at the dependency of each one</a:t>
            </a:r>
          </a:p>
          <a:p>
            <a:pPr marL="742950" lvl="1" indent="-285750">
              <a:spcBef>
                <a:spcPct val="20000"/>
              </a:spcBef>
              <a:buFont typeface="Wingdings 3" pitchFamily="18" charset="2"/>
              <a:buBlip>
                <a:blip r:embed="rId4"/>
              </a:buBlip>
            </a:pPr>
            <a:r>
              <a:rPr lang="en-GB" sz="2000">
                <a:solidFill>
                  <a:schemeClr val="accent2"/>
                </a:solidFill>
                <a:latin typeface="Arial" charset="0"/>
              </a:rPr>
              <a:t>E.g. when making a cup of coffee,</a:t>
            </a:r>
            <a:br>
              <a:rPr lang="en-GB" sz="2000">
                <a:solidFill>
                  <a:schemeClr val="accent2"/>
                </a:solidFill>
                <a:latin typeface="Arial" charset="0"/>
              </a:rPr>
            </a:br>
            <a:r>
              <a:rPr lang="en-GB" sz="2000">
                <a:solidFill>
                  <a:schemeClr val="accent2"/>
                </a:solidFill>
                <a:latin typeface="Arial" charset="0"/>
              </a:rPr>
              <a:t>some steps must be completed</a:t>
            </a:r>
            <a:br>
              <a:rPr lang="en-GB" sz="2000">
                <a:solidFill>
                  <a:schemeClr val="accent2"/>
                </a:solidFill>
                <a:latin typeface="Arial" charset="0"/>
              </a:rPr>
            </a:br>
            <a:r>
              <a:rPr lang="en-GB" sz="2000">
                <a:solidFill>
                  <a:schemeClr val="accent2"/>
                </a:solidFill>
                <a:latin typeface="Arial" charset="0"/>
              </a:rPr>
              <a:t>before others take place</a:t>
            </a:r>
          </a:p>
        </p:txBody>
      </p:sp>
      <p:pic>
        <p:nvPicPr>
          <p:cNvPr id="327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3088" y="3644900"/>
            <a:ext cx="395922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Network Analysis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2771">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4"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942"/>
            <a:ext cx="7886700" cy="994172"/>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Answer sample question 2</a:t>
            </a:r>
          </a:p>
        </p:txBody>
      </p:sp>
      <p:pic>
        <p:nvPicPr>
          <p:cNvPr id="3" name="Picture 2"/>
          <p:cNvPicPr>
            <a:picLocks noChangeAspect="1"/>
          </p:cNvPicPr>
          <p:nvPr/>
        </p:nvPicPr>
        <p:blipFill>
          <a:blip r:embed="rId2"/>
          <a:stretch>
            <a:fillRect/>
          </a:stretch>
        </p:blipFill>
        <p:spPr>
          <a:xfrm>
            <a:off x="2086752" y="1910114"/>
            <a:ext cx="4373684" cy="3998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7683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79" y="857250"/>
            <a:ext cx="8229600" cy="85725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3</a:t>
            </a:r>
          </a:p>
        </p:txBody>
      </p:sp>
      <p:pic>
        <p:nvPicPr>
          <p:cNvPr id="4" name="Content Placeholder 3"/>
          <p:cNvPicPr>
            <a:picLocks noGrp="1" noChangeAspect="1"/>
          </p:cNvPicPr>
          <p:nvPr>
            <p:ph idx="1"/>
          </p:nvPr>
        </p:nvPicPr>
        <p:blipFill>
          <a:blip r:embed="rId2"/>
          <a:stretch>
            <a:fillRect/>
          </a:stretch>
        </p:blipFill>
        <p:spPr>
          <a:xfrm>
            <a:off x="1657646" y="1714500"/>
            <a:ext cx="5828710" cy="4206704"/>
          </a:xfrm>
          <a:prstGeom prst="rect">
            <a:avLst/>
          </a:prstGeom>
        </p:spPr>
      </p:pic>
    </p:spTree>
    <p:extLst>
      <p:ext uri="{BB962C8B-B14F-4D97-AF65-F5344CB8AC3E}">
        <p14:creationId xmlns:p14="http://schemas.microsoft.com/office/powerpoint/2010/main" val="4052209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3</a:t>
            </a:r>
          </a:p>
        </p:txBody>
      </p:sp>
      <p:sp>
        <p:nvSpPr>
          <p:cNvPr id="8" name="Hexagon 7"/>
          <p:cNvSpPr/>
          <p:nvPr/>
        </p:nvSpPr>
        <p:spPr>
          <a:xfrm>
            <a:off x="71366" y="4427444"/>
            <a:ext cx="2269672" cy="142875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defRPr/>
            </a:pPr>
            <a:r>
              <a:rPr lang="en-GB" dirty="0">
                <a:solidFill>
                  <a:prstClr val="white"/>
                </a:solidFill>
                <a:latin typeface="Calibri" panose="020F0502020204030204"/>
              </a:rPr>
              <a:t>Knowledge 2</a:t>
            </a:r>
          </a:p>
        </p:txBody>
      </p:sp>
      <p:sp>
        <p:nvSpPr>
          <p:cNvPr id="9" name="Hexagon 8"/>
          <p:cNvSpPr/>
          <p:nvPr/>
        </p:nvSpPr>
        <p:spPr>
          <a:xfrm>
            <a:off x="2341038" y="4427444"/>
            <a:ext cx="2196193" cy="1420586"/>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defRPr/>
            </a:pPr>
            <a:r>
              <a:rPr lang="en-GB" dirty="0">
                <a:solidFill>
                  <a:prstClr val="white"/>
                </a:solidFill>
                <a:latin typeface="Calibri" panose="020F0502020204030204"/>
              </a:rPr>
              <a:t>Application 2</a:t>
            </a:r>
            <a:endParaRPr lang="en-GB" sz="2100" dirty="0">
              <a:solidFill>
                <a:prstClr val="white"/>
              </a:solidFill>
              <a:latin typeface="Calibri" panose="020F0502020204030204"/>
            </a:endParaRPr>
          </a:p>
        </p:txBody>
      </p:sp>
      <p:sp>
        <p:nvSpPr>
          <p:cNvPr id="10" name="Hexagon 9"/>
          <p:cNvSpPr/>
          <p:nvPr/>
        </p:nvSpPr>
        <p:spPr>
          <a:xfrm>
            <a:off x="4537230" y="4446066"/>
            <a:ext cx="2196193" cy="137976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defRPr/>
            </a:pPr>
            <a:r>
              <a:rPr lang="en-GB" dirty="0">
                <a:solidFill>
                  <a:prstClr val="white"/>
                </a:solidFill>
                <a:latin typeface="Calibri" panose="020F0502020204030204"/>
              </a:rPr>
              <a:t>Analysis</a:t>
            </a:r>
          </a:p>
          <a:p>
            <a:pPr algn="ctr" defTabSz="685800" fontAlgn="auto">
              <a:spcBef>
                <a:spcPts val="0"/>
              </a:spcBef>
              <a:spcAft>
                <a:spcPts val="0"/>
              </a:spcAft>
              <a:defRPr/>
            </a:pPr>
            <a:r>
              <a:rPr lang="en-GB" dirty="0">
                <a:solidFill>
                  <a:prstClr val="white"/>
                </a:solidFill>
                <a:latin typeface="Calibri" panose="020F0502020204030204"/>
              </a:rPr>
              <a:t> 3</a:t>
            </a:r>
            <a:endParaRPr lang="en-GB" sz="2100" dirty="0">
              <a:solidFill>
                <a:prstClr val="white"/>
              </a:solidFill>
              <a:latin typeface="Calibri" panose="020F0502020204030204"/>
            </a:endParaRPr>
          </a:p>
        </p:txBody>
      </p:sp>
      <p:sp>
        <p:nvSpPr>
          <p:cNvPr id="11" name="Hexagon 10"/>
          <p:cNvSpPr/>
          <p:nvPr/>
        </p:nvSpPr>
        <p:spPr>
          <a:xfrm>
            <a:off x="6733423" y="4446065"/>
            <a:ext cx="2196193" cy="137976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defRPr/>
            </a:pPr>
            <a:r>
              <a:rPr lang="en-GB" dirty="0">
                <a:solidFill>
                  <a:prstClr val="white"/>
                </a:solidFill>
                <a:latin typeface="Calibri" panose="020F0502020204030204"/>
              </a:rPr>
              <a:t>Evaluation</a:t>
            </a:r>
          </a:p>
          <a:p>
            <a:pPr algn="ctr" defTabSz="685800" fontAlgn="auto">
              <a:spcBef>
                <a:spcPts val="0"/>
              </a:spcBef>
              <a:spcAft>
                <a:spcPts val="0"/>
              </a:spcAft>
              <a:defRPr/>
            </a:pPr>
            <a:r>
              <a:rPr lang="en-GB" dirty="0">
                <a:solidFill>
                  <a:prstClr val="white"/>
                </a:solidFill>
                <a:latin typeface="Calibri" panose="020F0502020204030204"/>
              </a:rPr>
              <a:t> 3</a:t>
            </a:r>
            <a:endParaRPr lang="en-GB" sz="2100" dirty="0">
              <a:solidFill>
                <a:prstClr val="white"/>
              </a:solidFill>
              <a:latin typeface="Calibri" panose="020F0502020204030204"/>
            </a:endParaRPr>
          </a:p>
        </p:txBody>
      </p:sp>
      <p:grpSp>
        <p:nvGrpSpPr>
          <p:cNvPr id="12" name="Group 5"/>
          <p:cNvGrpSpPr>
            <a:grpSpLocks noChangeAspect="1"/>
          </p:cNvGrpSpPr>
          <p:nvPr/>
        </p:nvGrpSpPr>
        <p:grpSpPr bwMode="auto">
          <a:xfrm>
            <a:off x="628650" y="2601313"/>
            <a:ext cx="7886700" cy="1402402"/>
            <a:chOff x="-393" y="1579"/>
            <a:chExt cx="6546" cy="1164"/>
          </a:xfrm>
        </p:grpSpPr>
        <p:sp>
          <p:nvSpPr>
            <p:cNvPr id="13" name="AutoShape 4"/>
            <p:cNvSpPr>
              <a:spLocks noChangeAspect="1" noChangeArrowheads="1" noTextEdit="1"/>
            </p:cNvSpPr>
            <p:nvPr/>
          </p:nvSpPr>
          <p:spPr bwMode="auto">
            <a:xfrm>
              <a:off x="-393" y="1579"/>
              <a:ext cx="6546"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800"/>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 y="1579"/>
              <a:ext cx="6552" cy="1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702128" y="3543301"/>
            <a:ext cx="244929" cy="3184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Box 2"/>
          <p:cNvSpPr txBox="1"/>
          <p:nvPr/>
        </p:nvSpPr>
        <p:spPr>
          <a:xfrm>
            <a:off x="7225393" y="3731078"/>
            <a:ext cx="617477" cy="369332"/>
          </a:xfrm>
          <a:prstGeom prst="rect">
            <a:avLst/>
          </a:prstGeom>
          <a:noFill/>
        </p:spPr>
        <p:txBody>
          <a:bodyPr wrap="none" rtlCol="0">
            <a:spAutoFit/>
          </a:bodyPr>
          <a:lstStyle/>
          <a:p>
            <a:r>
              <a:rPr lang="en-GB" sz="1800" dirty="0"/>
              <a:t>[10]</a:t>
            </a:r>
          </a:p>
        </p:txBody>
      </p:sp>
    </p:spTree>
    <p:extLst>
      <p:ext uri="{BB962C8B-B14F-4D97-AF65-F5344CB8AC3E}">
        <p14:creationId xmlns:p14="http://schemas.microsoft.com/office/powerpoint/2010/main" val="2287579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942"/>
            <a:ext cx="7886700" cy="512809"/>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GB" dirty="0"/>
              <a:t>Answer sample question 3</a:t>
            </a:r>
          </a:p>
        </p:txBody>
      </p:sp>
      <p:sp>
        <p:nvSpPr>
          <p:cNvPr id="4" name="Content Placeholder 2"/>
          <p:cNvSpPr>
            <a:spLocks noGrp="1"/>
          </p:cNvSpPr>
          <p:nvPr>
            <p:ph idx="1"/>
          </p:nvPr>
        </p:nvSpPr>
        <p:spPr>
          <a:xfrm>
            <a:off x="547007" y="1565162"/>
            <a:ext cx="7886700" cy="3263504"/>
          </a:xfrm>
        </p:spPr>
        <p:txBody>
          <a:bodyPr>
            <a:noAutofit/>
          </a:bodyPr>
          <a:lstStyle/>
          <a:p>
            <a:pPr marL="0" indent="0">
              <a:buNone/>
            </a:pPr>
            <a:r>
              <a:rPr lang="en-GB" sz="1050" b="1" dirty="0">
                <a:solidFill>
                  <a:srgbClr val="C00000"/>
                </a:solidFill>
                <a:latin typeface="Arial Black" panose="020B0A04020102020204" pitchFamily="34" charset="0"/>
              </a:rPr>
              <a:t>Uses of CPA to SuperDry</a:t>
            </a:r>
          </a:p>
          <a:p>
            <a:pPr marL="0" indent="0">
              <a:buNone/>
            </a:pPr>
            <a:r>
              <a:rPr lang="en-GB" sz="1050" dirty="0">
                <a:latin typeface="Arial Black" panose="020B0A04020102020204" pitchFamily="34" charset="0"/>
              </a:rPr>
              <a:t>CPA can be used to schedule a range of activities to help them be completed in the shortest time possible</a:t>
            </a:r>
          </a:p>
          <a:p>
            <a:pPr marL="0" indent="0">
              <a:buNone/>
            </a:pPr>
            <a:r>
              <a:rPr lang="en-GB" sz="1050" dirty="0">
                <a:latin typeface="Arial Black" panose="020B0A04020102020204" pitchFamily="34" charset="0"/>
              </a:rPr>
              <a:t>Some of its features include: activities; duration; float time etc.</a:t>
            </a:r>
          </a:p>
          <a:p>
            <a:pPr marL="0" indent="0">
              <a:buNone/>
            </a:pPr>
            <a:r>
              <a:rPr lang="en-GB" sz="1050" dirty="0">
                <a:latin typeface="Arial Black" panose="020B0A04020102020204" pitchFamily="34" charset="0"/>
              </a:rPr>
              <a:t>The re-fit will include a range of activities e.g. change the flooring; paint the walls; decorate point of sale etc.</a:t>
            </a:r>
          </a:p>
          <a:p>
            <a:pPr marL="0" indent="0">
              <a:buNone/>
            </a:pPr>
            <a:r>
              <a:rPr lang="en-GB" sz="1050" dirty="0">
                <a:latin typeface="Arial Black" panose="020B0A04020102020204" pitchFamily="34" charset="0"/>
              </a:rPr>
              <a:t>Activities such as update the electrics or change the lighting can be done at the same time</a:t>
            </a:r>
          </a:p>
          <a:p>
            <a:pPr marL="0" indent="0">
              <a:buNone/>
            </a:pPr>
            <a:r>
              <a:rPr lang="en-GB" sz="1050" dirty="0">
                <a:latin typeface="Arial Black" panose="020B0A04020102020204" pitchFamily="34" charset="0"/>
              </a:rPr>
              <a:t>CPA helps with planning which is essential as SuperDry want the store to open as soon as possible</a:t>
            </a:r>
          </a:p>
          <a:p>
            <a:pPr marL="0" indent="0">
              <a:buNone/>
            </a:pPr>
            <a:r>
              <a:rPr lang="en-GB" sz="1050" dirty="0">
                <a:latin typeface="Arial Black" panose="020B0A04020102020204" pitchFamily="34" charset="0"/>
              </a:rPr>
              <a:t>Other stakeholders such as suppliers of SuperDry stock can gain an understanding of the time frames involved and when they will be needed.</a:t>
            </a:r>
          </a:p>
          <a:p>
            <a:pPr marL="0" indent="0">
              <a:buNone/>
            </a:pPr>
            <a:r>
              <a:rPr lang="en-GB" sz="1050" b="1" dirty="0">
                <a:solidFill>
                  <a:srgbClr val="C00000"/>
                </a:solidFill>
                <a:latin typeface="Arial Black" panose="020B0A04020102020204" pitchFamily="34" charset="0"/>
              </a:rPr>
              <a:t>Limitations of CPA to SuperDry</a:t>
            </a:r>
          </a:p>
          <a:p>
            <a:pPr marL="0" indent="0">
              <a:buNone/>
            </a:pPr>
            <a:r>
              <a:rPr lang="en-GB" sz="1050" dirty="0">
                <a:latin typeface="Arial Black" panose="020B0A04020102020204" pitchFamily="34" charset="0"/>
              </a:rPr>
              <a:t>The project is reasonably simple, so the time involved in creating the CPA may be wasted</a:t>
            </a:r>
          </a:p>
          <a:p>
            <a:pPr marL="0" indent="0">
              <a:buNone/>
            </a:pPr>
            <a:r>
              <a:rPr lang="en-GB" sz="1050" dirty="0">
                <a:latin typeface="Arial Black" panose="020B0A04020102020204" pitchFamily="34" charset="0"/>
              </a:rPr>
              <a:t>CPA can’t always deal with unforeseen problems such as discovering structural problems with the building</a:t>
            </a:r>
          </a:p>
          <a:p>
            <a:pPr marL="0" indent="0">
              <a:buNone/>
            </a:pPr>
            <a:r>
              <a:rPr lang="en-GB" sz="1050" dirty="0">
                <a:latin typeface="Arial Black" panose="020B0A04020102020204" pitchFamily="34" charset="0"/>
              </a:rPr>
              <a:t>SuperDry are experienced in opening new stores quickly and will be able to re-fit this store without the need for CPA</a:t>
            </a:r>
          </a:p>
          <a:p>
            <a:pPr marL="0" indent="0">
              <a:buNone/>
            </a:pPr>
            <a:r>
              <a:rPr lang="en-GB" sz="1050" b="1" dirty="0">
                <a:solidFill>
                  <a:srgbClr val="C00000"/>
                </a:solidFill>
                <a:latin typeface="Arial Black" panose="020B0A04020102020204" pitchFamily="34" charset="0"/>
              </a:rPr>
              <a:t>Conclusion</a:t>
            </a:r>
          </a:p>
          <a:p>
            <a:pPr marL="0" indent="0">
              <a:buNone/>
            </a:pPr>
            <a:r>
              <a:rPr lang="en-GB" sz="1050" dirty="0">
                <a:latin typeface="Arial Black" panose="020B0A04020102020204" pitchFamily="34" charset="0"/>
              </a:rPr>
              <a:t>CPA could help with the various stages of the store refit, but compared to major building projects this is a simple task.</a:t>
            </a:r>
          </a:p>
          <a:p>
            <a:pPr marL="0" indent="0">
              <a:buNone/>
            </a:pPr>
            <a:r>
              <a:rPr lang="en-GB" sz="1050" dirty="0">
                <a:latin typeface="Arial Black" panose="020B0A04020102020204" pitchFamily="34" charset="0"/>
              </a:rPr>
              <a:t>SuperDry wants to get the store trading as soon as possible so it is likely that they will do so without the need to CPA.</a:t>
            </a:r>
          </a:p>
        </p:txBody>
      </p:sp>
    </p:spTree>
    <p:extLst>
      <p:ext uri="{BB962C8B-B14F-4D97-AF65-F5344CB8AC3E}">
        <p14:creationId xmlns:p14="http://schemas.microsoft.com/office/powerpoint/2010/main" val="2294821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257175" indent="-257175"/>
            <a:r>
              <a:rPr lang="en-GB" sz="2250" b="1" dirty="0">
                <a:solidFill>
                  <a:prstClr val="black"/>
                </a:solidFill>
              </a:rPr>
              <a:t>Critical path analysis</a:t>
            </a:r>
            <a:r>
              <a:rPr lang="en-GB" sz="2250" dirty="0">
                <a:solidFill>
                  <a:prstClr val="black"/>
                </a:solidFill>
              </a:rPr>
              <a:t>; this is a management tool that shows the </a:t>
            </a:r>
            <a:r>
              <a:rPr lang="en-GB" sz="2250">
                <a:solidFill>
                  <a:prstClr val="black"/>
                </a:solidFill>
              </a:rPr>
              <a:t>total time </a:t>
            </a:r>
            <a:r>
              <a:rPr lang="en-GB" sz="2250" dirty="0">
                <a:solidFill>
                  <a:prstClr val="black"/>
                </a:solidFill>
              </a:rPr>
              <a:t>that a project takes to complete</a:t>
            </a:r>
          </a:p>
          <a:p>
            <a:pPr marL="257175" indent="-257175"/>
            <a:r>
              <a:rPr lang="en-GB" sz="2250" b="1" dirty="0">
                <a:solidFill>
                  <a:prstClr val="black"/>
                </a:solidFill>
              </a:rPr>
              <a:t>Earliest start time</a:t>
            </a:r>
            <a:r>
              <a:rPr lang="en-GB" sz="2250" dirty="0">
                <a:solidFill>
                  <a:prstClr val="black"/>
                </a:solidFill>
              </a:rPr>
              <a:t>; the first day that the task can begin, when all tasks dependent on it are finished</a:t>
            </a:r>
          </a:p>
          <a:p>
            <a:pPr marL="257175" indent="-257175"/>
            <a:r>
              <a:rPr lang="en-GB" sz="2250" b="1" dirty="0">
                <a:solidFill>
                  <a:prstClr val="black"/>
                </a:solidFill>
              </a:rPr>
              <a:t>Latest finish time</a:t>
            </a:r>
            <a:r>
              <a:rPr lang="en-GB" sz="2250" dirty="0">
                <a:solidFill>
                  <a:prstClr val="black"/>
                </a:solidFill>
              </a:rPr>
              <a:t>; the latest the task can finish without delaying the whole project</a:t>
            </a:r>
          </a:p>
          <a:p>
            <a:pPr marL="257175" indent="-257175"/>
            <a:r>
              <a:rPr lang="en-GB" sz="2250" b="1" dirty="0">
                <a:solidFill>
                  <a:prstClr val="black"/>
                </a:solidFill>
              </a:rPr>
              <a:t>Float time</a:t>
            </a:r>
            <a:r>
              <a:rPr lang="en-GB" sz="2250" dirty="0">
                <a:solidFill>
                  <a:prstClr val="black"/>
                </a:solidFill>
              </a:rPr>
              <a:t>; free time in the network diagram calculated by LFT of the task – task length – EST of the task</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Uses of CPA</a:t>
            </a:r>
          </a:p>
        </p:txBody>
      </p:sp>
      <p:sp>
        <p:nvSpPr>
          <p:cNvPr id="5" name="Content Placeholder 4"/>
          <p:cNvSpPr>
            <a:spLocks noGrp="1"/>
          </p:cNvSpPr>
          <p:nvPr>
            <p:ph sz="half" idx="1"/>
          </p:nvPr>
        </p:nvSpPr>
        <p:spPr>
          <a:xfrm>
            <a:off x="221942" y="1268413"/>
            <a:ext cx="4235758" cy="5079121"/>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GB" dirty="0"/>
              <a:t>CPA can be used to schedule a building project, for example the roof is not the first thing to go on a house and the site may not have enough room for all the roof tiles at the start.  </a:t>
            </a:r>
          </a:p>
          <a:p>
            <a:r>
              <a:rPr lang="en-GB" dirty="0"/>
              <a:t>A building  business would therefore schedule the tiles to be delivered when they are needed perhaps on week three when the roof goes on</a:t>
            </a:r>
          </a:p>
        </p:txBody>
      </p:sp>
      <p:sp>
        <p:nvSpPr>
          <p:cNvPr id="6" name="Rounded Rectangle 5">
            <a:hlinkClick r:id="rId2"/>
          </p:cNvPr>
          <p:cNvSpPr/>
          <p:nvPr/>
        </p:nvSpPr>
        <p:spPr>
          <a:xfrm>
            <a:off x="4666950" y="4819224"/>
            <a:ext cx="3898877" cy="15283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dirty="0">
                <a:solidFill>
                  <a:prstClr val="white"/>
                </a:solidFill>
                <a:latin typeface="Arial Black" panose="020B0A04020102020204" pitchFamily="34" charset="0"/>
              </a:rPr>
              <a:t>Watch this DIY SOS video where a playhouse is delivered</a:t>
            </a:r>
          </a:p>
          <a:p>
            <a:pPr algn="ctr"/>
            <a:r>
              <a:rPr lang="en-GB" sz="1800" dirty="0">
                <a:solidFill>
                  <a:prstClr val="white"/>
                </a:solidFill>
                <a:latin typeface="Arial Black" panose="020B0A04020102020204" pitchFamily="34" charset="0"/>
                <a:hlinkClick r:id="rId2"/>
              </a:rPr>
              <a:t>here</a:t>
            </a:r>
            <a:endParaRPr lang="en-GB" sz="1800" dirty="0">
              <a:solidFill>
                <a:prstClr val="white"/>
              </a:solidFill>
              <a:latin typeface="Arial Black" panose="020B0A04020102020204" pitchFamily="34" charset="0"/>
            </a:endParaRPr>
          </a:p>
        </p:txBody>
      </p:sp>
      <p:pic>
        <p:nvPicPr>
          <p:cNvPr id="3" name="Picture 2"/>
          <p:cNvPicPr>
            <a:picLocks noChangeAspect="1"/>
          </p:cNvPicPr>
          <p:nvPr/>
        </p:nvPicPr>
        <p:blipFill>
          <a:blip r:embed="rId3"/>
          <a:stretch>
            <a:fillRect/>
          </a:stretch>
        </p:blipFill>
        <p:spPr>
          <a:xfrm>
            <a:off x="4635784" y="2226469"/>
            <a:ext cx="3961208" cy="2491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168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9" y="999725"/>
            <a:ext cx="8412701" cy="994172"/>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Other uses of CPA</a:t>
            </a:r>
          </a:p>
        </p:txBody>
      </p:sp>
      <p:sp>
        <p:nvSpPr>
          <p:cNvPr id="3" name="Content Placeholder 2"/>
          <p:cNvSpPr>
            <a:spLocks noGrp="1"/>
          </p:cNvSpPr>
          <p:nvPr>
            <p:ph sz="half" idx="1"/>
          </p:nvPr>
        </p:nvSpPr>
        <p:spPr>
          <a:xfrm>
            <a:off x="159799" y="2087048"/>
            <a:ext cx="4289024" cy="4522787"/>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GB" dirty="0"/>
              <a:t>CPA can also be used:</a:t>
            </a:r>
          </a:p>
          <a:p>
            <a:pPr lvl="1"/>
            <a:r>
              <a:rPr lang="en-GB" dirty="0"/>
              <a:t>Launch a new product onto a market.  </a:t>
            </a:r>
          </a:p>
          <a:p>
            <a:pPr lvl="1"/>
            <a:r>
              <a:rPr lang="en-GB" dirty="0"/>
              <a:t>A photo shoot of the new product would not happen on day 1 so a schedule would be useful so bookings can be made (see video)</a:t>
            </a:r>
          </a:p>
          <a:p>
            <a:pPr lvl="1"/>
            <a:r>
              <a:rPr lang="en-GB" dirty="0"/>
              <a:t>Installation of new technology in a business</a:t>
            </a:r>
          </a:p>
          <a:p>
            <a:pPr lvl="1"/>
            <a:r>
              <a:rPr lang="en-GB" dirty="0"/>
              <a:t>Renovation of old buildings</a:t>
            </a:r>
          </a:p>
          <a:p>
            <a:pPr lvl="1"/>
            <a:r>
              <a:rPr lang="en-GB" dirty="0"/>
              <a:t>Advertising campaigns</a:t>
            </a:r>
          </a:p>
        </p:txBody>
      </p:sp>
      <p:pic>
        <p:nvPicPr>
          <p:cNvPr id="6" name="Content Placeholder 5">
            <a:hlinkClick r:id="rId2"/>
          </p:cNvPr>
          <p:cNvPicPr>
            <a:picLocks noGrp="1" noChangeAspect="1"/>
          </p:cNvPicPr>
          <p:nvPr>
            <p:ph sz="half" idx="2"/>
          </p:nvPr>
        </p:nvPicPr>
        <p:blipFill>
          <a:blip r:embed="rId3"/>
          <a:stretch>
            <a:fillRect/>
          </a:stretch>
        </p:blipFill>
        <p:spPr>
          <a:xfrm>
            <a:off x="4629150" y="2087048"/>
            <a:ext cx="3886200" cy="2400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4629150" y="4673751"/>
            <a:ext cx="3886200" cy="8460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dirty="0">
                <a:solidFill>
                  <a:prstClr val="white"/>
                </a:solidFill>
                <a:latin typeface="Calibri"/>
              </a:rPr>
              <a:t>Quick video on a photo shoot of </a:t>
            </a:r>
            <a:r>
              <a:rPr lang="en-GB" sz="1800" dirty="0" err="1">
                <a:solidFill>
                  <a:prstClr val="white"/>
                </a:solidFill>
                <a:latin typeface="Calibri"/>
              </a:rPr>
              <a:t>McD’s</a:t>
            </a:r>
            <a:r>
              <a:rPr lang="en-GB" sz="1800" dirty="0">
                <a:solidFill>
                  <a:prstClr val="white"/>
                </a:solidFill>
                <a:latin typeface="Calibri"/>
              </a:rPr>
              <a:t> </a:t>
            </a:r>
            <a:r>
              <a:rPr lang="en-GB" sz="1800" dirty="0">
                <a:solidFill>
                  <a:prstClr val="white"/>
                </a:solidFill>
                <a:latin typeface="Calibri"/>
                <a:hlinkClick r:id="rId2"/>
              </a:rPr>
              <a:t>here</a:t>
            </a:r>
            <a:endParaRPr lang="en-GB" sz="1800" dirty="0">
              <a:solidFill>
                <a:prstClr val="white"/>
              </a:solidFill>
              <a:latin typeface="Calibri"/>
            </a:endParaRPr>
          </a:p>
        </p:txBody>
      </p:sp>
    </p:spTree>
    <p:extLst>
      <p:ext uri="{BB962C8B-B14F-4D97-AF65-F5344CB8AC3E}">
        <p14:creationId xmlns:p14="http://schemas.microsoft.com/office/powerpoint/2010/main" val="303759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Benefits to a business of using CPA</a:t>
            </a:r>
          </a:p>
        </p:txBody>
      </p:sp>
      <p:sp>
        <p:nvSpPr>
          <p:cNvPr id="5" name="Content Placeholder 4"/>
          <p:cNvSpPr>
            <a:spLocks noGrp="1"/>
          </p:cNvSpPr>
          <p:nvPr>
            <p:ph sz="half" idx="1"/>
          </p:nvPr>
        </p:nvSpPr>
        <p:spPr>
          <a:xfrm>
            <a:off x="628650" y="2226469"/>
            <a:ext cx="3886200" cy="3627324"/>
          </a:xfrm>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385763" indent="-385763">
              <a:buFont typeface="+mj-lt"/>
              <a:buAutoNum type="alphaUcPeriod"/>
            </a:pPr>
            <a:r>
              <a:rPr lang="en-GB" dirty="0"/>
              <a:t>Stakeholders will be able to see the total time frame for the project to be completed</a:t>
            </a:r>
          </a:p>
          <a:p>
            <a:pPr marL="385763" indent="-385763">
              <a:buFont typeface="+mj-lt"/>
              <a:buAutoNum type="alphaUcPeriod"/>
            </a:pPr>
            <a:r>
              <a:rPr lang="en-GB" dirty="0"/>
              <a:t>Parallel activities can be scheduled, for example electricians can work on the lighting in the kitchen while the plasterers put plaster on the upstairs walls.  This will save time on the project</a:t>
            </a:r>
          </a:p>
          <a:p>
            <a:pPr marL="385763" indent="-385763">
              <a:buFont typeface="+mj-lt"/>
              <a:buAutoNum type="alphaUcPeriod"/>
            </a:pPr>
            <a:r>
              <a:rPr lang="en-GB" dirty="0"/>
              <a:t>Very useful for businesses in the FMCG (Fast Moving Consumer Goods) markets where speed is important</a:t>
            </a:r>
          </a:p>
          <a:p>
            <a:pPr marL="385763" indent="-385763">
              <a:buFont typeface="+mj-lt"/>
              <a:buAutoNum type="alphaUcPeriod"/>
            </a:pPr>
            <a:r>
              <a:rPr lang="en-GB" dirty="0"/>
              <a:t>Useful to know when to deliver resources or arrange for labour to arrive e.g. can’t put a carpet in while painters are still working</a:t>
            </a:r>
          </a:p>
        </p:txBody>
      </p:sp>
      <p:pic>
        <p:nvPicPr>
          <p:cNvPr id="3" name="Content Placeholder 2">
            <a:hlinkClick r:id="rId2"/>
          </p:cNvPr>
          <p:cNvPicPr>
            <a:picLocks noGrp="1" noChangeAspect="1"/>
          </p:cNvPicPr>
          <p:nvPr>
            <p:ph sz="half" idx="2"/>
          </p:nvPr>
        </p:nvPicPr>
        <p:blipFill>
          <a:blip r:embed="rId3"/>
          <a:stretch>
            <a:fillRect/>
          </a:stretch>
        </p:blipFill>
        <p:spPr>
          <a:xfrm>
            <a:off x="4572000" y="2125266"/>
            <a:ext cx="3886200" cy="2418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4572000" y="4715869"/>
            <a:ext cx="2216665" cy="10316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dirty="0">
                <a:solidFill>
                  <a:prstClr val="white"/>
                </a:solidFill>
                <a:latin typeface="Calibri"/>
              </a:rPr>
              <a:t>Watch this time shift sequence of a house being built in DIY SOS </a:t>
            </a:r>
            <a:r>
              <a:rPr lang="en-GB" sz="1800" dirty="0">
                <a:solidFill>
                  <a:prstClr val="white"/>
                </a:solidFill>
                <a:latin typeface="Calibri"/>
                <a:hlinkClick r:id="rId2"/>
              </a:rPr>
              <a:t>here </a:t>
            </a:r>
            <a:endParaRPr lang="en-GB" sz="1800" dirty="0">
              <a:solidFill>
                <a:prstClr val="white"/>
              </a:solidFill>
              <a:latin typeface="Calibri"/>
            </a:endParaRPr>
          </a:p>
        </p:txBody>
      </p:sp>
      <p:sp>
        <p:nvSpPr>
          <p:cNvPr id="7" name="Rounded Rectangle 6"/>
          <p:cNvSpPr/>
          <p:nvPr/>
        </p:nvSpPr>
        <p:spPr>
          <a:xfrm>
            <a:off x="6788665" y="4776017"/>
            <a:ext cx="2204357" cy="9551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dirty="0">
                <a:solidFill>
                  <a:prstClr val="white"/>
                </a:solidFill>
                <a:latin typeface="Calibri"/>
                <a:hlinkClick r:id="rId4"/>
              </a:rPr>
              <a:t>Here </a:t>
            </a:r>
            <a:r>
              <a:rPr lang="en-GB" sz="1800" dirty="0">
                <a:solidFill>
                  <a:prstClr val="white"/>
                </a:solidFill>
                <a:latin typeface="Calibri"/>
              </a:rPr>
              <a:t>is another clip, if you have time watch a full episode and write all the activities that happen</a:t>
            </a:r>
          </a:p>
        </p:txBody>
      </p:sp>
    </p:spTree>
    <p:extLst>
      <p:ext uri="{BB962C8B-B14F-4D97-AF65-F5344CB8AC3E}">
        <p14:creationId xmlns:p14="http://schemas.microsoft.com/office/powerpoint/2010/main" val="350585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otebook_pc_800_clr.png"/>
          <p:cNvPicPr>
            <a:picLocks noChangeAspect="1"/>
          </p:cNvPicPr>
          <p:nvPr/>
        </p:nvPicPr>
        <p:blipFill>
          <a:blip r:embed="rId3">
            <a:extLst>
              <a:ext uri="{28A0092B-C50C-407E-A947-70E740481C1C}">
                <a14:useLocalDpi xmlns:a14="http://schemas.microsoft.com/office/drawing/2010/main" val="0"/>
              </a:ext>
            </a:extLst>
          </a:blip>
          <a:srcRect l="18816" r="27319" b="6274"/>
          <a:stretch>
            <a:fillRect/>
          </a:stretch>
        </p:blipFill>
        <p:spPr bwMode="auto">
          <a:xfrm rot="-281614">
            <a:off x="539750" y="1354138"/>
            <a:ext cx="4103688"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notebook_pc_800_clr.png"/>
          <p:cNvPicPr>
            <a:picLocks noChangeAspect="1"/>
          </p:cNvPicPr>
          <p:nvPr/>
        </p:nvPicPr>
        <p:blipFill>
          <a:blip r:embed="rId3">
            <a:extLst>
              <a:ext uri="{28A0092B-C50C-407E-A947-70E740481C1C}">
                <a14:useLocalDpi xmlns:a14="http://schemas.microsoft.com/office/drawing/2010/main" val="0"/>
              </a:ext>
            </a:extLst>
          </a:blip>
          <a:srcRect l="18816" r="27319" b="6274"/>
          <a:stretch>
            <a:fillRect/>
          </a:stretch>
        </p:blipFill>
        <p:spPr bwMode="auto">
          <a:xfrm rot="300000">
            <a:off x="4756150" y="1284288"/>
            <a:ext cx="4105275"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395288" y="1125538"/>
            <a:ext cx="8458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4"/>
              </a:buBlip>
            </a:pPr>
            <a:r>
              <a:rPr lang="en-GB">
                <a:latin typeface="Arial" charset="0"/>
              </a:rPr>
              <a:t>A network consists of 2 things:</a:t>
            </a:r>
          </a:p>
        </p:txBody>
      </p:sp>
      <p:sp>
        <p:nvSpPr>
          <p:cNvPr id="7" name="Title 6"/>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Components of a Network</a:t>
            </a:r>
            <a:endParaRPr lang="en-GB" dirty="0"/>
          </a:p>
        </p:txBody>
      </p:sp>
      <p:sp>
        <p:nvSpPr>
          <p:cNvPr id="8" name="Rectangle 3"/>
          <p:cNvSpPr>
            <a:spLocks noChangeArrowheads="1"/>
          </p:cNvSpPr>
          <p:nvPr/>
        </p:nvSpPr>
        <p:spPr bwMode="auto">
          <a:xfrm rot="300000">
            <a:off x="5097463" y="2562225"/>
            <a:ext cx="331311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2888" lvl="2" indent="-242888">
              <a:spcBef>
                <a:spcPct val="20000"/>
              </a:spcBef>
              <a:buFontTx/>
              <a:buBlip>
                <a:blip r:embed="rId5"/>
              </a:buBlip>
            </a:pPr>
            <a:r>
              <a:rPr lang="en-GB" sz="2000" b="1">
                <a:latin typeface="Hand of Sean" pitchFamily="2" charset="0"/>
              </a:rPr>
              <a:t>These represent the start and end of an activity</a:t>
            </a:r>
            <a:br>
              <a:rPr lang="en-GB" sz="2000" b="1">
                <a:latin typeface="Hand of Sean" pitchFamily="2" charset="0"/>
              </a:rPr>
            </a:br>
            <a:endParaRPr lang="en-GB" sz="2000" b="1">
              <a:latin typeface="Hand of Sean" pitchFamily="2" charset="0"/>
            </a:endParaRPr>
          </a:p>
          <a:p>
            <a:pPr marL="242888" lvl="2" indent="-242888">
              <a:spcBef>
                <a:spcPct val="20000"/>
              </a:spcBef>
              <a:buFontTx/>
              <a:buBlip>
                <a:blip r:embed="rId5"/>
              </a:buBlip>
            </a:pPr>
            <a:r>
              <a:rPr lang="en-GB" sz="2000" b="1">
                <a:latin typeface="Hand of Sean" pitchFamily="2" charset="0"/>
              </a:rPr>
              <a:t>They are represented by </a:t>
            </a:r>
            <a:r>
              <a:rPr lang="en-GB" sz="2000" b="1">
                <a:solidFill>
                  <a:schemeClr val="accent2"/>
                </a:solidFill>
                <a:latin typeface="Hand of Sean" pitchFamily="2" charset="0"/>
              </a:rPr>
              <a:t>CIRCLES</a:t>
            </a:r>
            <a:br>
              <a:rPr lang="en-GB" sz="2000" b="1">
                <a:latin typeface="Hand of Sean" pitchFamily="2" charset="0"/>
              </a:rPr>
            </a:br>
            <a:endParaRPr lang="en-GB" sz="2000" b="1">
              <a:latin typeface="Hand of Sean" pitchFamily="2" charset="0"/>
            </a:endParaRPr>
          </a:p>
          <a:p>
            <a:pPr marL="242888" lvl="2" indent="-242888">
              <a:spcBef>
                <a:spcPct val="20000"/>
              </a:spcBef>
              <a:buFontTx/>
              <a:buBlip>
                <a:blip r:embed="rId5"/>
              </a:buBlip>
            </a:pPr>
            <a:r>
              <a:rPr lang="en-GB" sz="2000" b="1">
                <a:latin typeface="Hand of Sean" pitchFamily="2" charset="0"/>
              </a:rPr>
              <a:t>Every network </a:t>
            </a:r>
            <a:r>
              <a:rPr lang="en-GB" sz="2000" b="1" u="sng">
                <a:latin typeface="Hand of Sean" pitchFamily="2" charset="0"/>
              </a:rPr>
              <a:t>MUST</a:t>
            </a:r>
            <a:r>
              <a:rPr lang="en-GB" sz="2000" b="1">
                <a:latin typeface="Hand of Sean" pitchFamily="2" charset="0"/>
              </a:rPr>
              <a:t> start and end with a node</a:t>
            </a:r>
            <a:br>
              <a:rPr lang="en-GB" sz="2000" b="1">
                <a:latin typeface="Hand of Sean" pitchFamily="2" charset="0"/>
              </a:rPr>
            </a:br>
            <a:endParaRPr lang="en-GB" sz="2000" b="1">
              <a:latin typeface="Hand of Sean" pitchFamily="2" charset="0"/>
            </a:endParaRPr>
          </a:p>
          <a:p>
            <a:pPr marL="242888" lvl="2" indent="-242888">
              <a:spcBef>
                <a:spcPct val="20000"/>
              </a:spcBef>
              <a:buFontTx/>
              <a:buBlip>
                <a:blip r:embed="rId5"/>
              </a:buBlip>
            </a:pPr>
            <a:r>
              <a:rPr lang="en-GB" sz="2000" b="1">
                <a:latin typeface="Hand of Sean" pitchFamily="2" charset="0"/>
              </a:rPr>
              <a:t>E.g.:</a:t>
            </a:r>
          </a:p>
        </p:txBody>
      </p:sp>
      <p:sp>
        <p:nvSpPr>
          <p:cNvPr id="9" name="Rectangle 3"/>
          <p:cNvSpPr>
            <a:spLocks noChangeArrowheads="1"/>
          </p:cNvSpPr>
          <p:nvPr/>
        </p:nvSpPr>
        <p:spPr bwMode="auto">
          <a:xfrm rot="-336238">
            <a:off x="752475" y="2662238"/>
            <a:ext cx="35401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2888" lvl="2" indent="-242888">
              <a:spcBef>
                <a:spcPct val="20000"/>
              </a:spcBef>
              <a:buFontTx/>
              <a:buBlip>
                <a:blip r:embed="rId5"/>
              </a:buBlip>
            </a:pPr>
            <a:r>
              <a:rPr lang="en-GB" sz="2000" b="1">
                <a:latin typeface="Hand of Sean" pitchFamily="2" charset="0"/>
              </a:rPr>
              <a:t>These require time and/or resources</a:t>
            </a:r>
            <a:br>
              <a:rPr lang="en-GB" sz="2000" b="1">
                <a:latin typeface="Hand of Sean" pitchFamily="2" charset="0"/>
              </a:rPr>
            </a:br>
            <a:endParaRPr lang="en-GB" sz="2000" b="1">
              <a:latin typeface="Hand of Sean" pitchFamily="2" charset="0"/>
            </a:endParaRPr>
          </a:p>
          <a:p>
            <a:pPr marL="242888" lvl="2" indent="-242888">
              <a:spcBef>
                <a:spcPct val="20000"/>
              </a:spcBef>
              <a:buFontTx/>
              <a:buBlip>
                <a:blip r:embed="rId5"/>
              </a:buBlip>
            </a:pPr>
            <a:r>
              <a:rPr lang="en-GB" sz="2000" b="1">
                <a:latin typeface="Hand of Sean" pitchFamily="2" charset="0"/>
              </a:rPr>
              <a:t>They are drawn as </a:t>
            </a:r>
            <a:r>
              <a:rPr lang="en-GB" sz="2000" b="1">
                <a:solidFill>
                  <a:schemeClr val="accent2"/>
                </a:solidFill>
                <a:latin typeface="Hand of Sean" pitchFamily="2" charset="0"/>
              </a:rPr>
              <a:t>ARROWS</a:t>
            </a:r>
            <a:r>
              <a:rPr lang="en-GB" sz="2000" b="1">
                <a:latin typeface="Hand of Sean" pitchFamily="2" charset="0"/>
              </a:rPr>
              <a:t> from left to right</a:t>
            </a:r>
            <a:br>
              <a:rPr lang="en-GB" sz="2000" b="1">
                <a:latin typeface="Hand of Sean" pitchFamily="2" charset="0"/>
              </a:rPr>
            </a:br>
            <a:endParaRPr lang="en-GB" sz="2000" b="1">
              <a:latin typeface="Hand of Sean" pitchFamily="2" charset="0"/>
            </a:endParaRPr>
          </a:p>
          <a:p>
            <a:pPr marL="242888" lvl="2" indent="-242888">
              <a:spcBef>
                <a:spcPct val="20000"/>
              </a:spcBef>
              <a:buFontTx/>
              <a:buBlip>
                <a:blip r:embed="rId5"/>
              </a:buBlip>
            </a:pPr>
            <a:r>
              <a:rPr lang="en-GB" sz="2000" b="1">
                <a:latin typeface="Hand of Sean" pitchFamily="2" charset="0"/>
              </a:rPr>
              <a:t>The length of the arrow is </a:t>
            </a:r>
            <a:r>
              <a:rPr lang="en-GB" sz="2000" b="1" u="sng">
                <a:latin typeface="Hand of Sean" pitchFamily="2" charset="0"/>
              </a:rPr>
              <a:t>NOT</a:t>
            </a:r>
            <a:r>
              <a:rPr lang="en-GB" sz="2000" b="1">
                <a:latin typeface="Hand of Sean" pitchFamily="2" charset="0"/>
              </a:rPr>
              <a:t> important</a:t>
            </a:r>
            <a:br>
              <a:rPr lang="en-GB" sz="2000" b="1">
                <a:latin typeface="Hand of Sean" pitchFamily="2" charset="0"/>
              </a:rPr>
            </a:br>
            <a:endParaRPr lang="en-GB" sz="2000" b="1">
              <a:latin typeface="Hand of Sean" pitchFamily="2" charset="0"/>
            </a:endParaRPr>
          </a:p>
          <a:p>
            <a:pPr marL="242888" lvl="2" indent="-242888">
              <a:spcBef>
                <a:spcPct val="20000"/>
              </a:spcBef>
              <a:buFontTx/>
              <a:buBlip>
                <a:blip r:embed="rId5"/>
              </a:buBlip>
            </a:pPr>
            <a:r>
              <a:rPr lang="en-GB" sz="2000" b="1">
                <a:latin typeface="Hand of Sean" pitchFamily="2" charset="0"/>
              </a:rPr>
              <a:t>E.g.:</a:t>
            </a:r>
          </a:p>
          <a:p>
            <a:pPr marL="242888" lvl="1" indent="-242888">
              <a:spcBef>
                <a:spcPct val="20000"/>
              </a:spcBef>
              <a:buFont typeface="Wingdings 3" pitchFamily="18" charset="2"/>
              <a:buBlip>
                <a:blip r:embed="rId6"/>
              </a:buBlip>
            </a:pPr>
            <a:endParaRPr lang="en-GB" sz="2000" b="1">
              <a:latin typeface="Hand of Sean" pitchFamily="2" charset="0"/>
            </a:endParaRPr>
          </a:p>
        </p:txBody>
      </p:sp>
      <p:sp>
        <p:nvSpPr>
          <p:cNvPr id="12" name="TextBox 14"/>
          <p:cNvSpPr txBox="1">
            <a:spLocks noChangeArrowheads="1"/>
          </p:cNvSpPr>
          <p:nvPr/>
        </p:nvSpPr>
        <p:spPr bwMode="auto">
          <a:xfrm rot="-300000">
            <a:off x="474663" y="2281238"/>
            <a:ext cx="377031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lnSpc>
                <a:spcPts val="1500"/>
              </a:lnSpc>
            </a:pPr>
            <a:r>
              <a:rPr lang="en-GB" b="1" u="sng">
                <a:solidFill>
                  <a:srgbClr val="FF0000"/>
                </a:solidFill>
                <a:latin typeface="Hand of Sean" pitchFamily="2" charset="0"/>
              </a:rPr>
              <a:t>Activities</a:t>
            </a:r>
          </a:p>
        </p:txBody>
      </p:sp>
      <p:sp>
        <p:nvSpPr>
          <p:cNvPr id="41994" name="Line 10"/>
          <p:cNvSpPr>
            <a:spLocks noChangeShapeType="1"/>
          </p:cNvSpPr>
          <p:nvPr/>
        </p:nvSpPr>
        <p:spPr bwMode="auto">
          <a:xfrm flipV="1">
            <a:off x="1908175" y="6210300"/>
            <a:ext cx="1943100" cy="142875"/>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13" name="TextBox 14"/>
          <p:cNvSpPr txBox="1">
            <a:spLocks noChangeArrowheads="1"/>
          </p:cNvSpPr>
          <p:nvPr/>
        </p:nvSpPr>
        <p:spPr bwMode="auto">
          <a:xfrm rot="300000">
            <a:off x="4970463" y="2152650"/>
            <a:ext cx="37703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a:lnSpc>
                <a:spcPts val="1500"/>
              </a:lnSpc>
            </a:pPr>
            <a:r>
              <a:rPr lang="en-GB" b="1" u="sng">
                <a:solidFill>
                  <a:srgbClr val="FF0000"/>
                </a:solidFill>
                <a:latin typeface="Hand of Sean" pitchFamily="2" charset="0"/>
              </a:rPr>
              <a:t>Nodes</a:t>
            </a:r>
          </a:p>
        </p:txBody>
      </p:sp>
      <p:sp>
        <p:nvSpPr>
          <p:cNvPr id="41995" name="Oval 11"/>
          <p:cNvSpPr>
            <a:spLocks noChangeArrowheads="1"/>
          </p:cNvSpPr>
          <p:nvPr/>
        </p:nvSpPr>
        <p:spPr bwMode="auto">
          <a:xfrm>
            <a:off x="6156325" y="5516563"/>
            <a:ext cx="1152525" cy="1082675"/>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par>
                          <p:cTn id="23" fill="hold" nodeType="afterGroup">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500"/>
                                        <p:tgtEl>
                                          <p:spTgt spid="9">
                                            <p:txEl>
                                              <p:pRg st="2" end="2"/>
                                            </p:txEl>
                                          </p:spTgt>
                                        </p:tgtEl>
                                      </p:cBhvr>
                                    </p:animEffect>
                                  </p:child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left)">
                                      <p:cBhvr>
                                        <p:cTn id="30" dur="500"/>
                                        <p:tgtEl>
                                          <p:spTgt spid="9">
                                            <p:txEl>
                                              <p:pRg st="3" end="3"/>
                                            </p:txEl>
                                          </p:spTgt>
                                        </p:tgtEl>
                                      </p:cBhvr>
                                    </p:animEffect>
                                  </p:childTnLst>
                                </p:cTn>
                              </p:par>
                            </p:childTnLst>
                          </p:cTn>
                        </p:par>
                        <p:par>
                          <p:cTn id="31" fill="hold" nodeType="afterGroup">
                            <p:stCondLst>
                              <p:cond delay="2500"/>
                            </p:stCondLst>
                            <p:childTnLst>
                              <p:par>
                                <p:cTn id="32" presetID="22" presetClass="entr" presetSubtype="8" fill="hold" nodeType="afterEffect">
                                  <p:stCondLst>
                                    <p:cond delay="0"/>
                                  </p:stCondLst>
                                  <p:childTnLst>
                                    <p:set>
                                      <p:cBhvr>
                                        <p:cTn id="33" dur="1" fill="hold">
                                          <p:stCondLst>
                                            <p:cond delay="0"/>
                                          </p:stCondLst>
                                        </p:cTn>
                                        <p:tgtEl>
                                          <p:spTgt spid="41994"/>
                                        </p:tgtEl>
                                        <p:attrNameLst>
                                          <p:attrName>style.visibility</p:attrName>
                                        </p:attrNameLst>
                                      </p:cBhvr>
                                      <p:to>
                                        <p:strVal val="visible"/>
                                      </p:to>
                                    </p:set>
                                    <p:animEffect transition="in" filter="wipe(left)">
                                      <p:cBhvr>
                                        <p:cTn id="34" dur="500"/>
                                        <p:tgtEl>
                                          <p:spTgt spid="419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nodeType="afterGroup">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500"/>
                                        <p:tgtEl>
                                          <p:spTgt spid="8">
                                            <p:txEl>
                                              <p:pRg st="0" end="0"/>
                                            </p:txEl>
                                          </p:spTgt>
                                        </p:tgtEl>
                                      </p:cBhvr>
                                    </p:animEffect>
                                  </p:childTnLst>
                                </p:cTn>
                              </p:par>
                            </p:childTnLst>
                          </p:cTn>
                        </p:par>
                        <p:par>
                          <p:cTn id="48" fill="hold" nodeType="afterGroup">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500"/>
                                        <p:tgtEl>
                                          <p:spTgt spid="8">
                                            <p:txEl>
                                              <p:pRg st="1" end="1"/>
                                            </p:txEl>
                                          </p:spTgt>
                                        </p:tgtEl>
                                      </p:cBhvr>
                                    </p:animEffect>
                                  </p:childTnLst>
                                </p:cTn>
                              </p:par>
                            </p:childTnLst>
                          </p:cTn>
                        </p:par>
                        <p:par>
                          <p:cTn id="52" fill="hold" nodeType="afterGroup">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500"/>
                                        <p:tgtEl>
                                          <p:spTgt spid="8">
                                            <p:txEl>
                                              <p:pRg st="2" end="2"/>
                                            </p:txEl>
                                          </p:spTgt>
                                        </p:tgtEl>
                                      </p:cBhvr>
                                    </p:animEffect>
                                  </p:childTnLst>
                                </p:cTn>
                              </p:par>
                            </p:childTnLst>
                          </p:cTn>
                        </p:par>
                        <p:par>
                          <p:cTn id="56" fill="hold" nodeType="afterGroup">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Effect transition="in" filter="wipe(left)">
                                      <p:cBhvr>
                                        <p:cTn id="59" dur="500"/>
                                        <p:tgtEl>
                                          <p:spTgt spid="8">
                                            <p:txEl>
                                              <p:pRg st="3" end="3"/>
                                            </p:txEl>
                                          </p:spTgt>
                                        </p:tgtEl>
                                      </p:cBhvr>
                                    </p:animEffect>
                                  </p:childTnLst>
                                </p:cTn>
                              </p:par>
                              <p:par>
                                <p:cTn id="60" presetID="2" presetClass="entr" presetSubtype="2" fill="hold" grpId="0" nodeType="withEffect">
                                  <p:stCondLst>
                                    <p:cond delay="0"/>
                                  </p:stCondLst>
                                  <p:childTnLst>
                                    <p:set>
                                      <p:cBhvr>
                                        <p:cTn id="61" dur="1" fill="hold">
                                          <p:stCondLst>
                                            <p:cond delay="0"/>
                                          </p:stCondLst>
                                        </p:cTn>
                                        <p:tgtEl>
                                          <p:spTgt spid="41995"/>
                                        </p:tgtEl>
                                        <p:attrNameLst>
                                          <p:attrName>style.visibility</p:attrName>
                                        </p:attrNameLst>
                                      </p:cBhvr>
                                      <p:to>
                                        <p:strVal val="visible"/>
                                      </p:to>
                                    </p:set>
                                    <p:anim calcmode="lin" valueType="num">
                                      <p:cBhvr additive="base">
                                        <p:cTn id="62" dur="500" fill="hold"/>
                                        <p:tgtEl>
                                          <p:spTgt spid="41995"/>
                                        </p:tgtEl>
                                        <p:attrNameLst>
                                          <p:attrName>ppt_x</p:attrName>
                                        </p:attrNameLst>
                                      </p:cBhvr>
                                      <p:tavLst>
                                        <p:tav tm="0">
                                          <p:val>
                                            <p:strVal val="1+#ppt_w/2"/>
                                          </p:val>
                                        </p:tav>
                                        <p:tav tm="100000">
                                          <p:val>
                                            <p:strVal val="#ppt_x"/>
                                          </p:val>
                                        </p:tav>
                                      </p:tavLst>
                                    </p:anim>
                                    <p:anim calcmode="lin" valueType="num">
                                      <p:cBhvr additive="base">
                                        <p:cTn id="63" dur="500" fill="hold"/>
                                        <p:tgtEl>
                                          <p:spTgt spid="419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4" autoUpdateAnimBg="0"/>
      <p:bldP spid="8" grpId="0" build="p" bldLvl="4" autoUpdateAnimBg="0"/>
      <p:bldP spid="9" grpId="0" build="p" bldLvl="4" autoUpdateAnimBg="0"/>
      <p:bldP spid="12" grpId="0"/>
      <p:bldP spid="13" grpId="0"/>
      <p:bldP spid="419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395288" y="1268413"/>
            <a:ext cx="8458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3"/>
              </a:buBlip>
            </a:pPr>
            <a:r>
              <a:rPr lang="en-GB">
                <a:latin typeface="Arial" charset="0"/>
              </a:rPr>
              <a:t>Assume that a business wishes to undertake a project which involves opening a new store</a:t>
            </a:r>
          </a:p>
          <a:p>
            <a:pPr marL="342900" indent="-342900">
              <a:spcBef>
                <a:spcPct val="20000"/>
              </a:spcBef>
              <a:buFontTx/>
              <a:buBlip>
                <a:blip r:embed="rId3"/>
              </a:buBlip>
            </a:pPr>
            <a:endParaRPr lang="en-GB">
              <a:latin typeface="Arial" charset="0"/>
            </a:endParaRPr>
          </a:p>
          <a:p>
            <a:pPr marL="342900" indent="-342900">
              <a:spcBef>
                <a:spcPct val="20000"/>
              </a:spcBef>
              <a:buFontTx/>
              <a:buBlip>
                <a:blip r:embed="rId3"/>
              </a:buBlip>
            </a:pPr>
            <a:r>
              <a:rPr lang="en-GB">
                <a:latin typeface="Arial" charset="0"/>
              </a:rPr>
              <a:t>Before it can do so it needs to:</a:t>
            </a:r>
          </a:p>
          <a:p>
            <a:pPr marL="742950" lvl="1" indent="-285750">
              <a:spcBef>
                <a:spcPct val="20000"/>
              </a:spcBef>
              <a:buFont typeface="Wingdings 3" pitchFamily="18" charset="2"/>
              <a:buBlip>
                <a:blip r:embed="rId4"/>
              </a:buBlip>
            </a:pPr>
            <a:r>
              <a:rPr lang="en-GB" sz="2000">
                <a:solidFill>
                  <a:schemeClr val="accent2"/>
                </a:solidFill>
                <a:latin typeface="Arial" charset="0"/>
              </a:rPr>
              <a:t>Obtain premises </a:t>
            </a:r>
            <a:r>
              <a:rPr lang="en-GB" sz="2000">
                <a:solidFill>
                  <a:srgbClr val="FF0000"/>
                </a:solidFill>
                <a:latin typeface="Arial" charset="0"/>
              </a:rPr>
              <a:t>(Activity A – it will take 24 weeks)</a:t>
            </a:r>
          </a:p>
          <a:p>
            <a:pPr marL="742950" lvl="1" indent="-285750">
              <a:spcBef>
                <a:spcPct val="20000"/>
              </a:spcBef>
              <a:buFont typeface="Wingdings 3" pitchFamily="18" charset="2"/>
              <a:buBlip>
                <a:blip r:embed="rId4"/>
              </a:buBlip>
            </a:pPr>
            <a:r>
              <a:rPr lang="en-GB" sz="2000">
                <a:solidFill>
                  <a:schemeClr val="accent2"/>
                </a:solidFill>
                <a:latin typeface="Arial" charset="0"/>
              </a:rPr>
              <a:t>Carry out building work </a:t>
            </a:r>
            <a:r>
              <a:rPr lang="en-GB" sz="2000">
                <a:solidFill>
                  <a:srgbClr val="FF0000"/>
                </a:solidFill>
                <a:latin typeface="Arial" charset="0"/>
              </a:rPr>
              <a:t>(Activity B – it will take 4 weeks)</a:t>
            </a:r>
          </a:p>
          <a:p>
            <a:pPr marL="742950" lvl="1" indent="-285750">
              <a:spcBef>
                <a:spcPct val="20000"/>
              </a:spcBef>
              <a:buFont typeface="Wingdings 3" pitchFamily="18" charset="2"/>
              <a:buBlip>
                <a:blip r:embed="rId4"/>
              </a:buBlip>
            </a:pPr>
            <a:endParaRPr lang="en-GB" sz="2000">
              <a:latin typeface="Arial" charset="0"/>
            </a:endParaRPr>
          </a:p>
          <a:p>
            <a:pPr marL="342900" indent="-342900">
              <a:spcBef>
                <a:spcPct val="20000"/>
              </a:spcBef>
              <a:buFontTx/>
              <a:buBlip>
                <a:blip r:embed="rId3"/>
              </a:buBlip>
            </a:pPr>
            <a:r>
              <a:rPr lang="en-GB">
                <a:latin typeface="Arial" charset="0"/>
              </a:rPr>
              <a:t>A simple network may be drawn to illustrate this scenario:</a:t>
            </a:r>
          </a:p>
          <a:p>
            <a:pPr marL="742950" lvl="1" indent="-285750">
              <a:spcBef>
                <a:spcPct val="20000"/>
              </a:spcBef>
              <a:buFont typeface="Wingdings 3" pitchFamily="18" charset="2"/>
              <a:buBlip>
                <a:blip r:embed="rId4"/>
              </a:buBlip>
            </a:pPr>
            <a:endParaRPr lang="en-GB" sz="2000">
              <a:latin typeface="Arial" charset="0"/>
            </a:endParaRPr>
          </a:p>
        </p:txBody>
      </p:sp>
      <p:sp>
        <p:nvSpPr>
          <p:cNvPr id="62468" name="Line 4"/>
          <p:cNvSpPr>
            <a:spLocks noChangeShapeType="1"/>
          </p:cNvSpPr>
          <p:nvPr/>
        </p:nvSpPr>
        <p:spPr bwMode="auto">
          <a:xfrm>
            <a:off x="1978025" y="5502275"/>
            <a:ext cx="1944688"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2469" name="Oval 5"/>
          <p:cNvSpPr>
            <a:spLocks noChangeArrowheads="1"/>
          </p:cNvSpPr>
          <p:nvPr/>
        </p:nvSpPr>
        <p:spPr bwMode="auto">
          <a:xfrm>
            <a:off x="827088" y="4997450"/>
            <a:ext cx="1152525" cy="1082675"/>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2470" name="Oval 6"/>
          <p:cNvSpPr>
            <a:spLocks noChangeArrowheads="1"/>
          </p:cNvSpPr>
          <p:nvPr/>
        </p:nvSpPr>
        <p:spPr bwMode="auto">
          <a:xfrm>
            <a:off x="3922713" y="4997450"/>
            <a:ext cx="1152525" cy="1082675"/>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2471" name="Line 7"/>
          <p:cNvSpPr>
            <a:spLocks noChangeShapeType="1"/>
          </p:cNvSpPr>
          <p:nvPr/>
        </p:nvSpPr>
        <p:spPr bwMode="auto">
          <a:xfrm>
            <a:off x="5075238" y="5502275"/>
            <a:ext cx="1944687" cy="0"/>
          </a:xfrm>
          <a:prstGeom prst="line">
            <a:avLst/>
          </a:prstGeom>
          <a:ln>
            <a:headEnd/>
            <a:tailEnd type="triangle" w="lg" len="lg"/>
          </a:ln>
        </p:spPr>
        <p:style>
          <a:lnRef idx="3">
            <a:schemeClr val="accent6"/>
          </a:lnRef>
          <a:fillRef idx="0">
            <a:schemeClr val="accent6"/>
          </a:fillRef>
          <a:effectRef idx="2">
            <a:schemeClr val="accent6"/>
          </a:effectRef>
          <a:fontRef idx="minor">
            <a:schemeClr val="tx1"/>
          </a:fontRef>
        </p:style>
        <p:txBody>
          <a:bodyPr wrap="none" anchor="ctr"/>
          <a:lstStyle/>
          <a:p>
            <a:pPr eaLnBrk="0" hangingPunct="0">
              <a:defRPr/>
            </a:pPr>
            <a:endParaRPr lang="en-GB"/>
          </a:p>
        </p:txBody>
      </p:sp>
      <p:sp>
        <p:nvSpPr>
          <p:cNvPr id="62472" name="Oval 8"/>
          <p:cNvSpPr>
            <a:spLocks noChangeArrowheads="1"/>
          </p:cNvSpPr>
          <p:nvPr/>
        </p:nvSpPr>
        <p:spPr bwMode="auto">
          <a:xfrm>
            <a:off x="7019925" y="4997450"/>
            <a:ext cx="1152525" cy="1082675"/>
          </a:xfrm>
          <a:prstGeom prst="ellipse">
            <a:avLst/>
          </a:prstGeom>
          <a:gradFill>
            <a:gsLst>
              <a:gs pos="0">
                <a:srgbClr val="FFFFCC"/>
              </a:gs>
              <a:gs pos="50000">
                <a:srgbClr val="FFFF99"/>
              </a:gs>
              <a:gs pos="100000">
                <a:srgbClr val="FFFF66"/>
              </a:gs>
            </a:gsLst>
            <a:lin ang="5400000" scaled="0"/>
          </a:gra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endParaRPr lang="en-GB" dirty="0">
              <a:solidFill>
                <a:schemeClr val="accent6"/>
              </a:solidFill>
            </a:endParaRPr>
          </a:p>
        </p:txBody>
      </p:sp>
      <p:sp>
        <p:nvSpPr>
          <p:cNvPr id="62473" name="Text Box 9"/>
          <p:cNvSpPr txBox="1">
            <a:spLocks noChangeArrowheads="1"/>
          </p:cNvSpPr>
          <p:nvPr/>
        </p:nvSpPr>
        <p:spPr bwMode="auto">
          <a:xfrm>
            <a:off x="2627313" y="50387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A</a:t>
            </a:r>
          </a:p>
        </p:txBody>
      </p:sp>
      <p:sp>
        <p:nvSpPr>
          <p:cNvPr id="62474" name="Text Box 10"/>
          <p:cNvSpPr txBox="1">
            <a:spLocks noChangeArrowheads="1"/>
          </p:cNvSpPr>
          <p:nvPr/>
        </p:nvSpPr>
        <p:spPr bwMode="auto">
          <a:xfrm>
            <a:off x="5795963" y="50387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B</a:t>
            </a:r>
          </a:p>
        </p:txBody>
      </p:sp>
      <p:sp>
        <p:nvSpPr>
          <p:cNvPr id="62476" name="Text Box 12"/>
          <p:cNvSpPr txBox="1">
            <a:spLocks noChangeArrowheads="1"/>
          </p:cNvSpPr>
          <p:nvPr/>
        </p:nvSpPr>
        <p:spPr bwMode="auto">
          <a:xfrm>
            <a:off x="2555875" y="5502275"/>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24</a:t>
            </a:r>
          </a:p>
        </p:txBody>
      </p:sp>
      <p:sp>
        <p:nvSpPr>
          <p:cNvPr id="62477" name="Text Box 13"/>
          <p:cNvSpPr txBox="1">
            <a:spLocks noChangeArrowheads="1"/>
          </p:cNvSpPr>
          <p:nvPr/>
        </p:nvSpPr>
        <p:spPr bwMode="auto">
          <a:xfrm>
            <a:off x="5738813" y="5502275"/>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empus Sans ITC" pitchFamily="82" charset="0"/>
                <a:cs typeface="Arial" charset="0"/>
              </a:defRPr>
            </a:lvl1pPr>
            <a:lvl2pPr marL="742950" indent="-285750" eaLnBrk="0" hangingPunct="0">
              <a:defRPr sz="2400">
                <a:solidFill>
                  <a:schemeClr val="tx1"/>
                </a:solidFill>
                <a:latin typeface="Tempus Sans ITC" pitchFamily="82" charset="0"/>
                <a:cs typeface="Arial" charset="0"/>
              </a:defRPr>
            </a:lvl2pPr>
            <a:lvl3pPr marL="1143000" indent="-228600" eaLnBrk="0" hangingPunct="0">
              <a:defRPr sz="2400">
                <a:solidFill>
                  <a:schemeClr val="tx1"/>
                </a:solidFill>
                <a:latin typeface="Tempus Sans ITC" pitchFamily="82" charset="0"/>
                <a:cs typeface="Arial" charset="0"/>
              </a:defRPr>
            </a:lvl3pPr>
            <a:lvl4pPr marL="1600200" indent="-228600" eaLnBrk="0" hangingPunct="0">
              <a:defRPr sz="2400">
                <a:solidFill>
                  <a:schemeClr val="tx1"/>
                </a:solidFill>
                <a:latin typeface="Tempus Sans ITC" pitchFamily="82" charset="0"/>
                <a:cs typeface="Arial" charset="0"/>
              </a:defRPr>
            </a:lvl4pPr>
            <a:lvl5pPr marL="2057400" indent="-228600" eaLnBrk="0" hangingPunct="0">
              <a:defRPr sz="2400">
                <a:solidFill>
                  <a:schemeClr val="tx1"/>
                </a:solidFill>
                <a:latin typeface="Tempus Sans ITC" pitchFamily="82" charset="0"/>
                <a:cs typeface="Arial" charset="0"/>
              </a:defRPr>
            </a:lvl5pPr>
            <a:lvl6pPr marL="2514600" indent="-228600" eaLnBrk="0" fontAlgn="base" hangingPunct="0">
              <a:spcBef>
                <a:spcPct val="0"/>
              </a:spcBef>
              <a:spcAft>
                <a:spcPct val="0"/>
              </a:spcAft>
              <a:defRPr sz="2400">
                <a:solidFill>
                  <a:schemeClr val="tx1"/>
                </a:solidFill>
                <a:latin typeface="Tempus Sans ITC" pitchFamily="82" charset="0"/>
                <a:cs typeface="Arial" charset="0"/>
              </a:defRPr>
            </a:lvl6pPr>
            <a:lvl7pPr marL="2971800" indent="-228600" eaLnBrk="0" fontAlgn="base" hangingPunct="0">
              <a:spcBef>
                <a:spcPct val="0"/>
              </a:spcBef>
              <a:spcAft>
                <a:spcPct val="0"/>
              </a:spcAft>
              <a:defRPr sz="2400">
                <a:solidFill>
                  <a:schemeClr val="tx1"/>
                </a:solidFill>
                <a:latin typeface="Tempus Sans ITC" pitchFamily="82" charset="0"/>
                <a:cs typeface="Arial" charset="0"/>
              </a:defRPr>
            </a:lvl7pPr>
            <a:lvl8pPr marL="3429000" indent="-228600" eaLnBrk="0" fontAlgn="base" hangingPunct="0">
              <a:spcBef>
                <a:spcPct val="0"/>
              </a:spcBef>
              <a:spcAft>
                <a:spcPct val="0"/>
              </a:spcAft>
              <a:defRPr sz="2400">
                <a:solidFill>
                  <a:schemeClr val="tx1"/>
                </a:solidFill>
                <a:latin typeface="Tempus Sans ITC" pitchFamily="82" charset="0"/>
                <a:cs typeface="Arial" charset="0"/>
              </a:defRPr>
            </a:lvl8pPr>
            <a:lvl9pPr marL="3886200" indent="-228600" eaLnBrk="0" fontAlgn="base" hangingPunct="0">
              <a:spcBef>
                <a:spcPct val="0"/>
              </a:spcBef>
              <a:spcAft>
                <a:spcPct val="0"/>
              </a:spcAft>
              <a:defRPr sz="2400">
                <a:solidFill>
                  <a:schemeClr val="tx1"/>
                </a:solidFill>
                <a:latin typeface="Tempus Sans ITC" pitchFamily="82" charset="0"/>
                <a:cs typeface="Arial" charset="0"/>
              </a:defRPr>
            </a:lvl9pPr>
          </a:lstStyle>
          <a:p>
            <a:pPr algn="ctr" eaLnBrk="1" hangingPunct="1">
              <a:spcBef>
                <a:spcPct val="50000"/>
              </a:spcBef>
            </a:pPr>
            <a:r>
              <a:rPr lang="en-GB">
                <a:solidFill>
                  <a:schemeClr val="accent2"/>
                </a:solidFill>
                <a:latin typeface="Verdana" pitchFamily="34" charset="0"/>
                <a:cs typeface="Times New Roman" pitchFamily="18" charset="0"/>
              </a:rPr>
              <a:t>4</a:t>
            </a:r>
          </a:p>
        </p:txBody>
      </p:sp>
      <p:sp>
        <p:nvSpPr>
          <p:cNvPr id="13" name="Title 12"/>
          <p:cNvSpPr>
            <a:spLocks noGrp="1"/>
          </p:cNvSpPr>
          <p:nvPr>
            <p:ph type="title" idx="4294967295"/>
          </p:nvPr>
        </p:nvSpPr>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A Simple Network Diagram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2467">
                                            <p:txEl>
                                              <p:pRg st="3" end="3"/>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2469"/>
                                        </p:tgtEl>
                                        <p:attrNameLst>
                                          <p:attrName>style.visibility</p:attrName>
                                        </p:attrNameLst>
                                      </p:cBhvr>
                                      <p:to>
                                        <p:strVal val="visible"/>
                                      </p:to>
                                    </p:set>
                                    <p:animEffect transition="in" filter="wipe(left)">
                                      <p:cBhvr>
                                        <p:cTn id="25" dur="500"/>
                                        <p:tgtEl>
                                          <p:spTgt spid="62469"/>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62468"/>
                                        </p:tgtEl>
                                        <p:attrNameLst>
                                          <p:attrName>style.visibility</p:attrName>
                                        </p:attrNameLst>
                                      </p:cBhvr>
                                      <p:to>
                                        <p:strVal val="visible"/>
                                      </p:to>
                                    </p:set>
                                    <p:animEffect transition="in" filter="wipe(left)">
                                      <p:cBhvr>
                                        <p:cTn id="29" dur="500"/>
                                        <p:tgtEl>
                                          <p:spTgt spid="624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2473"/>
                                        </p:tgtEl>
                                        <p:attrNameLst>
                                          <p:attrName>style.visibility</p:attrName>
                                        </p:attrNameLst>
                                      </p:cBhvr>
                                      <p:to>
                                        <p:strVal val="visible"/>
                                      </p:to>
                                    </p:set>
                                    <p:animEffect transition="in" filter="wipe(left)">
                                      <p:cBhvr>
                                        <p:cTn id="32" dur="500"/>
                                        <p:tgtEl>
                                          <p:spTgt spid="6247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2476"/>
                                        </p:tgtEl>
                                        <p:attrNameLst>
                                          <p:attrName>style.visibility</p:attrName>
                                        </p:attrNameLst>
                                      </p:cBhvr>
                                      <p:to>
                                        <p:strVal val="visible"/>
                                      </p:to>
                                    </p:set>
                                    <p:animEffect transition="in" filter="wipe(left)">
                                      <p:cBhvr>
                                        <p:cTn id="35" dur="500"/>
                                        <p:tgtEl>
                                          <p:spTgt spid="62476"/>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2470"/>
                                        </p:tgtEl>
                                        <p:attrNameLst>
                                          <p:attrName>style.visibility</p:attrName>
                                        </p:attrNameLst>
                                      </p:cBhvr>
                                      <p:to>
                                        <p:strVal val="visible"/>
                                      </p:to>
                                    </p:set>
                                    <p:animEffect transition="in" filter="wipe(left)">
                                      <p:cBhvr>
                                        <p:cTn id="39" dur="500"/>
                                        <p:tgtEl>
                                          <p:spTgt spid="6247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62471"/>
                                        </p:tgtEl>
                                        <p:attrNameLst>
                                          <p:attrName>style.visibility</p:attrName>
                                        </p:attrNameLst>
                                      </p:cBhvr>
                                      <p:to>
                                        <p:strVal val="visible"/>
                                      </p:to>
                                    </p:set>
                                    <p:animEffect transition="in" filter="wipe(left)">
                                      <p:cBhvr>
                                        <p:cTn id="44" dur="500"/>
                                        <p:tgtEl>
                                          <p:spTgt spid="6247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2474"/>
                                        </p:tgtEl>
                                        <p:attrNameLst>
                                          <p:attrName>style.visibility</p:attrName>
                                        </p:attrNameLst>
                                      </p:cBhvr>
                                      <p:to>
                                        <p:strVal val="visible"/>
                                      </p:to>
                                    </p:set>
                                    <p:animEffect transition="in" filter="wipe(left)">
                                      <p:cBhvr>
                                        <p:cTn id="47" dur="500"/>
                                        <p:tgtEl>
                                          <p:spTgt spid="6247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2477"/>
                                        </p:tgtEl>
                                        <p:attrNameLst>
                                          <p:attrName>style.visibility</p:attrName>
                                        </p:attrNameLst>
                                      </p:cBhvr>
                                      <p:to>
                                        <p:strVal val="visible"/>
                                      </p:to>
                                    </p:set>
                                    <p:animEffect transition="in" filter="wipe(left)">
                                      <p:cBhvr>
                                        <p:cTn id="50" dur="500"/>
                                        <p:tgtEl>
                                          <p:spTgt spid="62477"/>
                                        </p:tgtEl>
                                      </p:cBhvr>
                                    </p:animEffect>
                                  </p:childTnLst>
                                </p:cTn>
                              </p:par>
                            </p:childTnLst>
                          </p:cTn>
                        </p:par>
                        <p:par>
                          <p:cTn id="51" fill="hold" nodeType="afterGroup">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2472"/>
                                        </p:tgtEl>
                                        <p:attrNameLst>
                                          <p:attrName>style.visibility</p:attrName>
                                        </p:attrNameLst>
                                      </p:cBhvr>
                                      <p:to>
                                        <p:strVal val="visible"/>
                                      </p:to>
                                    </p:set>
                                    <p:animEffect transition="in" filter="wipe(left)">
                                      <p:cBhvr>
                                        <p:cTn id="54" dur="5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4" autoUpdateAnimBg="0"/>
      <p:bldP spid="62469" grpId="0" animBg="1"/>
      <p:bldP spid="62470" grpId="0" animBg="1"/>
      <p:bldP spid="62472" grpId="0" animBg="1"/>
      <p:bldP spid="62473" grpId="0"/>
      <p:bldP spid="62474" grpId="0"/>
      <p:bldP spid="62476" grpId="0"/>
      <p:bldP spid="6247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CE_TITLE" val="4a.2.4: Critical Path Analysis"/>
  <p:tag name="ISPRING_ULTRA_SCORM_LESSON_TITLE" val="4a.2.4: Critical Path Analysis"/>
  <p:tag name="ISPRING_ULTRA_SCORM_SLIDE_COUNT" val="21"/>
  <p:tag name="ISPRING_ULTRA_SCORM_DURATION" val="3600"/>
  <p:tag name="ISPRING_ULTRA_SCORM_QUIZ_NUMBER" val="0"/>
  <p:tag name="GENSWF_OUTPUT_FILE_NAME" val="4a_2_4"/>
  <p:tag name="ARTICULATE_PROJECT_OPEN" val="0"/>
</p:tagLst>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8704</TotalTime>
  <Words>2461</Words>
  <Application>Microsoft Office PowerPoint</Application>
  <PresentationFormat>On-screen Show (4:3)</PresentationFormat>
  <Paragraphs>481</Paragraphs>
  <Slides>44</Slides>
  <Notes>21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Arial Black</vt:lpstr>
      <vt:lpstr>Calibri</vt:lpstr>
      <vt:lpstr>Comic Sans MS</vt:lpstr>
      <vt:lpstr>Hand of Sean</vt:lpstr>
      <vt:lpstr>Tempus Sans ITC</vt:lpstr>
      <vt:lpstr>Times New Roman</vt:lpstr>
      <vt:lpstr>Trebuchet MS</vt:lpstr>
      <vt:lpstr>Verdana</vt:lpstr>
      <vt:lpstr>Wingdings 3</vt:lpstr>
      <vt:lpstr>1_Blank Presentation</vt:lpstr>
      <vt:lpstr>Critical Path Analysis</vt:lpstr>
      <vt:lpstr>Learning Objectives</vt:lpstr>
      <vt:lpstr>CPA  Defined</vt:lpstr>
      <vt:lpstr>Network Analysis</vt:lpstr>
      <vt:lpstr>Uses of CPA</vt:lpstr>
      <vt:lpstr>Other uses of CPA</vt:lpstr>
      <vt:lpstr>Benefits to a business of using CPA</vt:lpstr>
      <vt:lpstr>Components of a Network</vt:lpstr>
      <vt:lpstr>A Simple Network Diagram</vt:lpstr>
      <vt:lpstr>Illustrating Simultaneous Activities</vt:lpstr>
      <vt:lpstr>Developing The Network</vt:lpstr>
      <vt:lpstr>The Earliest Start Time</vt:lpstr>
      <vt:lpstr>Calculating The Earliest Start Time</vt:lpstr>
      <vt:lpstr>The EST and Simultaneous Activities</vt:lpstr>
      <vt:lpstr>Recap of The Earliest Start Time</vt:lpstr>
      <vt:lpstr>The Latest Finishing Time</vt:lpstr>
      <vt:lpstr>Calculating The Latest Finishing Time</vt:lpstr>
      <vt:lpstr>The LFT and Simultaneous Activities</vt:lpstr>
      <vt:lpstr>Recap of The Latest Finishing Time</vt:lpstr>
      <vt:lpstr>The Float</vt:lpstr>
      <vt:lpstr>Calculating The Free Float</vt:lpstr>
      <vt:lpstr>Calculating The Total Float</vt:lpstr>
      <vt:lpstr>What Does This Mean?</vt:lpstr>
      <vt:lpstr>Identifying The Critical Path</vt:lpstr>
      <vt:lpstr>Dummy Activities</vt:lpstr>
      <vt:lpstr>Advantages of Network Analysis</vt:lpstr>
      <vt:lpstr>Disadvantages of Network Analysis</vt:lpstr>
      <vt:lpstr>Limitations of CPA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Edexcel A2 questions</vt:lpstr>
      <vt:lpstr>Case study and question 1 </vt:lpstr>
      <vt:lpstr>Answer sample question 1</vt:lpstr>
      <vt:lpstr>Case study and question 2</vt:lpstr>
      <vt:lpstr>Answer sample question 2</vt:lpstr>
      <vt:lpstr>Case study for question 3</vt:lpstr>
      <vt:lpstr>Sample question 3</vt:lpstr>
      <vt:lpstr>Answer sample question 3</vt:lpstr>
      <vt:lpstr>Glossary</vt:lpstr>
    </vt:vector>
  </TitlesOfParts>
  <Company>Codsall High School  WV8 1PG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4a.2.4: Critical Path Analysis</dc:title>
  <dc:creator>A Murray</dc:creator>
  <cp:lastModifiedBy>Stephen Gouldthorpe</cp:lastModifiedBy>
  <cp:revision>307</cp:revision>
  <cp:lastPrinted>2002-06-14T10:19:24Z</cp:lastPrinted>
  <dcterms:created xsi:type="dcterms:W3CDTF">2001-07-04T09:21:15Z</dcterms:created>
  <dcterms:modified xsi:type="dcterms:W3CDTF">2020-09-21T06:32:48Z</dcterms:modified>
</cp:coreProperties>
</file>