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6"/>
  </p:notesMasterIdLst>
  <p:handoutMasterIdLst>
    <p:handoutMasterId r:id="rId37"/>
  </p:handoutMasterIdLst>
  <p:sldIdLst>
    <p:sldId id="354" r:id="rId2"/>
    <p:sldId id="355" r:id="rId3"/>
    <p:sldId id="356" r:id="rId4"/>
    <p:sldId id="283" r:id="rId5"/>
    <p:sldId id="335" r:id="rId6"/>
    <p:sldId id="297" r:id="rId7"/>
    <p:sldId id="357" r:id="rId8"/>
    <p:sldId id="358" r:id="rId9"/>
    <p:sldId id="336" r:id="rId10"/>
    <p:sldId id="360" r:id="rId11"/>
    <p:sldId id="361" r:id="rId12"/>
    <p:sldId id="362" r:id="rId13"/>
    <p:sldId id="337" r:id="rId14"/>
    <p:sldId id="363" r:id="rId15"/>
    <p:sldId id="330" r:id="rId16"/>
    <p:sldId id="333" r:id="rId17"/>
    <p:sldId id="334" r:id="rId18"/>
    <p:sldId id="359" r:id="rId19"/>
    <p:sldId id="338" r:id="rId20"/>
    <p:sldId id="364" r:id="rId21"/>
    <p:sldId id="369" r:id="rId22"/>
    <p:sldId id="370" r:id="rId23"/>
    <p:sldId id="344" r:id="rId24"/>
    <p:sldId id="366" r:id="rId25"/>
    <p:sldId id="367" r:id="rId26"/>
    <p:sldId id="368" r:id="rId27"/>
    <p:sldId id="345" r:id="rId28"/>
    <p:sldId id="346" r:id="rId29"/>
    <p:sldId id="347" r:id="rId30"/>
    <p:sldId id="348" r:id="rId31"/>
    <p:sldId id="349" r:id="rId32"/>
    <p:sldId id="350" r:id="rId33"/>
    <p:sldId id="351" r:id="rId34"/>
    <p:sldId id="365"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24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24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24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2400" kern="1200">
        <a:solidFill>
          <a:schemeClr val="tx1"/>
        </a:solidFill>
        <a:latin typeface="Tempus Sans ITC" pitchFamily="82" charset="0"/>
        <a:ea typeface="+mn-ea"/>
        <a:cs typeface="+mn-cs"/>
      </a:defRPr>
    </a:lvl5pPr>
    <a:lvl6pPr marL="2286000" algn="l" defTabSz="914400" rtl="0" eaLnBrk="1" latinLnBrk="0" hangingPunct="1">
      <a:defRPr sz="2400" kern="1200">
        <a:solidFill>
          <a:schemeClr val="tx1"/>
        </a:solidFill>
        <a:latin typeface="Tempus Sans ITC" pitchFamily="82" charset="0"/>
        <a:ea typeface="+mn-ea"/>
        <a:cs typeface="+mn-cs"/>
      </a:defRPr>
    </a:lvl6pPr>
    <a:lvl7pPr marL="2743200" algn="l" defTabSz="914400" rtl="0" eaLnBrk="1" latinLnBrk="0" hangingPunct="1">
      <a:defRPr sz="2400" kern="1200">
        <a:solidFill>
          <a:schemeClr val="tx1"/>
        </a:solidFill>
        <a:latin typeface="Tempus Sans ITC" pitchFamily="82" charset="0"/>
        <a:ea typeface="+mn-ea"/>
        <a:cs typeface="+mn-cs"/>
      </a:defRPr>
    </a:lvl7pPr>
    <a:lvl8pPr marL="3200400" algn="l" defTabSz="914400" rtl="0" eaLnBrk="1" latinLnBrk="0" hangingPunct="1">
      <a:defRPr sz="2400" kern="1200">
        <a:solidFill>
          <a:schemeClr val="tx1"/>
        </a:solidFill>
        <a:latin typeface="Tempus Sans ITC" pitchFamily="82" charset="0"/>
        <a:ea typeface="+mn-ea"/>
        <a:cs typeface="+mn-cs"/>
      </a:defRPr>
    </a:lvl8pPr>
    <a:lvl9pPr marL="3657600" algn="l" defTabSz="914400" rtl="0" eaLnBrk="1" latinLnBrk="0" hangingPunct="1">
      <a:defRPr sz="24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CF6"/>
    <a:srgbClr val="FFFF99"/>
    <a:srgbClr val="66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7" autoAdjust="0"/>
  </p:normalViewPr>
  <p:slideViewPr>
    <p:cSldViewPr snapToGrid="0">
      <p:cViewPr varScale="1">
        <p:scale>
          <a:sx n="65" d="100"/>
          <a:sy n="65" d="100"/>
        </p:scale>
        <p:origin x="5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37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37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37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67974E6A-4D43-4424-9DDB-5E7CF5CEE4F7}" type="slidenum">
              <a:rPr lang="en-US"/>
              <a:pPr/>
              <a:t>‹#›</a:t>
            </a:fld>
            <a:endParaRPr lang="en-US"/>
          </a:p>
        </p:txBody>
      </p:sp>
    </p:spTree>
    <p:extLst>
      <p:ext uri="{BB962C8B-B14F-4D97-AF65-F5344CB8AC3E}">
        <p14:creationId xmlns:p14="http://schemas.microsoft.com/office/powerpoint/2010/main" val="2472029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C903A07-67A1-4C42-8C7D-3113EAEA67A6}" type="slidenum">
              <a:rPr lang="en-US"/>
              <a:pPr/>
              <a:t>‹#›</a:t>
            </a:fld>
            <a:endParaRPr lang="en-US"/>
          </a:p>
        </p:txBody>
      </p:sp>
    </p:spTree>
    <p:extLst>
      <p:ext uri="{BB962C8B-B14F-4D97-AF65-F5344CB8AC3E}">
        <p14:creationId xmlns:p14="http://schemas.microsoft.com/office/powerpoint/2010/main" val="2546093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E09FB65-03ED-4B9B-83AA-73157B389C34}"/>
              </a:ext>
            </a:extLst>
          </p:cNvPr>
          <p:cNvSpPr>
            <a:spLocks noGrp="1" noRot="1" noChangeAspect="1" noTextEdit="1"/>
          </p:cNvSpPr>
          <p:nvPr>
            <p:ph type="sldImg"/>
          </p:nvPr>
        </p:nvSpPr>
        <p:spPr>
          <a:xfrm>
            <a:off x="1166813" y="1241425"/>
            <a:ext cx="4464050" cy="3349625"/>
          </a:xfrm>
          <a:ln/>
        </p:spPr>
      </p:sp>
      <p:sp>
        <p:nvSpPr>
          <p:cNvPr id="10243" name="Notes Placeholder 2">
            <a:extLst>
              <a:ext uri="{FF2B5EF4-FFF2-40B4-BE49-F238E27FC236}">
                <a16:creationId xmlns:a16="http://schemas.microsoft.com/office/drawing/2014/main" id="{0FA3F7BC-68F2-4C93-AE6F-E99C314C75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Students identify key words to underline</a:t>
            </a:r>
          </a:p>
        </p:txBody>
      </p:sp>
      <p:sp>
        <p:nvSpPr>
          <p:cNvPr id="10244" name="Slide Number Placeholder 3">
            <a:extLst>
              <a:ext uri="{FF2B5EF4-FFF2-40B4-BE49-F238E27FC236}">
                <a16:creationId xmlns:a16="http://schemas.microsoft.com/office/drawing/2014/main" id="{EE233481-70AF-43CF-A0A3-5A3CF1EBA1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2013">
              <a:defRPr sz="2400">
                <a:solidFill>
                  <a:schemeClr val="tx1"/>
                </a:solidFill>
                <a:latin typeface="Tempus Sans ITC" panose="04020404030D07020202" pitchFamily="82" charset="0"/>
              </a:defRPr>
            </a:lvl1pPr>
            <a:lvl2pPr marL="742950" indent="-285750" defTabSz="862013">
              <a:defRPr sz="2400">
                <a:solidFill>
                  <a:schemeClr val="tx1"/>
                </a:solidFill>
                <a:latin typeface="Tempus Sans ITC" panose="04020404030D07020202" pitchFamily="82" charset="0"/>
              </a:defRPr>
            </a:lvl2pPr>
            <a:lvl3pPr marL="1143000" indent="-228600" defTabSz="862013">
              <a:defRPr sz="2400">
                <a:solidFill>
                  <a:schemeClr val="tx1"/>
                </a:solidFill>
                <a:latin typeface="Tempus Sans ITC" panose="04020404030D07020202" pitchFamily="82" charset="0"/>
              </a:defRPr>
            </a:lvl3pPr>
            <a:lvl4pPr marL="1600200" indent="-228600" defTabSz="862013">
              <a:defRPr sz="2400">
                <a:solidFill>
                  <a:schemeClr val="tx1"/>
                </a:solidFill>
                <a:latin typeface="Tempus Sans ITC" panose="04020404030D07020202" pitchFamily="82" charset="0"/>
              </a:defRPr>
            </a:lvl4pPr>
            <a:lvl5pPr marL="2057400" indent="-228600" defTabSz="862013">
              <a:defRPr sz="2400">
                <a:solidFill>
                  <a:schemeClr val="tx1"/>
                </a:solidFill>
                <a:latin typeface="Tempus Sans ITC" panose="04020404030D07020202" pitchFamily="82" charset="0"/>
              </a:defRPr>
            </a:lvl5pPr>
            <a:lvl6pPr marL="2514600" indent="-228600" defTabSz="862013"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defTabSz="862013"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defTabSz="862013"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defTabSz="862013"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fld id="{73418217-F836-4F83-A097-0D589B2DD34B}" type="slidenum">
              <a:rPr lang="en-GB" altLang="en-US" sz="1200">
                <a:solidFill>
                  <a:srgbClr val="000000"/>
                </a:solidFill>
                <a:latin typeface="Arial" panose="020B0604020202020204" pitchFamily="34" charset="0"/>
                <a:cs typeface="Arial" panose="020B0604020202020204" pitchFamily="34" charset="0"/>
              </a:rPr>
              <a:pPr eaLnBrk="1" hangingPunct="1"/>
              <a:t>1</a:t>
            </a:fld>
            <a:endParaRPr lang="en-GB" altLang="en-US" sz="12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26503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059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42888"/>
            <a:ext cx="2095500" cy="5548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42888"/>
            <a:ext cx="6134100" cy="5548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726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11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8609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957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883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861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7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393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276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8002" name="Picture 2" descr="nth_theme_business_classic_shades_of_blue_bg"/>
          <p:cNvPicPr>
            <a:picLocks noChangeAspect="1" noChangeArrowheads="1"/>
          </p:cNvPicPr>
          <p:nvPr/>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p:cNvSpPr>
            <a:spLocks noGrp="1" noChangeArrowheads="1"/>
          </p:cNvSpPr>
          <p:nvPr>
            <p:ph type="body" idx="1"/>
          </p:nvPr>
        </p:nvSpPr>
        <p:spPr bwMode="auto">
          <a:xfrm>
            <a:off x="685800" y="1268413"/>
            <a:ext cx="7696200"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8004" name="Text Box 4"/>
          <p:cNvSpPr txBox="1">
            <a:spLocks noChangeArrowheads="1"/>
          </p:cNvSpPr>
          <p:nvPr/>
        </p:nvSpPr>
        <p:spPr bwMode="auto">
          <a:xfrm>
            <a:off x="4572000" y="6610350"/>
            <a:ext cx="457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200">
                <a:latin typeface="Times New Roman" pitchFamily="18" charset="0"/>
              </a:rPr>
              <a:t>© Business Studies Online: Slide </a:t>
            </a:r>
            <a:fld id="{9FB88141-D990-468E-A2E3-DF4CB5D78BC7}" type="slidenum">
              <a:rPr lang="en-US" sz="1200">
                <a:latin typeface="Times New Roman" pitchFamily="18" charset="0"/>
              </a:rPr>
              <a:pPr algn="r"/>
              <a:t>‹#›</a:t>
            </a:fld>
            <a:endParaRPr lang="en-US" sz="1200">
              <a:latin typeface="Times New Roman" pitchFamily="18" charset="0"/>
            </a:endParaRPr>
          </a:p>
        </p:txBody>
      </p:sp>
      <p:pic>
        <p:nvPicPr>
          <p:cNvPr id="128005" name="Picture 5" descr="penny_guy_walking_md_transparent_30133"/>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128006" name="Rectangle 6"/>
          <p:cNvSpPr>
            <a:spLocks noGrp="1" noChangeArrowheads="1"/>
          </p:cNvSpPr>
          <p:nvPr>
            <p:ph type="title"/>
          </p:nvPr>
        </p:nvSpPr>
        <p:spPr bwMode="auto">
          <a:xfrm>
            <a:off x="0" y="242888"/>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fontAlgn="base">
        <a:spcBef>
          <a:spcPct val="20000"/>
        </a:spcBef>
        <a:spcAft>
          <a:spcPct val="0"/>
        </a:spcAft>
        <a:buBlip>
          <a:blip r:embed="rId15"/>
        </a:buBlip>
        <a:defRPr sz="2400">
          <a:solidFill>
            <a:schemeClr val="tx1"/>
          </a:solidFill>
          <a:latin typeface="+mn-lt"/>
          <a:ea typeface="+mn-ea"/>
          <a:cs typeface="+mn-cs"/>
        </a:defRPr>
      </a:lvl1pPr>
      <a:lvl2pPr marL="742950" indent="-285750" algn="l" rtl="0" fontAlgn="base">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fontAlgn="base">
        <a:spcBef>
          <a:spcPct val="20000"/>
        </a:spcBef>
        <a:spcAft>
          <a:spcPct val="0"/>
        </a:spcAft>
        <a:buBlip>
          <a:blip r:embed="rId17"/>
        </a:buBlip>
        <a:defRPr>
          <a:solidFill>
            <a:schemeClr val="tx1"/>
          </a:solidFill>
          <a:latin typeface="+mn-lt"/>
        </a:defRPr>
      </a:lvl3pPr>
      <a:lvl4pPr marL="1600200" indent="-228600" algn="l" rtl="0" fontAlgn="base">
        <a:spcBef>
          <a:spcPct val="20000"/>
        </a:spcBef>
        <a:spcAft>
          <a:spcPct val="0"/>
        </a:spcAft>
        <a:buBlip>
          <a:blip r:embed="rId18"/>
        </a:buBlip>
        <a:defRPr sz="1600">
          <a:solidFill>
            <a:schemeClr val="tx1"/>
          </a:solidFill>
          <a:latin typeface="+mn-lt"/>
        </a:defRPr>
      </a:lvl4pPr>
      <a:lvl5pPr marL="2057400" indent="-228600" algn="l" rtl="0" fontAlgn="base">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a:extLst>
              <a:ext uri="{FF2B5EF4-FFF2-40B4-BE49-F238E27FC236}">
                <a16:creationId xmlns:a16="http://schemas.microsoft.com/office/drawing/2014/main" id="{C04866A8-6CE1-4382-BC07-E3F78707C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2" r="2" b="29997"/>
          <a:stretch>
            <a:fillRect/>
          </a:stretch>
        </p:blipFill>
        <p:spPr bwMode="auto">
          <a:xfrm>
            <a:off x="-252412" y="-92075"/>
            <a:ext cx="93964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6">
            <a:extLst>
              <a:ext uri="{FF2B5EF4-FFF2-40B4-BE49-F238E27FC236}">
                <a16:creationId xmlns:a16="http://schemas.microsoft.com/office/drawing/2014/main" id="{48A1CE74-08EA-43D5-83EC-3E76EC39AB08}"/>
              </a:ext>
            </a:extLst>
          </p:cNvPr>
          <p:cNvSpPr txBox="1">
            <a:spLocks noChangeArrowheads="1"/>
          </p:cNvSpPr>
          <p:nvPr/>
        </p:nvSpPr>
        <p:spPr bwMode="auto">
          <a:xfrm>
            <a:off x="96840" y="1503365"/>
            <a:ext cx="1571625" cy="338137"/>
          </a:xfrm>
          <a:prstGeom prst="rect">
            <a:avLst/>
          </a:prstGeom>
          <a:solidFill>
            <a:schemeClr val="bg1"/>
          </a:solidFill>
          <a:ln w="1905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r>
              <a:rPr lang="en-GB" altLang="en-US" sz="1600" b="1">
                <a:solidFill>
                  <a:srgbClr val="FF0000"/>
                </a:solidFill>
                <a:latin typeface="Comic Sans MS" panose="030F0702030302020204" pitchFamily="66" charset="0"/>
                <a:ea typeface="MS PGothic" panose="020B0600070205080204" pitchFamily="34" charset="-128"/>
                <a:cs typeface="Arial" panose="020B0604020202020204" pitchFamily="34" charset="0"/>
              </a:rPr>
              <a:t>Think about…</a:t>
            </a:r>
          </a:p>
        </p:txBody>
      </p:sp>
      <p:sp>
        <p:nvSpPr>
          <p:cNvPr id="3" name="Rectangle 2">
            <a:extLst>
              <a:ext uri="{FF2B5EF4-FFF2-40B4-BE49-F238E27FC236}">
                <a16:creationId xmlns:a16="http://schemas.microsoft.com/office/drawing/2014/main" id="{1A6AEB4E-A34A-4079-A53B-EEEE8F569C59}"/>
              </a:ext>
            </a:extLst>
          </p:cNvPr>
          <p:cNvSpPr/>
          <p:nvPr/>
        </p:nvSpPr>
        <p:spPr>
          <a:xfrm>
            <a:off x="1801815" y="0"/>
            <a:ext cx="7140575" cy="1352550"/>
          </a:xfrm>
          <a:prstGeom prst="rect">
            <a:avLst/>
          </a:prstGeom>
          <a:solidFill>
            <a:srgbClr val="FF0000"/>
          </a:solidFill>
          <a:ln w="25400" cap="flat" cmpd="sng" algn="ctr">
            <a:solidFill>
              <a:srgbClr val="000000"/>
            </a:solidFill>
            <a:prstDash val="solid"/>
          </a:ln>
          <a:effectLst/>
        </p:spPr>
        <p:txBody>
          <a:bodyPr anchor="ctr"/>
          <a:lstStyle/>
          <a:p>
            <a:pPr>
              <a:defRPr/>
            </a:pPr>
            <a:r>
              <a:rPr lang="en-GB" sz="3200" b="1" dirty="0">
                <a:solidFill>
                  <a:schemeClr val="bg1"/>
                </a:solidFill>
                <a:latin typeface="Calibri" pitchFamily="34" charset="0"/>
              </a:rPr>
              <a:t>Market Research</a:t>
            </a:r>
            <a:endParaRPr lang="en-GB" sz="3200" b="1" kern="0" dirty="0">
              <a:solidFill>
                <a:schemeClr val="bg1"/>
              </a:solidFill>
              <a:latin typeface="Calibri" pitchFamily="34" charset="0"/>
            </a:endParaRPr>
          </a:p>
        </p:txBody>
      </p:sp>
      <p:pic>
        <p:nvPicPr>
          <p:cNvPr id="2053" name="Picture 2" descr="http://www.blue-inc-solutions.co.uk/software/images/jigsaw.jpg">
            <a:extLst>
              <a:ext uri="{FF2B5EF4-FFF2-40B4-BE49-F238E27FC236}">
                <a16:creationId xmlns:a16="http://schemas.microsoft.com/office/drawing/2014/main" id="{1B12723F-1000-4AEE-A7DA-B7DBA4FE3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438152"/>
            <a:ext cx="785812"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4" descr="http://jwikert.typepad.com/photos/uncategorized/2007/11/27/cogs_2.jpg">
            <a:extLst>
              <a:ext uri="{FF2B5EF4-FFF2-40B4-BE49-F238E27FC236}">
                <a16:creationId xmlns:a16="http://schemas.microsoft.com/office/drawing/2014/main" id="{1D22E2EF-AF0C-4EB1-ABD4-5F8153E039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38" y="2249488"/>
            <a:ext cx="857250" cy="893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5" name="TextBox 26">
            <a:extLst>
              <a:ext uri="{FF2B5EF4-FFF2-40B4-BE49-F238E27FC236}">
                <a16:creationId xmlns:a16="http://schemas.microsoft.com/office/drawing/2014/main" id="{263A5EB6-60D8-4B61-81A5-A9747A1255A7}"/>
              </a:ext>
            </a:extLst>
          </p:cNvPr>
          <p:cNvSpPr txBox="1">
            <a:spLocks noChangeArrowheads="1"/>
          </p:cNvSpPr>
          <p:nvPr/>
        </p:nvSpPr>
        <p:spPr bwMode="auto">
          <a:xfrm>
            <a:off x="96840" y="-3175"/>
            <a:ext cx="1571625" cy="338138"/>
          </a:xfrm>
          <a:prstGeom prst="rect">
            <a:avLst/>
          </a:prstGeom>
          <a:solidFill>
            <a:schemeClr val="bg1"/>
          </a:solidFill>
          <a:ln w="12700">
            <a:solidFill>
              <a:schemeClr val="tx1"/>
            </a:solidFill>
            <a:miter lim="800000"/>
            <a:headEnd/>
            <a:tailEnd/>
          </a:ln>
        </p:spPr>
        <p:txBody>
          <a:bodyPr>
            <a:spAutoFit/>
          </a:bodyP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pPr eaLnBrk="1" hangingPunct="1"/>
            <a:r>
              <a:rPr lang="en-GB" altLang="en-US" sz="1600" b="1">
                <a:solidFill>
                  <a:srgbClr val="FF0000"/>
                </a:solidFill>
                <a:latin typeface="Comic Sans MS" panose="030F0702030302020204" pitchFamily="66" charset="0"/>
                <a:ea typeface="MS PGothic" panose="020B0600070205080204" pitchFamily="34" charset="-128"/>
                <a:cs typeface="Arial" panose="020B0604020202020204" pitchFamily="34" charset="0"/>
              </a:rPr>
              <a:t>The BIG Idea</a:t>
            </a:r>
          </a:p>
        </p:txBody>
      </p:sp>
      <p:sp>
        <p:nvSpPr>
          <p:cNvPr id="2056" name="Rectangle 6">
            <a:extLst>
              <a:ext uri="{FF2B5EF4-FFF2-40B4-BE49-F238E27FC236}">
                <a16:creationId xmlns:a16="http://schemas.microsoft.com/office/drawing/2014/main" id="{96C4A28A-2FDD-45AA-A576-6079B2FF6BB0}"/>
              </a:ext>
            </a:extLst>
          </p:cNvPr>
          <p:cNvSpPr>
            <a:spLocks noChangeArrowheads="1"/>
          </p:cNvSpPr>
          <p:nvPr/>
        </p:nvSpPr>
        <p:spPr bwMode="auto">
          <a:xfrm>
            <a:off x="1801815" y="1631852"/>
            <a:ext cx="7140575" cy="4605436"/>
          </a:xfrm>
          <a:prstGeom prst="rect">
            <a:avLst/>
          </a:prstGeom>
          <a:solidFill>
            <a:srgbClr val="FFFF00"/>
          </a:solidFill>
          <a:ln w="25400" algn="ctr">
            <a:solidFill>
              <a:srgbClr val="000000"/>
            </a:solidFill>
            <a:miter lim="800000"/>
            <a:headEnd/>
            <a:tailEnd/>
          </a:ln>
        </p:spPr>
        <p:txBody>
          <a:bodyPr anchor="ctr"/>
          <a:lstStyle>
            <a:lvl1pPr>
              <a:defRPr sz="2400">
                <a:solidFill>
                  <a:schemeClr val="tx1"/>
                </a:solidFill>
                <a:latin typeface="Tempus Sans ITC" panose="04020404030D07020202" pitchFamily="82" charset="0"/>
              </a:defRPr>
            </a:lvl1pPr>
            <a:lvl2pPr marL="742950" indent="-285750">
              <a:defRPr sz="2400">
                <a:solidFill>
                  <a:schemeClr val="tx1"/>
                </a:solidFill>
                <a:latin typeface="Tempus Sans ITC" panose="04020404030D07020202" pitchFamily="82" charset="0"/>
              </a:defRPr>
            </a:lvl2pPr>
            <a:lvl3pPr marL="1143000" indent="-228600">
              <a:defRPr sz="2400">
                <a:solidFill>
                  <a:schemeClr val="tx1"/>
                </a:solidFill>
                <a:latin typeface="Tempus Sans ITC" panose="04020404030D07020202" pitchFamily="82" charset="0"/>
              </a:defRPr>
            </a:lvl3pPr>
            <a:lvl4pPr marL="1600200" indent="-228600">
              <a:defRPr sz="2400">
                <a:solidFill>
                  <a:schemeClr val="tx1"/>
                </a:solidFill>
                <a:latin typeface="Tempus Sans ITC" panose="04020404030D07020202" pitchFamily="82" charset="0"/>
              </a:defRPr>
            </a:lvl4pPr>
            <a:lvl5pPr marL="2057400" indent="-228600">
              <a:defRPr sz="2400">
                <a:solidFill>
                  <a:schemeClr val="tx1"/>
                </a:solidFill>
                <a:latin typeface="Tempus Sans ITC" panose="04020404030D07020202" pitchFamily="82" charset="0"/>
              </a:defRPr>
            </a:lvl5pPr>
            <a:lvl6pPr marL="2514600" indent="-228600" eaLnBrk="0" fontAlgn="base" hangingPunct="0">
              <a:spcBef>
                <a:spcPct val="0"/>
              </a:spcBef>
              <a:spcAft>
                <a:spcPct val="0"/>
              </a:spcAft>
              <a:defRPr sz="2400">
                <a:solidFill>
                  <a:schemeClr val="tx1"/>
                </a:solidFill>
                <a:latin typeface="Tempus Sans ITC" panose="04020404030D07020202" pitchFamily="82" charset="0"/>
              </a:defRPr>
            </a:lvl6pPr>
            <a:lvl7pPr marL="2971800" indent="-228600" eaLnBrk="0" fontAlgn="base" hangingPunct="0">
              <a:spcBef>
                <a:spcPct val="0"/>
              </a:spcBef>
              <a:spcAft>
                <a:spcPct val="0"/>
              </a:spcAft>
              <a:defRPr sz="2400">
                <a:solidFill>
                  <a:schemeClr val="tx1"/>
                </a:solidFill>
                <a:latin typeface="Tempus Sans ITC" panose="04020404030D07020202" pitchFamily="82" charset="0"/>
              </a:defRPr>
            </a:lvl7pPr>
            <a:lvl8pPr marL="3429000" indent="-228600" eaLnBrk="0" fontAlgn="base" hangingPunct="0">
              <a:spcBef>
                <a:spcPct val="0"/>
              </a:spcBef>
              <a:spcAft>
                <a:spcPct val="0"/>
              </a:spcAft>
              <a:defRPr sz="2400">
                <a:solidFill>
                  <a:schemeClr val="tx1"/>
                </a:solidFill>
                <a:latin typeface="Tempus Sans ITC" panose="04020404030D07020202" pitchFamily="82" charset="0"/>
              </a:defRPr>
            </a:lvl8pPr>
            <a:lvl9pPr marL="3886200" indent="-228600" eaLnBrk="0" fontAlgn="base" hangingPunct="0">
              <a:spcBef>
                <a:spcPct val="0"/>
              </a:spcBef>
              <a:spcAft>
                <a:spcPct val="0"/>
              </a:spcAft>
              <a:defRPr sz="2400">
                <a:solidFill>
                  <a:schemeClr val="tx1"/>
                </a:solidFill>
                <a:latin typeface="Tempus Sans ITC" panose="04020404030D07020202" pitchFamily="82" charset="0"/>
              </a:defRPr>
            </a:lvl9pPr>
          </a:lstStyle>
          <a:p>
            <a:r>
              <a:rPr lang="en-GB" sz="2000" dirty="0">
                <a:latin typeface="Calibri" panose="020F0502020204030204" pitchFamily="34" charset="0"/>
                <a:cs typeface="Calibri" panose="020F0502020204030204" pitchFamily="34" charset="0"/>
              </a:rPr>
              <a:t>a</a:t>
            </a:r>
            <a:r>
              <a:rPr lang="en-GB" sz="2200" dirty="0">
                <a:latin typeface="Calibri" panose="020F0502020204030204" pitchFamily="34" charset="0"/>
                <a:cs typeface="Calibri" panose="020F0502020204030204" pitchFamily="34" charset="0"/>
              </a:rPr>
              <a:t>) Product and market orientation </a:t>
            </a:r>
          </a:p>
          <a:p>
            <a:r>
              <a:rPr lang="en-GB" sz="2200" dirty="0">
                <a:latin typeface="Calibri" panose="020F0502020204030204" pitchFamily="34" charset="0"/>
                <a:cs typeface="Calibri" panose="020F0502020204030204" pitchFamily="34" charset="0"/>
              </a:rPr>
              <a:t>b) Primary and secondary market research data (quantitative and qualitative) used to: </a:t>
            </a: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identify and anticipate customer needs and wants </a:t>
            </a: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quantify likely demand </a:t>
            </a: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gain insight into consumer behaviour </a:t>
            </a:r>
          </a:p>
          <a:p>
            <a:r>
              <a:rPr lang="en-GB" sz="2200" dirty="0">
                <a:latin typeface="Calibri" panose="020F0502020204030204" pitchFamily="34" charset="0"/>
                <a:cs typeface="Calibri" panose="020F0502020204030204" pitchFamily="34" charset="0"/>
              </a:rPr>
              <a:t>c) Limitations of market research, sample size and bias </a:t>
            </a:r>
          </a:p>
          <a:p>
            <a:r>
              <a:rPr lang="en-GB" sz="2200" dirty="0">
                <a:latin typeface="Calibri" panose="020F0502020204030204" pitchFamily="34" charset="0"/>
                <a:cs typeface="Calibri" panose="020F0502020204030204" pitchFamily="34" charset="0"/>
              </a:rPr>
              <a:t>d) Use of ICT to support market research: </a:t>
            </a: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websites </a:t>
            </a: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social networking </a:t>
            </a:r>
          </a:p>
          <a:p>
            <a:pPr marL="342900" indent="-342900">
              <a:buFont typeface="Arial" panose="020B0604020202020204" pitchFamily="34" charset="0"/>
              <a:buChar char="•"/>
            </a:pPr>
            <a:r>
              <a:rPr lang="en-GB" sz="2200" dirty="0">
                <a:latin typeface="Calibri" panose="020F0502020204030204" pitchFamily="34" charset="0"/>
                <a:cs typeface="Calibri" panose="020F0502020204030204" pitchFamily="34" charset="0"/>
              </a:rPr>
              <a:t>databases </a:t>
            </a:r>
          </a:p>
          <a:p>
            <a:r>
              <a:rPr lang="en-GB" sz="2200" dirty="0">
                <a:latin typeface="Calibri" panose="020F0502020204030204" pitchFamily="34" charset="0"/>
                <a:cs typeface="Calibri" panose="020F0502020204030204" pitchFamily="34" charset="0"/>
              </a:rPr>
              <a:t>e) Market segmentation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4072-1A7C-4220-859F-82220055B462}"/>
              </a:ext>
            </a:extLst>
          </p:cNvPr>
          <p:cNvSpPr>
            <a:spLocks noGrp="1"/>
          </p:cNvSpPr>
          <p:nvPr>
            <p:ph type="title"/>
          </p:nvPr>
        </p:nvSpPr>
        <p:spPr/>
        <p:txBody>
          <a:bodyPr/>
          <a:lstStyle/>
          <a:p>
            <a:br>
              <a:rPr lang="en-GB" dirty="0">
                <a:effectLst/>
              </a:rPr>
            </a:br>
            <a:r>
              <a:rPr lang="en-GB" dirty="0">
                <a:effectLst/>
              </a:rPr>
              <a:t>Primary Market Research</a:t>
            </a:r>
            <a:br>
              <a:rPr lang="en-GB" dirty="0">
                <a:effectLst/>
              </a:rPr>
            </a:br>
            <a:endParaRPr lang="en-GB" dirty="0"/>
          </a:p>
        </p:txBody>
      </p:sp>
      <p:sp>
        <p:nvSpPr>
          <p:cNvPr id="3" name="Content Placeholder 2">
            <a:extLst>
              <a:ext uri="{FF2B5EF4-FFF2-40B4-BE49-F238E27FC236}">
                <a16:creationId xmlns:a16="http://schemas.microsoft.com/office/drawing/2014/main" id="{6D95294F-545A-4AE0-BC97-60694FFD99DA}"/>
              </a:ext>
            </a:extLst>
          </p:cNvPr>
          <p:cNvSpPr>
            <a:spLocks noGrp="1"/>
          </p:cNvSpPr>
          <p:nvPr>
            <p:ph idx="1"/>
          </p:nvPr>
        </p:nvSpPr>
        <p:spPr>
          <a:xfrm>
            <a:off x="295422" y="1157289"/>
            <a:ext cx="8539089" cy="5457824"/>
          </a:xfrm>
        </p:spPr>
        <p:txBody>
          <a:bodyPr/>
          <a:lstStyle/>
          <a:p>
            <a:pPr marL="0" indent="0">
              <a:buNone/>
            </a:pPr>
            <a:r>
              <a:rPr lang="en-GB" dirty="0"/>
              <a:t>Primary market research is research data that is collected </a:t>
            </a:r>
            <a:r>
              <a:rPr lang="en-GB" b="1" dirty="0"/>
              <a:t>first-hand </a:t>
            </a:r>
            <a:r>
              <a:rPr lang="en-GB" dirty="0"/>
              <a:t>for a </a:t>
            </a:r>
            <a:r>
              <a:rPr lang="en-GB" b="1" dirty="0"/>
              <a:t>specific research purpose.</a:t>
            </a:r>
          </a:p>
          <a:p>
            <a:pPr marL="0" indent="0">
              <a:buNone/>
            </a:pPr>
            <a:endParaRPr lang="en-GB" b="1" dirty="0"/>
          </a:p>
          <a:p>
            <a:pPr marL="0" indent="0">
              <a:buNone/>
            </a:pPr>
            <a:r>
              <a:rPr lang="en-GB" b="1" dirty="0"/>
              <a:t>Examples of primary research methods</a:t>
            </a:r>
          </a:p>
          <a:p>
            <a:pPr marL="0" indent="0">
              <a:buNone/>
            </a:pPr>
            <a:r>
              <a:rPr lang="en-GB" dirty="0"/>
              <a:t>Common methods of obtaining primary market research include:</a:t>
            </a:r>
          </a:p>
          <a:p>
            <a:r>
              <a:rPr lang="en-GB" dirty="0"/>
              <a:t>Focus groups</a:t>
            </a:r>
          </a:p>
          <a:p>
            <a:r>
              <a:rPr lang="en-GB" dirty="0"/>
              <a:t>Interviews (online &amp; in-person)</a:t>
            </a:r>
          </a:p>
          <a:p>
            <a:r>
              <a:rPr lang="en-GB" dirty="0"/>
              <a:t>Surveys &amp; questionnaires</a:t>
            </a:r>
          </a:p>
          <a:p>
            <a:r>
              <a:rPr lang="en-GB" dirty="0"/>
              <a:t>Mystery shoppers</a:t>
            </a:r>
          </a:p>
          <a:p>
            <a:r>
              <a:rPr lang="en-GB" dirty="0"/>
              <a:t>Product testing and product trial</a:t>
            </a:r>
          </a:p>
          <a:p>
            <a:endParaRPr lang="en-GB" dirty="0"/>
          </a:p>
        </p:txBody>
      </p:sp>
    </p:spTree>
    <p:extLst>
      <p:ext uri="{BB962C8B-B14F-4D97-AF65-F5344CB8AC3E}">
        <p14:creationId xmlns:p14="http://schemas.microsoft.com/office/powerpoint/2010/main" val="2476425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29AD-65B9-481E-AD04-E3B3262AB2BB}"/>
              </a:ext>
            </a:extLst>
          </p:cNvPr>
          <p:cNvSpPr>
            <a:spLocks noGrp="1"/>
          </p:cNvSpPr>
          <p:nvPr>
            <p:ph type="title"/>
          </p:nvPr>
        </p:nvSpPr>
        <p:spPr>
          <a:xfrm>
            <a:off x="0" y="354013"/>
            <a:ext cx="7772400" cy="914400"/>
          </a:xfrm>
        </p:spPr>
        <p:txBody>
          <a:bodyPr/>
          <a:lstStyle/>
          <a:p>
            <a:r>
              <a:rPr lang="en-GB" dirty="0"/>
              <a:t>Advantages and drawbacks of primary market research</a:t>
            </a:r>
            <a:br>
              <a:rPr lang="en-GB" dirty="0"/>
            </a:br>
            <a:endParaRPr lang="en-GB" dirty="0"/>
          </a:p>
        </p:txBody>
      </p:sp>
      <p:sp>
        <p:nvSpPr>
          <p:cNvPr id="3" name="Content Placeholder 2">
            <a:extLst>
              <a:ext uri="{FF2B5EF4-FFF2-40B4-BE49-F238E27FC236}">
                <a16:creationId xmlns:a16="http://schemas.microsoft.com/office/drawing/2014/main" id="{0F921717-A063-4996-9039-39D71F6BF978}"/>
              </a:ext>
            </a:extLst>
          </p:cNvPr>
          <p:cNvSpPr>
            <a:spLocks noGrp="1"/>
          </p:cNvSpPr>
          <p:nvPr>
            <p:ph idx="1"/>
          </p:nvPr>
        </p:nvSpPr>
        <p:spPr>
          <a:xfrm>
            <a:off x="253218" y="1268413"/>
            <a:ext cx="8637564" cy="4522787"/>
          </a:xfrm>
        </p:spPr>
        <p:txBody>
          <a:bodyPr/>
          <a:lstStyle/>
          <a:p>
            <a:pPr marL="0" indent="0">
              <a:buNone/>
            </a:pPr>
            <a:r>
              <a:rPr lang="en-GB" b="1" dirty="0"/>
              <a:t>Advantages</a:t>
            </a:r>
            <a:endParaRPr lang="en-GB" dirty="0"/>
          </a:p>
          <a:p>
            <a:r>
              <a:rPr lang="en-GB" dirty="0"/>
              <a:t>Directly focused on research objectives = fit for purpose</a:t>
            </a:r>
          </a:p>
          <a:p>
            <a:r>
              <a:rPr lang="en-GB" dirty="0"/>
              <a:t>Tends to be more up-to-date than secondary research</a:t>
            </a:r>
          </a:p>
          <a:p>
            <a:r>
              <a:rPr lang="en-GB" dirty="0"/>
              <a:t>Provides more detailed insights – particularly into customer views</a:t>
            </a:r>
          </a:p>
          <a:p>
            <a:pPr marL="0" indent="0">
              <a:buNone/>
            </a:pPr>
            <a:endParaRPr lang="en-GB" b="1" dirty="0"/>
          </a:p>
          <a:p>
            <a:pPr marL="0" indent="0">
              <a:buNone/>
            </a:pPr>
            <a:r>
              <a:rPr lang="en-GB" b="1" dirty="0"/>
              <a:t>Drawbacks</a:t>
            </a:r>
            <a:endParaRPr lang="en-GB" dirty="0"/>
          </a:p>
          <a:p>
            <a:r>
              <a:rPr lang="en-GB" dirty="0"/>
              <a:t>Time-consuming and often costly to obtain</a:t>
            </a:r>
          </a:p>
          <a:p>
            <a:r>
              <a:rPr lang="en-GB" dirty="0"/>
              <a:t>Risk of survey bias – research samples may not be representative of the population</a:t>
            </a:r>
          </a:p>
          <a:p>
            <a:endParaRPr lang="en-GB" dirty="0"/>
          </a:p>
        </p:txBody>
      </p:sp>
    </p:spTree>
    <p:extLst>
      <p:ext uri="{BB962C8B-B14F-4D97-AF65-F5344CB8AC3E}">
        <p14:creationId xmlns:p14="http://schemas.microsoft.com/office/powerpoint/2010/main" val="262061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EEE2-B2F6-4C9F-B4EC-C30842D1D32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8A7F76-9213-4D20-A0CB-70D5265346D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7342627-860D-4DBB-B8D1-F66F3A70C509}"/>
              </a:ext>
            </a:extLst>
          </p:cNvPr>
          <p:cNvPicPr>
            <a:picLocks noChangeAspect="1"/>
          </p:cNvPicPr>
          <p:nvPr/>
        </p:nvPicPr>
        <p:blipFill rotWithShape="1">
          <a:blip r:embed="rId2"/>
          <a:srcRect l="2620" t="1892"/>
          <a:stretch/>
        </p:blipFill>
        <p:spPr>
          <a:xfrm>
            <a:off x="1659986" y="51237"/>
            <a:ext cx="5148777" cy="6801591"/>
          </a:xfrm>
          <a:prstGeom prst="rect">
            <a:avLst/>
          </a:prstGeom>
        </p:spPr>
      </p:pic>
    </p:spTree>
    <p:extLst>
      <p:ext uri="{BB962C8B-B14F-4D97-AF65-F5344CB8AC3E}">
        <p14:creationId xmlns:p14="http://schemas.microsoft.com/office/powerpoint/2010/main" val="239490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771525" y="2463800"/>
            <a:ext cx="3578225" cy="3836988"/>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6350" indent="-6350">
              <a:defRPr sz="2400">
                <a:solidFill>
                  <a:schemeClr val="tx1"/>
                </a:solidFill>
                <a:latin typeface="Times New Roman" pitchFamily="18" charset="0"/>
              </a:defRPr>
            </a:lvl1pPr>
            <a:lvl2pPr marL="454025">
              <a:defRPr sz="2400">
                <a:solidFill>
                  <a:schemeClr val="tx1"/>
                </a:solidFill>
                <a:latin typeface="Times New Roman" pitchFamily="18" charset="0"/>
              </a:defRPr>
            </a:lvl2pPr>
            <a:lvl3pPr marL="633413">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chemeClr val="accent2"/>
                </a:solidFill>
                <a:latin typeface="Arial" charset="0"/>
              </a:rPr>
              <a:t>QUANTITATIVE DATA</a:t>
            </a:r>
            <a:endParaRPr lang="en-GB" sz="1800">
              <a:latin typeface="Comic Sans MS" pitchFamily="66" charset="0"/>
            </a:endParaRPr>
          </a:p>
        </p:txBody>
      </p:sp>
      <p:sp>
        <p:nvSpPr>
          <p:cNvPr id="135173" name="Rectangle 5"/>
          <p:cNvSpPr>
            <a:spLocks noChangeArrowheads="1"/>
          </p:cNvSpPr>
          <p:nvPr/>
        </p:nvSpPr>
        <p:spPr bwMode="auto">
          <a:xfrm>
            <a:off x="808038" y="3044825"/>
            <a:ext cx="34671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sz="2000" dirty="0">
                <a:latin typeface="Arial" charset="0"/>
              </a:rPr>
              <a:t>States statistical facts</a:t>
            </a:r>
          </a:p>
          <a:p>
            <a:pPr marL="342900" indent="-342900" eaLnBrk="1" hangingPunct="1">
              <a:spcBef>
                <a:spcPct val="20000"/>
              </a:spcBef>
              <a:buFontTx/>
              <a:buBlip>
                <a:blip r:embed="rId2"/>
              </a:buBlip>
            </a:pPr>
            <a:r>
              <a:rPr lang="en-GB" sz="2000" dirty="0">
                <a:latin typeface="Arial" charset="0"/>
              </a:rPr>
              <a:t>Makes </a:t>
            </a:r>
            <a:br>
              <a:rPr lang="en-GB" sz="2000" dirty="0">
                <a:latin typeface="Arial" charset="0"/>
              </a:rPr>
            </a:br>
            <a:r>
              <a:rPr lang="en-GB" sz="2000" dirty="0">
                <a:latin typeface="Arial" charset="0"/>
              </a:rPr>
              <a:t>numerical </a:t>
            </a:r>
            <a:br>
              <a:rPr lang="en-GB" sz="2000" dirty="0">
                <a:latin typeface="Arial" charset="0"/>
              </a:rPr>
            </a:br>
            <a:r>
              <a:rPr lang="en-GB" sz="2000" dirty="0">
                <a:latin typeface="Arial" charset="0"/>
              </a:rPr>
              <a:t>analysis easy</a:t>
            </a:r>
          </a:p>
          <a:p>
            <a:pPr marL="742950" lvl="1" indent="-285750" eaLnBrk="1" hangingPunct="1">
              <a:spcBef>
                <a:spcPct val="20000"/>
              </a:spcBef>
              <a:buFont typeface="Wingdings 3" pitchFamily="18" charset="2"/>
              <a:buBlip>
                <a:blip r:embed="rId3"/>
              </a:buBlip>
            </a:pPr>
            <a:endParaRPr lang="en-GB" sz="1800" dirty="0">
              <a:latin typeface="Arial" charset="0"/>
            </a:endParaRPr>
          </a:p>
        </p:txBody>
      </p:sp>
      <p:sp>
        <p:nvSpPr>
          <p:cNvPr id="135175" name="Rectangle 7"/>
          <p:cNvSpPr>
            <a:spLocks noGrp="1" noChangeArrowheads="1"/>
          </p:cNvSpPr>
          <p:nvPr>
            <p:ph type="title"/>
          </p:nvPr>
        </p:nvSpPr>
        <p:spPr>
          <a:xfrm>
            <a:off x="0" y="260350"/>
            <a:ext cx="7772400" cy="914400"/>
          </a:xfrm>
        </p:spPr>
        <p:txBody>
          <a:bodyPr/>
          <a:lstStyle/>
          <a:p>
            <a:r>
              <a:rPr lang="en-GB"/>
              <a:t>Using Primary Data</a:t>
            </a:r>
          </a:p>
        </p:txBody>
      </p:sp>
      <p:sp>
        <p:nvSpPr>
          <p:cNvPr id="135176" name="Rectangle 8"/>
          <p:cNvSpPr>
            <a:spLocks noGrp="1" noChangeArrowheads="1"/>
          </p:cNvSpPr>
          <p:nvPr>
            <p:ph type="body" idx="1"/>
          </p:nvPr>
        </p:nvSpPr>
        <p:spPr>
          <a:xfrm>
            <a:off x="323850" y="1268413"/>
            <a:ext cx="8496300" cy="515937"/>
          </a:xfrm>
          <a:noFill/>
          <a:ln/>
        </p:spPr>
        <p:txBody>
          <a:bodyPr/>
          <a:lstStyle/>
          <a:p>
            <a:r>
              <a:rPr lang="en-GB"/>
              <a:t>Primary research can be used to collect two different types of data:</a:t>
            </a:r>
          </a:p>
          <a:p>
            <a:pPr lvl="1"/>
            <a:endParaRPr lang="en-GB"/>
          </a:p>
        </p:txBody>
      </p:sp>
      <p:sp>
        <p:nvSpPr>
          <p:cNvPr id="135181" name="Text Box 13"/>
          <p:cNvSpPr txBox="1">
            <a:spLocks noChangeArrowheads="1"/>
          </p:cNvSpPr>
          <p:nvPr/>
        </p:nvSpPr>
        <p:spPr bwMode="auto">
          <a:xfrm>
            <a:off x="4862513" y="2463800"/>
            <a:ext cx="3578225" cy="3836988"/>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7938" indent="-7938">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chemeClr val="accent2"/>
                </a:solidFill>
                <a:latin typeface="Arial" charset="0"/>
              </a:rPr>
              <a:t>QUALITATIVE DATA</a:t>
            </a:r>
            <a:endParaRPr lang="en-GB" sz="1800">
              <a:latin typeface="Comic Sans MS" pitchFamily="66" charset="0"/>
            </a:endParaRPr>
          </a:p>
        </p:txBody>
      </p:sp>
      <p:sp>
        <p:nvSpPr>
          <p:cNvPr id="135182" name="Rectangle 14"/>
          <p:cNvSpPr>
            <a:spLocks noChangeArrowheads="1"/>
          </p:cNvSpPr>
          <p:nvPr/>
        </p:nvSpPr>
        <p:spPr bwMode="auto">
          <a:xfrm>
            <a:off x="4930775" y="3043238"/>
            <a:ext cx="3467100"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sz="2000">
                <a:latin typeface="Arial" charset="0"/>
              </a:rPr>
              <a:t>Gives an insight</a:t>
            </a:r>
            <a:br>
              <a:rPr lang="en-GB" sz="2000">
                <a:latin typeface="Arial" charset="0"/>
              </a:rPr>
            </a:br>
            <a:r>
              <a:rPr lang="en-GB" sz="2000">
                <a:latin typeface="Arial" charset="0"/>
              </a:rPr>
              <a:t>into the thoughts</a:t>
            </a:r>
            <a:br>
              <a:rPr lang="en-GB" sz="2000">
                <a:latin typeface="Arial" charset="0"/>
              </a:rPr>
            </a:br>
            <a:r>
              <a:rPr lang="en-GB" sz="2000">
                <a:latin typeface="Arial" charset="0"/>
              </a:rPr>
              <a:t>and opinions of </a:t>
            </a:r>
            <a:br>
              <a:rPr lang="en-GB" sz="2000">
                <a:latin typeface="Arial" charset="0"/>
              </a:rPr>
            </a:br>
            <a:r>
              <a:rPr lang="en-GB" sz="2000">
                <a:latin typeface="Arial" charset="0"/>
              </a:rPr>
              <a:t>people</a:t>
            </a:r>
          </a:p>
          <a:p>
            <a:pPr marL="742950" lvl="1" indent="-285750" eaLnBrk="1" hangingPunct="1">
              <a:spcBef>
                <a:spcPct val="20000"/>
              </a:spcBef>
              <a:buFont typeface="Wingdings 3" pitchFamily="18" charset="2"/>
              <a:buBlip>
                <a:blip r:embed="rId3"/>
              </a:buBlip>
            </a:pPr>
            <a:endParaRPr lang="en-GB" sz="2000">
              <a:latin typeface="Arial" charset="0"/>
            </a:endParaRPr>
          </a:p>
        </p:txBody>
      </p:sp>
      <p:pic>
        <p:nvPicPr>
          <p:cNvPr id="135185" name="Picture 17" descr="graph_double_bar_increase_hg_cl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738" y="3308350"/>
            <a:ext cx="1328737" cy="1328738"/>
          </a:xfrm>
          <a:prstGeom prst="rect">
            <a:avLst/>
          </a:prstGeom>
          <a:noFill/>
          <a:extLst>
            <a:ext uri="{909E8E84-426E-40DD-AFC4-6F175D3DCCD1}">
              <a14:hiddenFill xmlns:a14="http://schemas.microsoft.com/office/drawing/2010/main">
                <a:solidFill>
                  <a:srgbClr val="FFFFFF"/>
                </a:solidFill>
              </a14:hiddenFill>
            </a:ext>
          </a:extLst>
        </p:spPr>
      </p:pic>
      <p:pic>
        <p:nvPicPr>
          <p:cNvPr id="135186" name="Picture 18" descr="man_sharing_upset_opinion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27838" y="2824163"/>
            <a:ext cx="1470025" cy="1762125"/>
          </a:xfrm>
          <a:prstGeom prst="rect">
            <a:avLst/>
          </a:prstGeom>
          <a:noFill/>
          <a:extLst>
            <a:ext uri="{909E8E84-426E-40DD-AFC4-6F175D3DCCD1}">
              <a14:hiddenFill xmlns:a14="http://schemas.microsoft.com/office/drawing/2010/main">
                <a:solidFill>
                  <a:srgbClr val="FFFFFF"/>
                </a:solidFill>
              </a14:hiddenFill>
            </a:ext>
          </a:extLst>
        </p:spPr>
      </p:pic>
      <p:sp>
        <p:nvSpPr>
          <p:cNvPr id="135183" name="Text Box 15"/>
          <p:cNvSpPr txBox="1">
            <a:spLocks noChangeArrowheads="1"/>
          </p:cNvSpPr>
          <p:nvPr/>
        </p:nvSpPr>
        <p:spPr bwMode="auto">
          <a:xfrm>
            <a:off x="860425" y="4645025"/>
            <a:ext cx="3402013" cy="1533525"/>
          </a:xfrm>
          <a:prstGeom prst="rect">
            <a:avLst/>
          </a:prstGeom>
          <a:solidFill>
            <a:srgbClr val="D4ECF6">
              <a:alpha val="60001"/>
            </a:srgb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0000"/>
                </a:solidFill>
                <a:latin typeface="Comic Sans MS" pitchFamily="66" charset="0"/>
              </a:rPr>
              <a:t>Remember:</a:t>
            </a:r>
            <a:r>
              <a:rPr lang="en-GB">
                <a:latin typeface="Comic Sans MS" pitchFamily="66" charset="0"/>
              </a:rPr>
              <a:t>  </a:t>
            </a:r>
          </a:p>
          <a:p>
            <a:pPr algn="ctr">
              <a:spcBef>
                <a:spcPct val="50000"/>
              </a:spcBef>
            </a:pPr>
            <a:r>
              <a:rPr lang="en-GB" sz="2000" u="sng">
                <a:solidFill>
                  <a:schemeClr val="accent2"/>
                </a:solidFill>
                <a:latin typeface="Comic Sans MS" pitchFamily="66" charset="0"/>
              </a:rPr>
              <a:t>Quantit</a:t>
            </a:r>
            <a:r>
              <a:rPr lang="en-GB" sz="2000">
                <a:solidFill>
                  <a:schemeClr val="accent2"/>
                </a:solidFill>
                <a:latin typeface="Comic Sans MS" pitchFamily="66" charset="0"/>
              </a:rPr>
              <a:t>ative data</a:t>
            </a:r>
            <a:br>
              <a:rPr lang="en-GB" sz="2000">
                <a:solidFill>
                  <a:schemeClr val="accent2"/>
                </a:solidFill>
                <a:latin typeface="Comic Sans MS" pitchFamily="66" charset="0"/>
              </a:rPr>
            </a:br>
            <a:r>
              <a:rPr lang="en-GB" sz="2000">
                <a:solidFill>
                  <a:schemeClr val="accent2"/>
                </a:solidFill>
                <a:latin typeface="Comic Sans MS" pitchFamily="66" charset="0"/>
              </a:rPr>
              <a:t>is concerned with </a:t>
            </a:r>
            <a:r>
              <a:rPr lang="en-GB" sz="2000" u="sng">
                <a:solidFill>
                  <a:schemeClr val="accent2"/>
                </a:solidFill>
                <a:latin typeface="Comic Sans MS" pitchFamily="66" charset="0"/>
              </a:rPr>
              <a:t>quantit</a:t>
            </a:r>
            <a:r>
              <a:rPr lang="en-GB" sz="2000">
                <a:solidFill>
                  <a:schemeClr val="accent2"/>
                </a:solidFill>
                <a:latin typeface="Comic Sans MS" pitchFamily="66" charset="0"/>
              </a:rPr>
              <a:t>ies</a:t>
            </a:r>
            <a:endParaRPr lang="en-US" sz="2000">
              <a:solidFill>
                <a:schemeClr val="accent2"/>
              </a:solidFill>
              <a:latin typeface="Comic Sans MS" pitchFamily="66" charset="0"/>
            </a:endParaRPr>
          </a:p>
        </p:txBody>
      </p:sp>
      <p:sp>
        <p:nvSpPr>
          <p:cNvPr id="135187" name="Text Box 19"/>
          <p:cNvSpPr txBox="1">
            <a:spLocks noChangeArrowheads="1"/>
          </p:cNvSpPr>
          <p:nvPr/>
        </p:nvSpPr>
        <p:spPr bwMode="auto">
          <a:xfrm>
            <a:off x="4948238" y="4645025"/>
            <a:ext cx="3402012" cy="1533525"/>
          </a:xfrm>
          <a:prstGeom prst="rect">
            <a:avLst/>
          </a:prstGeom>
          <a:solidFill>
            <a:srgbClr val="D4ECF6">
              <a:alpha val="60001"/>
            </a:srgb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rgbClr val="FF0000"/>
                </a:solidFill>
                <a:latin typeface="Comic Sans MS" pitchFamily="66" charset="0"/>
              </a:rPr>
              <a:t>Remember:</a:t>
            </a:r>
            <a:r>
              <a:rPr lang="en-GB">
                <a:latin typeface="Comic Sans MS" pitchFamily="66" charset="0"/>
              </a:rPr>
              <a:t>  </a:t>
            </a:r>
          </a:p>
          <a:p>
            <a:pPr algn="ctr">
              <a:spcBef>
                <a:spcPct val="50000"/>
              </a:spcBef>
            </a:pPr>
            <a:r>
              <a:rPr lang="en-GB" sz="2000" u="sng">
                <a:solidFill>
                  <a:schemeClr val="accent2"/>
                </a:solidFill>
                <a:latin typeface="Comic Sans MS" pitchFamily="66" charset="0"/>
              </a:rPr>
              <a:t>Qualit</a:t>
            </a:r>
            <a:r>
              <a:rPr lang="en-GB" sz="2000">
                <a:solidFill>
                  <a:schemeClr val="accent2"/>
                </a:solidFill>
                <a:latin typeface="Comic Sans MS" pitchFamily="66" charset="0"/>
              </a:rPr>
              <a:t>ative data</a:t>
            </a:r>
            <a:br>
              <a:rPr lang="en-GB" sz="2000">
                <a:solidFill>
                  <a:schemeClr val="accent2"/>
                </a:solidFill>
                <a:latin typeface="Comic Sans MS" pitchFamily="66" charset="0"/>
              </a:rPr>
            </a:br>
            <a:r>
              <a:rPr lang="en-GB" sz="2000">
                <a:solidFill>
                  <a:schemeClr val="accent2"/>
                </a:solidFill>
                <a:latin typeface="Comic Sans MS" pitchFamily="66" charset="0"/>
              </a:rPr>
              <a:t>is concerned with the </a:t>
            </a:r>
            <a:r>
              <a:rPr lang="en-GB" sz="2000" u="sng">
                <a:solidFill>
                  <a:schemeClr val="accent2"/>
                </a:solidFill>
                <a:latin typeface="Comic Sans MS" pitchFamily="66" charset="0"/>
              </a:rPr>
              <a:t>qualit</a:t>
            </a:r>
            <a:r>
              <a:rPr lang="en-GB" sz="2000">
                <a:solidFill>
                  <a:schemeClr val="accent2"/>
                </a:solidFill>
                <a:latin typeface="Comic Sans MS" pitchFamily="66" charset="0"/>
              </a:rPr>
              <a:t>y of opinions</a:t>
            </a:r>
            <a:endParaRPr lang="en-US" sz="200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5172">
                                            <p:bg/>
                                          </p:spTgt>
                                        </p:tgtEl>
                                        <p:attrNameLst>
                                          <p:attrName>style.visibility</p:attrName>
                                        </p:attrNameLst>
                                      </p:cBhvr>
                                      <p:to>
                                        <p:strVal val="visible"/>
                                      </p:to>
                                    </p:set>
                                    <p:animEffect transition="in" filter="wipe(up)">
                                      <p:cBhvr>
                                        <p:cTn id="11" dur="500"/>
                                        <p:tgtEl>
                                          <p:spTgt spid="135172">
                                            <p:bg/>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35172">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5173">
                                            <p:txEl>
                                              <p:pRg st="0" end="0"/>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5173">
                                            <p:txEl>
                                              <p:pRg st="1" end="1"/>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35185"/>
                                        </p:tgtEl>
                                        <p:attrNameLst>
                                          <p:attrName>style.visibility</p:attrName>
                                        </p:attrNameLst>
                                      </p:cBhvr>
                                      <p:to>
                                        <p:strVal val="visible"/>
                                      </p:to>
                                    </p:set>
                                    <p:animEffect transition="in" filter="fade">
                                      <p:cBhvr>
                                        <p:cTn id="24" dur="2000"/>
                                        <p:tgtEl>
                                          <p:spTgt spid="1351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35183"/>
                                        </p:tgtEl>
                                        <p:attrNameLst>
                                          <p:attrName>style.visibility</p:attrName>
                                        </p:attrNameLst>
                                      </p:cBhvr>
                                      <p:to>
                                        <p:strVal val="visible"/>
                                      </p:to>
                                    </p:set>
                                    <p:anim calcmode="lin" valueType="num">
                                      <p:cBhvr>
                                        <p:cTn id="29" dur="500" fill="hold"/>
                                        <p:tgtEl>
                                          <p:spTgt spid="135183"/>
                                        </p:tgtEl>
                                        <p:attrNameLst>
                                          <p:attrName>ppt_w</p:attrName>
                                        </p:attrNameLst>
                                      </p:cBhvr>
                                      <p:tavLst>
                                        <p:tav tm="0">
                                          <p:val>
                                            <p:fltVal val="0"/>
                                          </p:val>
                                        </p:tav>
                                        <p:tav tm="100000">
                                          <p:val>
                                            <p:strVal val="#ppt_w"/>
                                          </p:val>
                                        </p:tav>
                                      </p:tavLst>
                                    </p:anim>
                                    <p:anim calcmode="lin" valueType="num">
                                      <p:cBhvr>
                                        <p:cTn id="30" dur="500" fill="hold"/>
                                        <p:tgtEl>
                                          <p:spTgt spid="13518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35181">
                                            <p:bg/>
                                          </p:spTgt>
                                        </p:tgtEl>
                                        <p:attrNameLst>
                                          <p:attrName>style.visibility</p:attrName>
                                        </p:attrNameLst>
                                      </p:cBhvr>
                                      <p:to>
                                        <p:strVal val="visible"/>
                                      </p:to>
                                    </p:set>
                                    <p:animEffect transition="in" filter="wipe(up)">
                                      <p:cBhvr>
                                        <p:cTn id="35" dur="500"/>
                                        <p:tgtEl>
                                          <p:spTgt spid="135181">
                                            <p:bg/>
                                          </p:spTgt>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35181">
                                            <p:txEl>
                                              <p:pRg st="0" end="0"/>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5182">
                                            <p:txEl>
                                              <p:pRg st="0" end="0"/>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135186"/>
                                        </p:tgtEl>
                                        <p:attrNameLst>
                                          <p:attrName>style.visibility</p:attrName>
                                        </p:attrNameLst>
                                      </p:cBhvr>
                                      <p:to>
                                        <p:strVal val="visible"/>
                                      </p:to>
                                    </p:set>
                                    <p:animEffect transition="in" filter="fade">
                                      <p:cBhvr>
                                        <p:cTn id="44" dur="2000"/>
                                        <p:tgtEl>
                                          <p:spTgt spid="13518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5187"/>
                                        </p:tgtEl>
                                        <p:attrNameLst>
                                          <p:attrName>style.visibility</p:attrName>
                                        </p:attrNameLst>
                                      </p:cBhvr>
                                      <p:to>
                                        <p:strVal val="visible"/>
                                      </p:to>
                                    </p:set>
                                    <p:anim calcmode="lin" valueType="num">
                                      <p:cBhvr>
                                        <p:cTn id="49" dur="500" fill="hold"/>
                                        <p:tgtEl>
                                          <p:spTgt spid="135187"/>
                                        </p:tgtEl>
                                        <p:attrNameLst>
                                          <p:attrName>ppt_w</p:attrName>
                                        </p:attrNameLst>
                                      </p:cBhvr>
                                      <p:tavLst>
                                        <p:tav tm="0">
                                          <p:val>
                                            <p:fltVal val="0"/>
                                          </p:val>
                                        </p:tav>
                                        <p:tav tm="100000">
                                          <p:val>
                                            <p:strVal val="#ppt_w"/>
                                          </p:val>
                                        </p:tav>
                                      </p:tavLst>
                                    </p:anim>
                                    <p:anim calcmode="lin" valueType="num">
                                      <p:cBhvr>
                                        <p:cTn id="50" dur="500" fill="hold"/>
                                        <p:tgtEl>
                                          <p:spTgt spid="1351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uild="allAtOnce" animBg="1"/>
      <p:bldP spid="135173" grpId="0" uiExpand="1" build="p" bldLvl="4" autoUpdateAnimBg="0"/>
      <p:bldP spid="135176" grpId="0" build="p" bldLvl="4" autoUpdateAnimBg="0"/>
      <p:bldP spid="135181" grpId="0" build="allAtOnce" animBg="1"/>
      <p:bldP spid="135182" grpId="0" build="p" bldLvl="4" autoUpdateAnimBg="0"/>
      <p:bldP spid="135183" grpId="0" animBg="1"/>
      <p:bldP spid="1351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5F84-7E60-4DB3-B057-B1A85411D56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08CD2A-E6FD-481E-AD99-6D8A4D86523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47717C3-F051-458D-8B68-C7236E8E8996}"/>
              </a:ext>
            </a:extLst>
          </p:cNvPr>
          <p:cNvPicPr>
            <a:picLocks noChangeAspect="1"/>
          </p:cNvPicPr>
          <p:nvPr/>
        </p:nvPicPr>
        <p:blipFill>
          <a:blip r:embed="rId2"/>
          <a:stretch>
            <a:fillRect/>
          </a:stretch>
        </p:blipFill>
        <p:spPr>
          <a:xfrm>
            <a:off x="711792" y="884848"/>
            <a:ext cx="7975053" cy="5973152"/>
          </a:xfrm>
          <a:prstGeom prst="rect">
            <a:avLst/>
          </a:prstGeom>
        </p:spPr>
      </p:pic>
    </p:spTree>
    <p:extLst>
      <p:ext uri="{BB962C8B-B14F-4D97-AF65-F5344CB8AC3E}">
        <p14:creationId xmlns:p14="http://schemas.microsoft.com/office/powerpoint/2010/main" val="154477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281354" y="1308100"/>
            <a:ext cx="8405446" cy="510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dirty="0">
                <a:latin typeface="Arial" charset="0"/>
              </a:rPr>
              <a:t>Primary research will be carried out by asking a </a:t>
            </a:r>
            <a:r>
              <a:rPr lang="en-GB" b="1" dirty="0">
                <a:solidFill>
                  <a:schemeClr val="accent2"/>
                </a:solidFill>
                <a:latin typeface="Arial" charset="0"/>
              </a:rPr>
              <a:t>sample</a:t>
            </a:r>
            <a:r>
              <a:rPr lang="en-GB" dirty="0">
                <a:latin typeface="Arial" charset="0"/>
              </a:rPr>
              <a:t> of people</a:t>
            </a:r>
          </a:p>
          <a:p>
            <a:pPr marL="742950" lvl="1" indent="-285750" eaLnBrk="1" hangingPunct="1">
              <a:spcBef>
                <a:spcPct val="20000"/>
              </a:spcBef>
              <a:buFont typeface="Wingdings 3" pitchFamily="18" charset="2"/>
              <a:buBlip>
                <a:blip r:embed="rId3"/>
              </a:buBlip>
            </a:pPr>
            <a:r>
              <a:rPr lang="en-GB" sz="2000" dirty="0">
                <a:latin typeface="Arial" charset="0"/>
              </a:rPr>
              <a:t>It would be impossible to ask every prospective customer!</a:t>
            </a:r>
          </a:p>
          <a:p>
            <a:pPr marL="342900" indent="-342900" eaLnBrk="1" hangingPunct="1">
              <a:spcBef>
                <a:spcPct val="20000"/>
              </a:spcBef>
              <a:buFontTx/>
              <a:buBlip>
                <a:blip r:embed="rId2"/>
              </a:buBlip>
            </a:pPr>
            <a:endParaRPr lang="en-GB" dirty="0">
              <a:latin typeface="Arial" charset="0"/>
            </a:endParaRPr>
          </a:p>
          <a:p>
            <a:pPr marL="342900" indent="-342900" eaLnBrk="1" hangingPunct="1">
              <a:spcBef>
                <a:spcPct val="20000"/>
              </a:spcBef>
              <a:buFontTx/>
              <a:buBlip>
                <a:blip r:embed="rId2"/>
              </a:buBlip>
            </a:pPr>
            <a:r>
              <a:rPr lang="en-GB" b="1" dirty="0">
                <a:solidFill>
                  <a:schemeClr val="accent2"/>
                </a:solidFill>
                <a:latin typeface="Arial" charset="0"/>
              </a:rPr>
              <a:t>Sampling</a:t>
            </a:r>
            <a:r>
              <a:rPr lang="en-GB" dirty="0">
                <a:latin typeface="Arial" charset="0"/>
              </a:rPr>
              <a:t> involves selecting a few people </a:t>
            </a:r>
            <a:br>
              <a:rPr lang="en-GB" dirty="0">
                <a:latin typeface="Arial" charset="0"/>
              </a:rPr>
            </a:br>
            <a:r>
              <a:rPr lang="en-GB" dirty="0">
                <a:latin typeface="Arial" charset="0"/>
              </a:rPr>
              <a:t>to interview </a:t>
            </a:r>
          </a:p>
          <a:p>
            <a:pPr marL="742950" lvl="1" indent="-285750" eaLnBrk="1" hangingPunct="1">
              <a:spcBef>
                <a:spcPct val="20000"/>
              </a:spcBef>
              <a:buFont typeface="Wingdings 3" pitchFamily="18" charset="2"/>
              <a:buBlip>
                <a:blip r:embed="rId3"/>
              </a:buBlip>
            </a:pPr>
            <a:r>
              <a:rPr lang="en-GB" sz="2000" dirty="0">
                <a:latin typeface="Arial" charset="0"/>
              </a:rPr>
              <a:t>So it is important that they are representative</a:t>
            </a:r>
            <a:br>
              <a:rPr lang="en-GB" sz="2000" dirty="0">
                <a:latin typeface="Arial" charset="0"/>
              </a:rPr>
            </a:br>
            <a:r>
              <a:rPr lang="en-GB" sz="2000" dirty="0">
                <a:latin typeface="Arial" charset="0"/>
              </a:rPr>
              <a:t>of the whole market</a:t>
            </a:r>
          </a:p>
          <a:p>
            <a:pPr marL="742950" lvl="1" indent="-285750" eaLnBrk="1" hangingPunct="1">
              <a:spcBef>
                <a:spcPct val="20000"/>
              </a:spcBef>
              <a:buFont typeface="Wingdings 3" pitchFamily="18" charset="2"/>
              <a:buBlip>
                <a:blip r:embed="rId3"/>
              </a:buBlip>
            </a:pPr>
            <a:endParaRPr lang="en-GB" sz="2000" dirty="0">
              <a:latin typeface="Arial" charset="0"/>
            </a:endParaRPr>
          </a:p>
          <a:p>
            <a:pPr marL="342900" indent="-342900" eaLnBrk="1" hangingPunct="1">
              <a:spcBef>
                <a:spcPct val="20000"/>
              </a:spcBef>
              <a:buFontTx/>
              <a:buBlip>
                <a:blip r:embed="rId2"/>
              </a:buBlip>
            </a:pPr>
            <a:r>
              <a:rPr lang="en-GB" dirty="0">
                <a:latin typeface="Arial" charset="0"/>
              </a:rPr>
              <a:t>Sampling methods can be split into 2 types:</a:t>
            </a:r>
          </a:p>
          <a:p>
            <a:pPr marL="742950" lvl="1" indent="-285750" eaLnBrk="1" hangingPunct="1">
              <a:spcBef>
                <a:spcPct val="20000"/>
              </a:spcBef>
              <a:buFont typeface="Wingdings 3" pitchFamily="18" charset="2"/>
              <a:buBlip>
                <a:blip r:embed="rId3"/>
              </a:buBlip>
            </a:pPr>
            <a:r>
              <a:rPr lang="en-GB" sz="2000" b="1" dirty="0">
                <a:solidFill>
                  <a:schemeClr val="accent2"/>
                </a:solidFill>
                <a:latin typeface="Arial" charset="0"/>
              </a:rPr>
              <a:t>Probability Samples</a:t>
            </a:r>
          </a:p>
          <a:p>
            <a:pPr marL="742950" lvl="1" indent="-285750" eaLnBrk="1" hangingPunct="1">
              <a:spcBef>
                <a:spcPct val="20000"/>
              </a:spcBef>
              <a:buFont typeface="Wingdings 3" pitchFamily="18" charset="2"/>
              <a:buBlip>
                <a:blip r:embed="rId3"/>
              </a:buBlip>
            </a:pPr>
            <a:r>
              <a:rPr lang="en-GB" sz="2000" b="1" dirty="0">
                <a:solidFill>
                  <a:schemeClr val="accent2"/>
                </a:solidFill>
                <a:latin typeface="Arial" charset="0"/>
              </a:rPr>
              <a:t>Non-probability Samples</a:t>
            </a:r>
          </a:p>
        </p:txBody>
      </p:sp>
      <p:pic>
        <p:nvPicPr>
          <p:cNvPr id="130050" name="Picture 2" descr="woman_clipboard_inventory_hg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99288" y="2747963"/>
            <a:ext cx="1733550" cy="3352800"/>
          </a:xfrm>
          <a:prstGeom prst="rect">
            <a:avLst/>
          </a:prstGeom>
          <a:noFill/>
          <a:extLst>
            <a:ext uri="{909E8E84-426E-40DD-AFC4-6F175D3DCCD1}">
              <a14:hiddenFill xmlns:a14="http://schemas.microsoft.com/office/drawing/2010/main">
                <a:solidFill>
                  <a:srgbClr val="FFFFFF"/>
                </a:solidFill>
              </a14:hiddenFill>
            </a:ext>
          </a:extLst>
        </p:spPr>
      </p:pic>
      <p:sp>
        <p:nvSpPr>
          <p:cNvPr id="130051" name="Rectangle 3"/>
          <p:cNvSpPr>
            <a:spLocks noGrp="1" noChangeArrowheads="1"/>
          </p:cNvSpPr>
          <p:nvPr>
            <p:ph type="title" idx="4294967295"/>
          </p:nvPr>
        </p:nvSpPr>
        <p:spPr/>
        <p:txBody>
          <a:bodyPr/>
          <a:lstStyle/>
          <a:p>
            <a:r>
              <a:rPr lang="en-GB"/>
              <a:t>Carrying Out Primary Research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30050"/>
                                        </p:tgtEl>
                                        <p:attrNameLst>
                                          <p:attrName>style.visibility</p:attrName>
                                        </p:attrNameLst>
                                      </p:cBhvr>
                                      <p:to>
                                        <p:strVal val="visible"/>
                                      </p:to>
                                    </p:set>
                                    <p:animEffect transition="in" filter="dissolve">
                                      <p:cBhvr>
                                        <p:cTn id="17" dur="500"/>
                                        <p:tgtEl>
                                          <p:spTgt spid="130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ChangeArrowheads="1"/>
          </p:cNvSpPr>
          <p:nvPr/>
        </p:nvSpPr>
        <p:spPr bwMode="auto">
          <a:xfrm>
            <a:off x="684213" y="1196975"/>
            <a:ext cx="8001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There are 4 types of probability samples:</a:t>
            </a:r>
          </a:p>
          <a:p>
            <a:pPr marL="342900" indent="-342900" eaLnBrk="1" hangingPunct="1">
              <a:lnSpc>
                <a:spcPct val="90000"/>
              </a:lnSpc>
              <a:spcBef>
                <a:spcPct val="20000"/>
              </a:spcBef>
              <a:buFontTx/>
              <a:buBlip>
                <a:blip r:embed="rId2"/>
              </a:buBlip>
            </a:pPr>
            <a:endParaRPr lang="en-GB">
              <a:latin typeface="Arial" charset="0"/>
            </a:endParaRPr>
          </a:p>
        </p:txBody>
      </p:sp>
      <p:sp>
        <p:nvSpPr>
          <p:cNvPr id="131086" name="Rectangle 14"/>
          <p:cNvSpPr>
            <a:spLocks noChangeArrowheads="1"/>
          </p:cNvSpPr>
          <p:nvPr/>
        </p:nvSpPr>
        <p:spPr bwMode="auto">
          <a:xfrm>
            <a:off x="3203575" y="4714875"/>
            <a:ext cx="5545138" cy="10048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20000"/>
              </a:spcBef>
            </a:pPr>
            <a:r>
              <a:rPr lang="en-GB" sz="2000">
                <a:latin typeface="Arial" charset="0"/>
              </a:rPr>
              <a:t>This method splits the whole market into small areas, and sampling is carried out in those areas believed to be typical</a:t>
            </a:r>
          </a:p>
        </p:txBody>
      </p:sp>
      <p:sp>
        <p:nvSpPr>
          <p:cNvPr id="131085" name="Rectangle 13"/>
          <p:cNvSpPr>
            <a:spLocks noChangeArrowheads="1"/>
          </p:cNvSpPr>
          <p:nvPr/>
        </p:nvSpPr>
        <p:spPr bwMode="auto">
          <a:xfrm>
            <a:off x="539750" y="4714875"/>
            <a:ext cx="2663825" cy="10048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b="1">
                <a:solidFill>
                  <a:srgbClr val="FF0000"/>
                </a:solidFill>
                <a:latin typeface="Arial" charset="0"/>
              </a:rPr>
              <a:t>Cluster Sampling</a:t>
            </a:r>
          </a:p>
        </p:txBody>
      </p:sp>
      <p:sp>
        <p:nvSpPr>
          <p:cNvPr id="131084" name="Rectangle 12"/>
          <p:cNvSpPr>
            <a:spLocks noChangeArrowheads="1"/>
          </p:cNvSpPr>
          <p:nvPr/>
        </p:nvSpPr>
        <p:spPr bwMode="auto">
          <a:xfrm>
            <a:off x="3203575" y="3902075"/>
            <a:ext cx="5545138" cy="812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20000"/>
              </a:spcBef>
            </a:pPr>
            <a:r>
              <a:rPr lang="en-GB" sz="2000">
                <a:latin typeface="Arial" charset="0"/>
              </a:rPr>
              <a:t>This involves dividing the sample into </a:t>
            </a:r>
            <a:r>
              <a:rPr lang="en-GB" sz="2000">
                <a:solidFill>
                  <a:schemeClr val="accent2"/>
                </a:solidFill>
                <a:latin typeface="Arial" charset="0"/>
              </a:rPr>
              <a:t>market segments</a:t>
            </a:r>
            <a:r>
              <a:rPr lang="en-GB" sz="2000">
                <a:latin typeface="Arial" charset="0"/>
              </a:rPr>
              <a:t>, based on existing knowledge</a:t>
            </a:r>
          </a:p>
        </p:txBody>
      </p:sp>
      <p:sp>
        <p:nvSpPr>
          <p:cNvPr id="131083" name="Rectangle 11"/>
          <p:cNvSpPr>
            <a:spLocks noChangeArrowheads="1"/>
          </p:cNvSpPr>
          <p:nvPr/>
        </p:nvSpPr>
        <p:spPr bwMode="auto">
          <a:xfrm>
            <a:off x="539750" y="3902075"/>
            <a:ext cx="2663825" cy="812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b="1">
                <a:solidFill>
                  <a:srgbClr val="FF0000"/>
                </a:solidFill>
                <a:latin typeface="Arial" charset="0"/>
              </a:rPr>
              <a:t>Stratified Random Sampling</a:t>
            </a:r>
          </a:p>
        </p:txBody>
      </p:sp>
      <p:sp>
        <p:nvSpPr>
          <p:cNvPr id="131082" name="Rectangle 10"/>
          <p:cNvSpPr>
            <a:spLocks noChangeArrowheads="1"/>
          </p:cNvSpPr>
          <p:nvPr/>
        </p:nvSpPr>
        <p:spPr bwMode="auto">
          <a:xfrm>
            <a:off x="3203575" y="3089275"/>
            <a:ext cx="5545138" cy="812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20000"/>
              </a:spcBef>
            </a:pPr>
            <a:r>
              <a:rPr lang="en-GB" sz="2000">
                <a:latin typeface="Arial" charset="0"/>
              </a:rPr>
              <a:t>With this method every </a:t>
            </a:r>
            <a:r>
              <a:rPr lang="en-GB" sz="2000" i="1">
                <a:latin typeface="Arial" charset="0"/>
              </a:rPr>
              <a:t>n</a:t>
            </a:r>
            <a:r>
              <a:rPr lang="en-GB" sz="2000">
                <a:latin typeface="Arial" charset="0"/>
              </a:rPr>
              <a:t>th member of the population is surveyed, e.g. every 10th</a:t>
            </a:r>
          </a:p>
        </p:txBody>
      </p:sp>
      <p:sp>
        <p:nvSpPr>
          <p:cNvPr id="131081" name="Rectangle 9"/>
          <p:cNvSpPr>
            <a:spLocks noChangeArrowheads="1"/>
          </p:cNvSpPr>
          <p:nvPr/>
        </p:nvSpPr>
        <p:spPr bwMode="auto">
          <a:xfrm>
            <a:off x="539750" y="3089275"/>
            <a:ext cx="2663825" cy="812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b="1">
                <a:solidFill>
                  <a:srgbClr val="FF0000"/>
                </a:solidFill>
                <a:latin typeface="Arial" charset="0"/>
              </a:rPr>
              <a:t>Systematic Random Sampling</a:t>
            </a:r>
          </a:p>
        </p:txBody>
      </p:sp>
      <p:sp>
        <p:nvSpPr>
          <p:cNvPr id="131080" name="Rectangle 8"/>
          <p:cNvSpPr>
            <a:spLocks noChangeArrowheads="1"/>
          </p:cNvSpPr>
          <p:nvPr/>
        </p:nvSpPr>
        <p:spPr bwMode="auto">
          <a:xfrm>
            <a:off x="3203575" y="2276475"/>
            <a:ext cx="5545138" cy="812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spcBef>
                <a:spcPct val="20000"/>
              </a:spcBef>
            </a:pPr>
            <a:r>
              <a:rPr lang="en-GB" sz="2000">
                <a:latin typeface="Arial" charset="0"/>
              </a:rPr>
              <a:t>Here every member of the population has an equal chance of being chosen</a:t>
            </a:r>
          </a:p>
        </p:txBody>
      </p:sp>
      <p:sp>
        <p:nvSpPr>
          <p:cNvPr id="131079" name="Rectangle 7"/>
          <p:cNvSpPr>
            <a:spLocks noChangeArrowheads="1"/>
          </p:cNvSpPr>
          <p:nvPr/>
        </p:nvSpPr>
        <p:spPr bwMode="auto">
          <a:xfrm>
            <a:off x="539750" y="2276475"/>
            <a:ext cx="2663825" cy="812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pPr>
            <a:r>
              <a:rPr lang="en-GB" sz="2000" b="1">
                <a:solidFill>
                  <a:srgbClr val="FF0000"/>
                </a:solidFill>
                <a:latin typeface="Arial" charset="0"/>
              </a:rPr>
              <a:t>Simple Random Sampling</a:t>
            </a:r>
          </a:p>
        </p:txBody>
      </p:sp>
      <p:sp>
        <p:nvSpPr>
          <p:cNvPr id="131078" name="Rectangle 6"/>
          <p:cNvSpPr>
            <a:spLocks noChangeArrowheads="1"/>
          </p:cNvSpPr>
          <p:nvPr/>
        </p:nvSpPr>
        <p:spPr bwMode="auto">
          <a:xfrm>
            <a:off x="3203575" y="1844675"/>
            <a:ext cx="5545138" cy="431800"/>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Description</a:t>
            </a:r>
          </a:p>
        </p:txBody>
      </p:sp>
      <p:sp>
        <p:nvSpPr>
          <p:cNvPr id="131077" name="Rectangle 5"/>
          <p:cNvSpPr>
            <a:spLocks noChangeArrowheads="1"/>
          </p:cNvSpPr>
          <p:nvPr/>
        </p:nvSpPr>
        <p:spPr bwMode="auto">
          <a:xfrm>
            <a:off x="539750" y="1844675"/>
            <a:ext cx="2663825" cy="431800"/>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Probability Sample</a:t>
            </a:r>
          </a:p>
        </p:txBody>
      </p:sp>
      <p:sp>
        <p:nvSpPr>
          <p:cNvPr id="131087" name="Line 15"/>
          <p:cNvSpPr>
            <a:spLocks noChangeShapeType="1"/>
          </p:cNvSpPr>
          <p:nvPr/>
        </p:nvSpPr>
        <p:spPr bwMode="auto">
          <a:xfrm>
            <a:off x="539750" y="1844675"/>
            <a:ext cx="8208963"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8" name="Line 16"/>
          <p:cNvSpPr>
            <a:spLocks noChangeShapeType="1"/>
          </p:cNvSpPr>
          <p:nvPr/>
        </p:nvSpPr>
        <p:spPr bwMode="auto">
          <a:xfrm>
            <a:off x="539750" y="2276475"/>
            <a:ext cx="8208963"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9" name="Line 17"/>
          <p:cNvSpPr>
            <a:spLocks noChangeShapeType="1"/>
          </p:cNvSpPr>
          <p:nvPr/>
        </p:nvSpPr>
        <p:spPr bwMode="auto">
          <a:xfrm>
            <a:off x="539750" y="3089275"/>
            <a:ext cx="8208963"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0" name="Line 18"/>
          <p:cNvSpPr>
            <a:spLocks noChangeShapeType="1"/>
          </p:cNvSpPr>
          <p:nvPr/>
        </p:nvSpPr>
        <p:spPr bwMode="auto">
          <a:xfrm>
            <a:off x="539750" y="3902075"/>
            <a:ext cx="8208963"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1" name="Line 19"/>
          <p:cNvSpPr>
            <a:spLocks noChangeShapeType="1"/>
          </p:cNvSpPr>
          <p:nvPr/>
        </p:nvSpPr>
        <p:spPr bwMode="auto">
          <a:xfrm>
            <a:off x="539750" y="4714875"/>
            <a:ext cx="8208963"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2" name="Line 20"/>
          <p:cNvSpPr>
            <a:spLocks noChangeShapeType="1"/>
          </p:cNvSpPr>
          <p:nvPr/>
        </p:nvSpPr>
        <p:spPr bwMode="auto">
          <a:xfrm>
            <a:off x="539750" y="5719763"/>
            <a:ext cx="8208963"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3" name="Line 21"/>
          <p:cNvSpPr>
            <a:spLocks noChangeShapeType="1"/>
          </p:cNvSpPr>
          <p:nvPr/>
        </p:nvSpPr>
        <p:spPr bwMode="auto">
          <a:xfrm>
            <a:off x="539750" y="1844675"/>
            <a:ext cx="0" cy="3875088"/>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4" name="Line 22"/>
          <p:cNvSpPr>
            <a:spLocks noChangeShapeType="1"/>
          </p:cNvSpPr>
          <p:nvPr/>
        </p:nvSpPr>
        <p:spPr bwMode="auto">
          <a:xfrm>
            <a:off x="3203575" y="1844675"/>
            <a:ext cx="0" cy="3875088"/>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5" name="Line 23"/>
          <p:cNvSpPr>
            <a:spLocks noChangeShapeType="1"/>
          </p:cNvSpPr>
          <p:nvPr/>
        </p:nvSpPr>
        <p:spPr bwMode="auto">
          <a:xfrm>
            <a:off x="8748713" y="1844675"/>
            <a:ext cx="0" cy="3875088"/>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113" name="Rectangle 41"/>
          <p:cNvSpPr>
            <a:spLocks noGrp="1" noChangeArrowheads="1"/>
          </p:cNvSpPr>
          <p:nvPr>
            <p:ph type="title" idx="4294967295"/>
          </p:nvPr>
        </p:nvSpPr>
        <p:spPr/>
        <p:txBody>
          <a:bodyPr/>
          <a:lstStyle/>
          <a:p>
            <a:r>
              <a:rPr lang="en-GB"/>
              <a:t>Probability Samples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31078"/>
                                        </p:tgtEl>
                                        <p:attrNameLst>
                                          <p:attrName>style.visibility</p:attrName>
                                        </p:attrNameLst>
                                      </p:cBhvr>
                                      <p:to>
                                        <p:strVal val="visible"/>
                                      </p:to>
                                    </p:set>
                                    <p:anim calcmode="lin" valueType="num">
                                      <p:cBhvr>
                                        <p:cTn id="11" dur="500" fill="hold"/>
                                        <p:tgtEl>
                                          <p:spTgt spid="131078"/>
                                        </p:tgtEl>
                                        <p:attrNameLst>
                                          <p:attrName>ppt_w</p:attrName>
                                        </p:attrNameLst>
                                      </p:cBhvr>
                                      <p:tavLst>
                                        <p:tav tm="0">
                                          <p:val>
                                            <p:fltVal val="0"/>
                                          </p:val>
                                        </p:tav>
                                        <p:tav tm="100000">
                                          <p:val>
                                            <p:strVal val="#ppt_w"/>
                                          </p:val>
                                        </p:tav>
                                      </p:tavLst>
                                    </p:anim>
                                    <p:anim calcmode="lin" valueType="num">
                                      <p:cBhvr>
                                        <p:cTn id="12" dur="500" fill="hold"/>
                                        <p:tgtEl>
                                          <p:spTgt spid="131078"/>
                                        </p:tgtEl>
                                        <p:attrNameLst>
                                          <p:attrName>ppt_h</p:attrName>
                                        </p:attrNameLst>
                                      </p:cBhvr>
                                      <p:tavLst>
                                        <p:tav tm="0">
                                          <p:val>
                                            <p:fltVal val="0"/>
                                          </p:val>
                                        </p:tav>
                                        <p:tav tm="100000">
                                          <p:val>
                                            <p:strVal val="#ppt_h"/>
                                          </p:val>
                                        </p:tav>
                                      </p:tavLst>
                                    </p:anim>
                                    <p:animEffect transition="in" filter="fade">
                                      <p:cBhvr>
                                        <p:cTn id="13" dur="500"/>
                                        <p:tgtEl>
                                          <p:spTgt spid="131078"/>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31077"/>
                                        </p:tgtEl>
                                        <p:attrNameLst>
                                          <p:attrName>style.visibility</p:attrName>
                                        </p:attrNameLst>
                                      </p:cBhvr>
                                      <p:to>
                                        <p:strVal val="visible"/>
                                      </p:to>
                                    </p:set>
                                    <p:anim calcmode="lin" valueType="num">
                                      <p:cBhvr>
                                        <p:cTn id="16" dur="500" fill="hold"/>
                                        <p:tgtEl>
                                          <p:spTgt spid="131077"/>
                                        </p:tgtEl>
                                        <p:attrNameLst>
                                          <p:attrName>ppt_w</p:attrName>
                                        </p:attrNameLst>
                                      </p:cBhvr>
                                      <p:tavLst>
                                        <p:tav tm="0">
                                          <p:val>
                                            <p:fltVal val="0"/>
                                          </p:val>
                                        </p:tav>
                                        <p:tav tm="100000">
                                          <p:val>
                                            <p:strVal val="#ppt_w"/>
                                          </p:val>
                                        </p:tav>
                                      </p:tavLst>
                                    </p:anim>
                                    <p:anim calcmode="lin" valueType="num">
                                      <p:cBhvr>
                                        <p:cTn id="17" dur="500" fill="hold"/>
                                        <p:tgtEl>
                                          <p:spTgt spid="131077"/>
                                        </p:tgtEl>
                                        <p:attrNameLst>
                                          <p:attrName>ppt_h</p:attrName>
                                        </p:attrNameLst>
                                      </p:cBhvr>
                                      <p:tavLst>
                                        <p:tav tm="0">
                                          <p:val>
                                            <p:fltVal val="0"/>
                                          </p:val>
                                        </p:tav>
                                        <p:tav tm="100000">
                                          <p:val>
                                            <p:strVal val="#ppt_h"/>
                                          </p:val>
                                        </p:tav>
                                      </p:tavLst>
                                    </p:anim>
                                    <p:animEffect transition="in" filter="fade">
                                      <p:cBhvr>
                                        <p:cTn id="18" dur="500"/>
                                        <p:tgtEl>
                                          <p:spTgt spid="131077"/>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31087"/>
                                        </p:tgtEl>
                                        <p:attrNameLst>
                                          <p:attrName>style.visibility</p:attrName>
                                        </p:attrNameLst>
                                      </p:cBhvr>
                                      <p:to>
                                        <p:strVal val="visible"/>
                                      </p:to>
                                    </p:set>
                                    <p:anim calcmode="lin" valueType="num">
                                      <p:cBhvr>
                                        <p:cTn id="21" dur="500" fill="hold"/>
                                        <p:tgtEl>
                                          <p:spTgt spid="131087"/>
                                        </p:tgtEl>
                                        <p:attrNameLst>
                                          <p:attrName>ppt_w</p:attrName>
                                        </p:attrNameLst>
                                      </p:cBhvr>
                                      <p:tavLst>
                                        <p:tav tm="0">
                                          <p:val>
                                            <p:fltVal val="0"/>
                                          </p:val>
                                        </p:tav>
                                        <p:tav tm="100000">
                                          <p:val>
                                            <p:strVal val="#ppt_w"/>
                                          </p:val>
                                        </p:tav>
                                      </p:tavLst>
                                    </p:anim>
                                    <p:anim calcmode="lin" valueType="num">
                                      <p:cBhvr>
                                        <p:cTn id="22" dur="500" fill="hold"/>
                                        <p:tgtEl>
                                          <p:spTgt spid="131087"/>
                                        </p:tgtEl>
                                        <p:attrNameLst>
                                          <p:attrName>ppt_h</p:attrName>
                                        </p:attrNameLst>
                                      </p:cBhvr>
                                      <p:tavLst>
                                        <p:tav tm="0">
                                          <p:val>
                                            <p:fltVal val="0"/>
                                          </p:val>
                                        </p:tav>
                                        <p:tav tm="100000">
                                          <p:val>
                                            <p:strVal val="#ppt_h"/>
                                          </p:val>
                                        </p:tav>
                                      </p:tavLst>
                                    </p:anim>
                                    <p:animEffect transition="in" filter="fade">
                                      <p:cBhvr>
                                        <p:cTn id="23" dur="500"/>
                                        <p:tgtEl>
                                          <p:spTgt spid="131087"/>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31088"/>
                                        </p:tgtEl>
                                        <p:attrNameLst>
                                          <p:attrName>style.visibility</p:attrName>
                                        </p:attrNameLst>
                                      </p:cBhvr>
                                      <p:to>
                                        <p:strVal val="visible"/>
                                      </p:to>
                                    </p:set>
                                    <p:anim calcmode="lin" valueType="num">
                                      <p:cBhvr>
                                        <p:cTn id="26" dur="500" fill="hold"/>
                                        <p:tgtEl>
                                          <p:spTgt spid="131088"/>
                                        </p:tgtEl>
                                        <p:attrNameLst>
                                          <p:attrName>ppt_w</p:attrName>
                                        </p:attrNameLst>
                                      </p:cBhvr>
                                      <p:tavLst>
                                        <p:tav tm="0">
                                          <p:val>
                                            <p:fltVal val="0"/>
                                          </p:val>
                                        </p:tav>
                                        <p:tav tm="100000">
                                          <p:val>
                                            <p:strVal val="#ppt_w"/>
                                          </p:val>
                                        </p:tav>
                                      </p:tavLst>
                                    </p:anim>
                                    <p:anim calcmode="lin" valueType="num">
                                      <p:cBhvr>
                                        <p:cTn id="27" dur="500" fill="hold"/>
                                        <p:tgtEl>
                                          <p:spTgt spid="131088"/>
                                        </p:tgtEl>
                                        <p:attrNameLst>
                                          <p:attrName>ppt_h</p:attrName>
                                        </p:attrNameLst>
                                      </p:cBhvr>
                                      <p:tavLst>
                                        <p:tav tm="0">
                                          <p:val>
                                            <p:fltVal val="0"/>
                                          </p:val>
                                        </p:tav>
                                        <p:tav tm="100000">
                                          <p:val>
                                            <p:strVal val="#ppt_h"/>
                                          </p:val>
                                        </p:tav>
                                      </p:tavLst>
                                    </p:anim>
                                    <p:animEffect transition="in" filter="fade">
                                      <p:cBhvr>
                                        <p:cTn id="28" dur="500"/>
                                        <p:tgtEl>
                                          <p:spTgt spid="13108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31089"/>
                                        </p:tgtEl>
                                        <p:attrNameLst>
                                          <p:attrName>style.visibility</p:attrName>
                                        </p:attrNameLst>
                                      </p:cBhvr>
                                      <p:to>
                                        <p:strVal val="visible"/>
                                      </p:to>
                                    </p:set>
                                    <p:anim calcmode="lin" valueType="num">
                                      <p:cBhvr>
                                        <p:cTn id="31" dur="500" fill="hold"/>
                                        <p:tgtEl>
                                          <p:spTgt spid="131089"/>
                                        </p:tgtEl>
                                        <p:attrNameLst>
                                          <p:attrName>ppt_w</p:attrName>
                                        </p:attrNameLst>
                                      </p:cBhvr>
                                      <p:tavLst>
                                        <p:tav tm="0">
                                          <p:val>
                                            <p:fltVal val="0"/>
                                          </p:val>
                                        </p:tav>
                                        <p:tav tm="100000">
                                          <p:val>
                                            <p:strVal val="#ppt_w"/>
                                          </p:val>
                                        </p:tav>
                                      </p:tavLst>
                                    </p:anim>
                                    <p:anim calcmode="lin" valueType="num">
                                      <p:cBhvr>
                                        <p:cTn id="32" dur="500" fill="hold"/>
                                        <p:tgtEl>
                                          <p:spTgt spid="131089"/>
                                        </p:tgtEl>
                                        <p:attrNameLst>
                                          <p:attrName>ppt_h</p:attrName>
                                        </p:attrNameLst>
                                      </p:cBhvr>
                                      <p:tavLst>
                                        <p:tav tm="0">
                                          <p:val>
                                            <p:fltVal val="0"/>
                                          </p:val>
                                        </p:tav>
                                        <p:tav tm="100000">
                                          <p:val>
                                            <p:strVal val="#ppt_h"/>
                                          </p:val>
                                        </p:tav>
                                      </p:tavLst>
                                    </p:anim>
                                    <p:animEffect transition="in" filter="fade">
                                      <p:cBhvr>
                                        <p:cTn id="33" dur="500"/>
                                        <p:tgtEl>
                                          <p:spTgt spid="13108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1090"/>
                                        </p:tgtEl>
                                        <p:attrNameLst>
                                          <p:attrName>style.visibility</p:attrName>
                                        </p:attrNameLst>
                                      </p:cBhvr>
                                      <p:to>
                                        <p:strVal val="visible"/>
                                      </p:to>
                                    </p:set>
                                    <p:anim calcmode="lin" valueType="num">
                                      <p:cBhvr>
                                        <p:cTn id="36" dur="500" fill="hold"/>
                                        <p:tgtEl>
                                          <p:spTgt spid="131090"/>
                                        </p:tgtEl>
                                        <p:attrNameLst>
                                          <p:attrName>ppt_w</p:attrName>
                                        </p:attrNameLst>
                                      </p:cBhvr>
                                      <p:tavLst>
                                        <p:tav tm="0">
                                          <p:val>
                                            <p:fltVal val="0"/>
                                          </p:val>
                                        </p:tav>
                                        <p:tav tm="100000">
                                          <p:val>
                                            <p:strVal val="#ppt_w"/>
                                          </p:val>
                                        </p:tav>
                                      </p:tavLst>
                                    </p:anim>
                                    <p:anim calcmode="lin" valueType="num">
                                      <p:cBhvr>
                                        <p:cTn id="37" dur="500" fill="hold"/>
                                        <p:tgtEl>
                                          <p:spTgt spid="131090"/>
                                        </p:tgtEl>
                                        <p:attrNameLst>
                                          <p:attrName>ppt_h</p:attrName>
                                        </p:attrNameLst>
                                      </p:cBhvr>
                                      <p:tavLst>
                                        <p:tav tm="0">
                                          <p:val>
                                            <p:fltVal val="0"/>
                                          </p:val>
                                        </p:tav>
                                        <p:tav tm="100000">
                                          <p:val>
                                            <p:strVal val="#ppt_h"/>
                                          </p:val>
                                        </p:tav>
                                      </p:tavLst>
                                    </p:anim>
                                    <p:animEffect transition="in" filter="fade">
                                      <p:cBhvr>
                                        <p:cTn id="38" dur="500"/>
                                        <p:tgtEl>
                                          <p:spTgt spid="13109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31091"/>
                                        </p:tgtEl>
                                        <p:attrNameLst>
                                          <p:attrName>style.visibility</p:attrName>
                                        </p:attrNameLst>
                                      </p:cBhvr>
                                      <p:to>
                                        <p:strVal val="visible"/>
                                      </p:to>
                                    </p:set>
                                    <p:anim calcmode="lin" valueType="num">
                                      <p:cBhvr>
                                        <p:cTn id="41" dur="500" fill="hold"/>
                                        <p:tgtEl>
                                          <p:spTgt spid="131091"/>
                                        </p:tgtEl>
                                        <p:attrNameLst>
                                          <p:attrName>ppt_w</p:attrName>
                                        </p:attrNameLst>
                                      </p:cBhvr>
                                      <p:tavLst>
                                        <p:tav tm="0">
                                          <p:val>
                                            <p:fltVal val="0"/>
                                          </p:val>
                                        </p:tav>
                                        <p:tav tm="100000">
                                          <p:val>
                                            <p:strVal val="#ppt_w"/>
                                          </p:val>
                                        </p:tav>
                                      </p:tavLst>
                                    </p:anim>
                                    <p:anim calcmode="lin" valueType="num">
                                      <p:cBhvr>
                                        <p:cTn id="42" dur="500" fill="hold"/>
                                        <p:tgtEl>
                                          <p:spTgt spid="131091"/>
                                        </p:tgtEl>
                                        <p:attrNameLst>
                                          <p:attrName>ppt_h</p:attrName>
                                        </p:attrNameLst>
                                      </p:cBhvr>
                                      <p:tavLst>
                                        <p:tav tm="0">
                                          <p:val>
                                            <p:fltVal val="0"/>
                                          </p:val>
                                        </p:tav>
                                        <p:tav tm="100000">
                                          <p:val>
                                            <p:strVal val="#ppt_h"/>
                                          </p:val>
                                        </p:tav>
                                      </p:tavLst>
                                    </p:anim>
                                    <p:animEffect transition="in" filter="fade">
                                      <p:cBhvr>
                                        <p:cTn id="43" dur="500"/>
                                        <p:tgtEl>
                                          <p:spTgt spid="131091"/>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31092"/>
                                        </p:tgtEl>
                                        <p:attrNameLst>
                                          <p:attrName>style.visibility</p:attrName>
                                        </p:attrNameLst>
                                      </p:cBhvr>
                                      <p:to>
                                        <p:strVal val="visible"/>
                                      </p:to>
                                    </p:set>
                                    <p:anim calcmode="lin" valueType="num">
                                      <p:cBhvr>
                                        <p:cTn id="46" dur="500" fill="hold"/>
                                        <p:tgtEl>
                                          <p:spTgt spid="131092"/>
                                        </p:tgtEl>
                                        <p:attrNameLst>
                                          <p:attrName>ppt_w</p:attrName>
                                        </p:attrNameLst>
                                      </p:cBhvr>
                                      <p:tavLst>
                                        <p:tav tm="0">
                                          <p:val>
                                            <p:fltVal val="0"/>
                                          </p:val>
                                        </p:tav>
                                        <p:tav tm="100000">
                                          <p:val>
                                            <p:strVal val="#ppt_w"/>
                                          </p:val>
                                        </p:tav>
                                      </p:tavLst>
                                    </p:anim>
                                    <p:anim calcmode="lin" valueType="num">
                                      <p:cBhvr>
                                        <p:cTn id="47" dur="500" fill="hold"/>
                                        <p:tgtEl>
                                          <p:spTgt spid="131092"/>
                                        </p:tgtEl>
                                        <p:attrNameLst>
                                          <p:attrName>ppt_h</p:attrName>
                                        </p:attrNameLst>
                                      </p:cBhvr>
                                      <p:tavLst>
                                        <p:tav tm="0">
                                          <p:val>
                                            <p:fltVal val="0"/>
                                          </p:val>
                                        </p:tav>
                                        <p:tav tm="100000">
                                          <p:val>
                                            <p:strVal val="#ppt_h"/>
                                          </p:val>
                                        </p:tav>
                                      </p:tavLst>
                                    </p:anim>
                                    <p:animEffect transition="in" filter="fade">
                                      <p:cBhvr>
                                        <p:cTn id="48" dur="500"/>
                                        <p:tgtEl>
                                          <p:spTgt spid="13109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1093"/>
                                        </p:tgtEl>
                                        <p:attrNameLst>
                                          <p:attrName>style.visibility</p:attrName>
                                        </p:attrNameLst>
                                      </p:cBhvr>
                                      <p:to>
                                        <p:strVal val="visible"/>
                                      </p:to>
                                    </p:set>
                                    <p:anim calcmode="lin" valueType="num">
                                      <p:cBhvr>
                                        <p:cTn id="51" dur="500" fill="hold"/>
                                        <p:tgtEl>
                                          <p:spTgt spid="131093"/>
                                        </p:tgtEl>
                                        <p:attrNameLst>
                                          <p:attrName>ppt_w</p:attrName>
                                        </p:attrNameLst>
                                      </p:cBhvr>
                                      <p:tavLst>
                                        <p:tav tm="0">
                                          <p:val>
                                            <p:fltVal val="0"/>
                                          </p:val>
                                        </p:tav>
                                        <p:tav tm="100000">
                                          <p:val>
                                            <p:strVal val="#ppt_w"/>
                                          </p:val>
                                        </p:tav>
                                      </p:tavLst>
                                    </p:anim>
                                    <p:anim calcmode="lin" valueType="num">
                                      <p:cBhvr>
                                        <p:cTn id="52" dur="500" fill="hold"/>
                                        <p:tgtEl>
                                          <p:spTgt spid="131093"/>
                                        </p:tgtEl>
                                        <p:attrNameLst>
                                          <p:attrName>ppt_h</p:attrName>
                                        </p:attrNameLst>
                                      </p:cBhvr>
                                      <p:tavLst>
                                        <p:tav tm="0">
                                          <p:val>
                                            <p:fltVal val="0"/>
                                          </p:val>
                                        </p:tav>
                                        <p:tav tm="100000">
                                          <p:val>
                                            <p:strVal val="#ppt_h"/>
                                          </p:val>
                                        </p:tav>
                                      </p:tavLst>
                                    </p:anim>
                                    <p:animEffect transition="in" filter="fade">
                                      <p:cBhvr>
                                        <p:cTn id="53" dur="500"/>
                                        <p:tgtEl>
                                          <p:spTgt spid="131093"/>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31094"/>
                                        </p:tgtEl>
                                        <p:attrNameLst>
                                          <p:attrName>style.visibility</p:attrName>
                                        </p:attrNameLst>
                                      </p:cBhvr>
                                      <p:to>
                                        <p:strVal val="visible"/>
                                      </p:to>
                                    </p:set>
                                    <p:anim calcmode="lin" valueType="num">
                                      <p:cBhvr>
                                        <p:cTn id="56" dur="500" fill="hold"/>
                                        <p:tgtEl>
                                          <p:spTgt spid="131094"/>
                                        </p:tgtEl>
                                        <p:attrNameLst>
                                          <p:attrName>ppt_w</p:attrName>
                                        </p:attrNameLst>
                                      </p:cBhvr>
                                      <p:tavLst>
                                        <p:tav tm="0">
                                          <p:val>
                                            <p:fltVal val="0"/>
                                          </p:val>
                                        </p:tav>
                                        <p:tav tm="100000">
                                          <p:val>
                                            <p:strVal val="#ppt_w"/>
                                          </p:val>
                                        </p:tav>
                                      </p:tavLst>
                                    </p:anim>
                                    <p:anim calcmode="lin" valueType="num">
                                      <p:cBhvr>
                                        <p:cTn id="57" dur="500" fill="hold"/>
                                        <p:tgtEl>
                                          <p:spTgt spid="131094"/>
                                        </p:tgtEl>
                                        <p:attrNameLst>
                                          <p:attrName>ppt_h</p:attrName>
                                        </p:attrNameLst>
                                      </p:cBhvr>
                                      <p:tavLst>
                                        <p:tav tm="0">
                                          <p:val>
                                            <p:fltVal val="0"/>
                                          </p:val>
                                        </p:tav>
                                        <p:tav tm="100000">
                                          <p:val>
                                            <p:strVal val="#ppt_h"/>
                                          </p:val>
                                        </p:tav>
                                      </p:tavLst>
                                    </p:anim>
                                    <p:animEffect transition="in" filter="fade">
                                      <p:cBhvr>
                                        <p:cTn id="58" dur="500"/>
                                        <p:tgtEl>
                                          <p:spTgt spid="131094"/>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131095"/>
                                        </p:tgtEl>
                                        <p:attrNameLst>
                                          <p:attrName>style.visibility</p:attrName>
                                        </p:attrNameLst>
                                      </p:cBhvr>
                                      <p:to>
                                        <p:strVal val="visible"/>
                                      </p:to>
                                    </p:set>
                                    <p:anim calcmode="lin" valueType="num">
                                      <p:cBhvr>
                                        <p:cTn id="61" dur="500" fill="hold"/>
                                        <p:tgtEl>
                                          <p:spTgt spid="131095"/>
                                        </p:tgtEl>
                                        <p:attrNameLst>
                                          <p:attrName>ppt_w</p:attrName>
                                        </p:attrNameLst>
                                      </p:cBhvr>
                                      <p:tavLst>
                                        <p:tav tm="0">
                                          <p:val>
                                            <p:fltVal val="0"/>
                                          </p:val>
                                        </p:tav>
                                        <p:tav tm="100000">
                                          <p:val>
                                            <p:strVal val="#ppt_w"/>
                                          </p:val>
                                        </p:tav>
                                      </p:tavLst>
                                    </p:anim>
                                    <p:anim calcmode="lin" valueType="num">
                                      <p:cBhvr>
                                        <p:cTn id="62" dur="500" fill="hold"/>
                                        <p:tgtEl>
                                          <p:spTgt spid="131095"/>
                                        </p:tgtEl>
                                        <p:attrNameLst>
                                          <p:attrName>ppt_h</p:attrName>
                                        </p:attrNameLst>
                                      </p:cBhvr>
                                      <p:tavLst>
                                        <p:tav tm="0">
                                          <p:val>
                                            <p:fltVal val="0"/>
                                          </p:val>
                                        </p:tav>
                                        <p:tav tm="100000">
                                          <p:val>
                                            <p:strVal val="#ppt_h"/>
                                          </p:val>
                                        </p:tav>
                                      </p:tavLst>
                                    </p:anim>
                                    <p:animEffect transition="in" filter="fade">
                                      <p:cBhvr>
                                        <p:cTn id="63" dur="500"/>
                                        <p:tgtEl>
                                          <p:spTgt spid="13109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31079"/>
                                        </p:tgtEl>
                                        <p:attrNameLst>
                                          <p:attrName>style.visibility</p:attrName>
                                        </p:attrNameLst>
                                      </p:cBhvr>
                                      <p:to>
                                        <p:strVal val="visible"/>
                                      </p:to>
                                    </p:set>
                                    <p:anim calcmode="lin" valueType="num">
                                      <p:cBhvr>
                                        <p:cTn id="68" dur="500" fill="hold"/>
                                        <p:tgtEl>
                                          <p:spTgt spid="131079"/>
                                        </p:tgtEl>
                                        <p:attrNameLst>
                                          <p:attrName>ppt_w</p:attrName>
                                        </p:attrNameLst>
                                      </p:cBhvr>
                                      <p:tavLst>
                                        <p:tav tm="0">
                                          <p:val>
                                            <p:fltVal val="0"/>
                                          </p:val>
                                        </p:tav>
                                        <p:tav tm="100000">
                                          <p:val>
                                            <p:strVal val="#ppt_w"/>
                                          </p:val>
                                        </p:tav>
                                      </p:tavLst>
                                    </p:anim>
                                    <p:anim calcmode="lin" valueType="num">
                                      <p:cBhvr>
                                        <p:cTn id="69" dur="500" fill="hold"/>
                                        <p:tgtEl>
                                          <p:spTgt spid="131079"/>
                                        </p:tgtEl>
                                        <p:attrNameLst>
                                          <p:attrName>ppt_h</p:attrName>
                                        </p:attrNameLst>
                                      </p:cBhvr>
                                      <p:tavLst>
                                        <p:tav tm="0">
                                          <p:val>
                                            <p:fltVal val="0"/>
                                          </p:val>
                                        </p:tav>
                                        <p:tav tm="100000">
                                          <p:val>
                                            <p:strVal val="#ppt_h"/>
                                          </p:val>
                                        </p:tav>
                                      </p:tavLst>
                                    </p:anim>
                                    <p:animEffect transition="in" filter="fade">
                                      <p:cBhvr>
                                        <p:cTn id="70" dur="500"/>
                                        <p:tgtEl>
                                          <p:spTgt spid="13107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131080"/>
                                        </p:tgtEl>
                                        <p:attrNameLst>
                                          <p:attrName>style.visibility</p:attrName>
                                        </p:attrNameLst>
                                      </p:cBhvr>
                                      <p:to>
                                        <p:strVal val="visible"/>
                                      </p:to>
                                    </p:set>
                                    <p:anim calcmode="lin" valueType="num">
                                      <p:cBhvr>
                                        <p:cTn id="75" dur="500" fill="hold"/>
                                        <p:tgtEl>
                                          <p:spTgt spid="131080"/>
                                        </p:tgtEl>
                                        <p:attrNameLst>
                                          <p:attrName>ppt_w</p:attrName>
                                        </p:attrNameLst>
                                      </p:cBhvr>
                                      <p:tavLst>
                                        <p:tav tm="0">
                                          <p:val>
                                            <p:fltVal val="0"/>
                                          </p:val>
                                        </p:tav>
                                        <p:tav tm="100000">
                                          <p:val>
                                            <p:strVal val="#ppt_w"/>
                                          </p:val>
                                        </p:tav>
                                      </p:tavLst>
                                    </p:anim>
                                    <p:anim calcmode="lin" valueType="num">
                                      <p:cBhvr>
                                        <p:cTn id="76" dur="500" fill="hold"/>
                                        <p:tgtEl>
                                          <p:spTgt spid="131080"/>
                                        </p:tgtEl>
                                        <p:attrNameLst>
                                          <p:attrName>ppt_h</p:attrName>
                                        </p:attrNameLst>
                                      </p:cBhvr>
                                      <p:tavLst>
                                        <p:tav tm="0">
                                          <p:val>
                                            <p:fltVal val="0"/>
                                          </p:val>
                                        </p:tav>
                                        <p:tav tm="100000">
                                          <p:val>
                                            <p:strVal val="#ppt_h"/>
                                          </p:val>
                                        </p:tav>
                                      </p:tavLst>
                                    </p:anim>
                                    <p:animEffect transition="in" filter="fade">
                                      <p:cBhvr>
                                        <p:cTn id="77" dur="500"/>
                                        <p:tgtEl>
                                          <p:spTgt spid="1310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31081"/>
                                        </p:tgtEl>
                                        <p:attrNameLst>
                                          <p:attrName>style.visibility</p:attrName>
                                        </p:attrNameLst>
                                      </p:cBhvr>
                                      <p:to>
                                        <p:strVal val="visible"/>
                                      </p:to>
                                    </p:set>
                                    <p:anim calcmode="lin" valueType="num">
                                      <p:cBhvr>
                                        <p:cTn id="82" dur="500" fill="hold"/>
                                        <p:tgtEl>
                                          <p:spTgt spid="131081"/>
                                        </p:tgtEl>
                                        <p:attrNameLst>
                                          <p:attrName>ppt_w</p:attrName>
                                        </p:attrNameLst>
                                      </p:cBhvr>
                                      <p:tavLst>
                                        <p:tav tm="0">
                                          <p:val>
                                            <p:fltVal val="0"/>
                                          </p:val>
                                        </p:tav>
                                        <p:tav tm="100000">
                                          <p:val>
                                            <p:strVal val="#ppt_w"/>
                                          </p:val>
                                        </p:tav>
                                      </p:tavLst>
                                    </p:anim>
                                    <p:anim calcmode="lin" valueType="num">
                                      <p:cBhvr>
                                        <p:cTn id="83" dur="500" fill="hold"/>
                                        <p:tgtEl>
                                          <p:spTgt spid="131081"/>
                                        </p:tgtEl>
                                        <p:attrNameLst>
                                          <p:attrName>ppt_h</p:attrName>
                                        </p:attrNameLst>
                                      </p:cBhvr>
                                      <p:tavLst>
                                        <p:tav tm="0">
                                          <p:val>
                                            <p:fltVal val="0"/>
                                          </p:val>
                                        </p:tav>
                                        <p:tav tm="100000">
                                          <p:val>
                                            <p:strVal val="#ppt_h"/>
                                          </p:val>
                                        </p:tav>
                                      </p:tavLst>
                                    </p:anim>
                                    <p:animEffect transition="in" filter="fade">
                                      <p:cBhvr>
                                        <p:cTn id="84" dur="500"/>
                                        <p:tgtEl>
                                          <p:spTgt spid="13108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31082"/>
                                        </p:tgtEl>
                                        <p:attrNameLst>
                                          <p:attrName>style.visibility</p:attrName>
                                        </p:attrNameLst>
                                      </p:cBhvr>
                                      <p:to>
                                        <p:strVal val="visible"/>
                                      </p:to>
                                    </p:set>
                                    <p:anim calcmode="lin" valueType="num">
                                      <p:cBhvr>
                                        <p:cTn id="89" dur="500" fill="hold"/>
                                        <p:tgtEl>
                                          <p:spTgt spid="131082"/>
                                        </p:tgtEl>
                                        <p:attrNameLst>
                                          <p:attrName>ppt_w</p:attrName>
                                        </p:attrNameLst>
                                      </p:cBhvr>
                                      <p:tavLst>
                                        <p:tav tm="0">
                                          <p:val>
                                            <p:fltVal val="0"/>
                                          </p:val>
                                        </p:tav>
                                        <p:tav tm="100000">
                                          <p:val>
                                            <p:strVal val="#ppt_w"/>
                                          </p:val>
                                        </p:tav>
                                      </p:tavLst>
                                    </p:anim>
                                    <p:anim calcmode="lin" valueType="num">
                                      <p:cBhvr>
                                        <p:cTn id="90" dur="500" fill="hold"/>
                                        <p:tgtEl>
                                          <p:spTgt spid="131082"/>
                                        </p:tgtEl>
                                        <p:attrNameLst>
                                          <p:attrName>ppt_h</p:attrName>
                                        </p:attrNameLst>
                                      </p:cBhvr>
                                      <p:tavLst>
                                        <p:tav tm="0">
                                          <p:val>
                                            <p:fltVal val="0"/>
                                          </p:val>
                                        </p:tav>
                                        <p:tav tm="100000">
                                          <p:val>
                                            <p:strVal val="#ppt_h"/>
                                          </p:val>
                                        </p:tav>
                                      </p:tavLst>
                                    </p:anim>
                                    <p:animEffect transition="in" filter="fade">
                                      <p:cBhvr>
                                        <p:cTn id="91" dur="500"/>
                                        <p:tgtEl>
                                          <p:spTgt spid="1310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31083"/>
                                        </p:tgtEl>
                                        <p:attrNameLst>
                                          <p:attrName>style.visibility</p:attrName>
                                        </p:attrNameLst>
                                      </p:cBhvr>
                                      <p:to>
                                        <p:strVal val="visible"/>
                                      </p:to>
                                    </p:set>
                                    <p:anim calcmode="lin" valueType="num">
                                      <p:cBhvr>
                                        <p:cTn id="96" dur="500" fill="hold"/>
                                        <p:tgtEl>
                                          <p:spTgt spid="131083"/>
                                        </p:tgtEl>
                                        <p:attrNameLst>
                                          <p:attrName>ppt_w</p:attrName>
                                        </p:attrNameLst>
                                      </p:cBhvr>
                                      <p:tavLst>
                                        <p:tav tm="0">
                                          <p:val>
                                            <p:fltVal val="0"/>
                                          </p:val>
                                        </p:tav>
                                        <p:tav tm="100000">
                                          <p:val>
                                            <p:strVal val="#ppt_w"/>
                                          </p:val>
                                        </p:tav>
                                      </p:tavLst>
                                    </p:anim>
                                    <p:anim calcmode="lin" valueType="num">
                                      <p:cBhvr>
                                        <p:cTn id="97" dur="500" fill="hold"/>
                                        <p:tgtEl>
                                          <p:spTgt spid="131083"/>
                                        </p:tgtEl>
                                        <p:attrNameLst>
                                          <p:attrName>ppt_h</p:attrName>
                                        </p:attrNameLst>
                                      </p:cBhvr>
                                      <p:tavLst>
                                        <p:tav tm="0">
                                          <p:val>
                                            <p:fltVal val="0"/>
                                          </p:val>
                                        </p:tav>
                                        <p:tav tm="100000">
                                          <p:val>
                                            <p:strVal val="#ppt_h"/>
                                          </p:val>
                                        </p:tav>
                                      </p:tavLst>
                                    </p:anim>
                                    <p:animEffect transition="in" filter="fade">
                                      <p:cBhvr>
                                        <p:cTn id="98" dur="500"/>
                                        <p:tgtEl>
                                          <p:spTgt spid="13108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131084"/>
                                        </p:tgtEl>
                                        <p:attrNameLst>
                                          <p:attrName>style.visibility</p:attrName>
                                        </p:attrNameLst>
                                      </p:cBhvr>
                                      <p:to>
                                        <p:strVal val="visible"/>
                                      </p:to>
                                    </p:set>
                                    <p:anim calcmode="lin" valueType="num">
                                      <p:cBhvr>
                                        <p:cTn id="103" dur="500" fill="hold"/>
                                        <p:tgtEl>
                                          <p:spTgt spid="131084"/>
                                        </p:tgtEl>
                                        <p:attrNameLst>
                                          <p:attrName>ppt_w</p:attrName>
                                        </p:attrNameLst>
                                      </p:cBhvr>
                                      <p:tavLst>
                                        <p:tav tm="0">
                                          <p:val>
                                            <p:fltVal val="0"/>
                                          </p:val>
                                        </p:tav>
                                        <p:tav tm="100000">
                                          <p:val>
                                            <p:strVal val="#ppt_w"/>
                                          </p:val>
                                        </p:tav>
                                      </p:tavLst>
                                    </p:anim>
                                    <p:anim calcmode="lin" valueType="num">
                                      <p:cBhvr>
                                        <p:cTn id="104" dur="500" fill="hold"/>
                                        <p:tgtEl>
                                          <p:spTgt spid="131084"/>
                                        </p:tgtEl>
                                        <p:attrNameLst>
                                          <p:attrName>ppt_h</p:attrName>
                                        </p:attrNameLst>
                                      </p:cBhvr>
                                      <p:tavLst>
                                        <p:tav tm="0">
                                          <p:val>
                                            <p:fltVal val="0"/>
                                          </p:val>
                                        </p:tav>
                                        <p:tav tm="100000">
                                          <p:val>
                                            <p:strVal val="#ppt_h"/>
                                          </p:val>
                                        </p:tav>
                                      </p:tavLst>
                                    </p:anim>
                                    <p:animEffect transition="in" filter="fade">
                                      <p:cBhvr>
                                        <p:cTn id="105" dur="500"/>
                                        <p:tgtEl>
                                          <p:spTgt spid="131084"/>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31085"/>
                                        </p:tgtEl>
                                        <p:attrNameLst>
                                          <p:attrName>style.visibility</p:attrName>
                                        </p:attrNameLst>
                                      </p:cBhvr>
                                      <p:to>
                                        <p:strVal val="visible"/>
                                      </p:to>
                                    </p:set>
                                    <p:anim calcmode="lin" valueType="num">
                                      <p:cBhvr>
                                        <p:cTn id="108" dur="500" fill="hold"/>
                                        <p:tgtEl>
                                          <p:spTgt spid="131085"/>
                                        </p:tgtEl>
                                        <p:attrNameLst>
                                          <p:attrName>ppt_w</p:attrName>
                                        </p:attrNameLst>
                                      </p:cBhvr>
                                      <p:tavLst>
                                        <p:tav tm="0">
                                          <p:val>
                                            <p:fltVal val="0"/>
                                          </p:val>
                                        </p:tav>
                                        <p:tav tm="100000">
                                          <p:val>
                                            <p:strVal val="#ppt_w"/>
                                          </p:val>
                                        </p:tav>
                                      </p:tavLst>
                                    </p:anim>
                                    <p:anim calcmode="lin" valueType="num">
                                      <p:cBhvr>
                                        <p:cTn id="109" dur="500" fill="hold"/>
                                        <p:tgtEl>
                                          <p:spTgt spid="131085"/>
                                        </p:tgtEl>
                                        <p:attrNameLst>
                                          <p:attrName>ppt_h</p:attrName>
                                        </p:attrNameLst>
                                      </p:cBhvr>
                                      <p:tavLst>
                                        <p:tav tm="0">
                                          <p:val>
                                            <p:fltVal val="0"/>
                                          </p:val>
                                        </p:tav>
                                        <p:tav tm="100000">
                                          <p:val>
                                            <p:strVal val="#ppt_h"/>
                                          </p:val>
                                        </p:tav>
                                      </p:tavLst>
                                    </p:anim>
                                    <p:animEffect transition="in" filter="fade">
                                      <p:cBhvr>
                                        <p:cTn id="110" dur="500"/>
                                        <p:tgtEl>
                                          <p:spTgt spid="13108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131086"/>
                                        </p:tgtEl>
                                        <p:attrNameLst>
                                          <p:attrName>style.visibility</p:attrName>
                                        </p:attrNameLst>
                                      </p:cBhvr>
                                      <p:to>
                                        <p:strVal val="visible"/>
                                      </p:to>
                                    </p:set>
                                    <p:anim calcmode="lin" valueType="num">
                                      <p:cBhvr>
                                        <p:cTn id="115" dur="500" fill="hold"/>
                                        <p:tgtEl>
                                          <p:spTgt spid="131086"/>
                                        </p:tgtEl>
                                        <p:attrNameLst>
                                          <p:attrName>ppt_w</p:attrName>
                                        </p:attrNameLst>
                                      </p:cBhvr>
                                      <p:tavLst>
                                        <p:tav tm="0">
                                          <p:val>
                                            <p:fltVal val="0"/>
                                          </p:val>
                                        </p:tav>
                                        <p:tav tm="100000">
                                          <p:val>
                                            <p:strVal val="#ppt_w"/>
                                          </p:val>
                                        </p:tav>
                                      </p:tavLst>
                                    </p:anim>
                                    <p:anim calcmode="lin" valueType="num">
                                      <p:cBhvr>
                                        <p:cTn id="116" dur="500" fill="hold"/>
                                        <p:tgtEl>
                                          <p:spTgt spid="131086"/>
                                        </p:tgtEl>
                                        <p:attrNameLst>
                                          <p:attrName>ppt_h</p:attrName>
                                        </p:attrNameLst>
                                      </p:cBhvr>
                                      <p:tavLst>
                                        <p:tav tm="0">
                                          <p:val>
                                            <p:fltVal val="0"/>
                                          </p:val>
                                        </p:tav>
                                        <p:tav tm="100000">
                                          <p:val>
                                            <p:strVal val="#ppt_h"/>
                                          </p:val>
                                        </p:tav>
                                      </p:tavLst>
                                    </p:anim>
                                    <p:animEffect transition="in" filter="fade">
                                      <p:cBhvr>
                                        <p:cTn id="117" dur="500"/>
                                        <p:tgtEl>
                                          <p:spTgt spid="131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bldLvl="4" autoUpdateAnimBg="0"/>
      <p:bldP spid="131086" grpId="0" animBg="1"/>
      <p:bldP spid="131085" grpId="0" animBg="1"/>
      <p:bldP spid="131084" grpId="0" animBg="1"/>
      <p:bldP spid="131083" grpId="0" animBg="1"/>
      <p:bldP spid="131082" grpId="0" animBg="1"/>
      <p:bldP spid="131081" grpId="0" animBg="1"/>
      <p:bldP spid="131080" grpId="0" animBg="1"/>
      <p:bldP spid="131079" grpId="0" animBg="1"/>
      <p:bldP spid="131078" grpId="0" animBg="1"/>
      <p:bldP spid="131077" grpId="0" animBg="1"/>
      <p:bldP spid="131087" grpId="0" animBg="1"/>
      <p:bldP spid="131088" grpId="0" animBg="1"/>
      <p:bldP spid="131089" grpId="0" animBg="1"/>
      <p:bldP spid="131090" grpId="0" animBg="1"/>
      <p:bldP spid="131091" grpId="0" animBg="1"/>
      <p:bldP spid="131092" grpId="0" animBg="1"/>
      <p:bldP spid="131093" grpId="0" animBg="1"/>
      <p:bldP spid="131094" grpId="0" animBg="1"/>
      <p:bldP spid="1310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ChangeArrowheads="1"/>
          </p:cNvSpPr>
          <p:nvPr/>
        </p:nvSpPr>
        <p:spPr bwMode="auto">
          <a:xfrm>
            <a:off x="685800" y="1219200"/>
            <a:ext cx="8001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There are 3 types of non-probability samples:</a:t>
            </a:r>
          </a:p>
        </p:txBody>
      </p:sp>
      <p:sp>
        <p:nvSpPr>
          <p:cNvPr id="132128" name="Rectangle 32"/>
          <p:cNvSpPr>
            <a:spLocks noChangeArrowheads="1"/>
          </p:cNvSpPr>
          <p:nvPr/>
        </p:nvSpPr>
        <p:spPr bwMode="auto">
          <a:xfrm>
            <a:off x="3708400" y="4524375"/>
            <a:ext cx="4751388" cy="1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eaLnBrk="1" hangingPunct="1">
              <a:spcBef>
                <a:spcPct val="20000"/>
              </a:spcBef>
            </a:pPr>
            <a:r>
              <a:rPr lang="en-GB" sz="2000">
                <a:latin typeface="Arial" charset="0"/>
              </a:rPr>
              <a:t>This allows the interviewer to select people who they judge to be representative of the market</a:t>
            </a:r>
          </a:p>
        </p:txBody>
      </p:sp>
      <p:sp>
        <p:nvSpPr>
          <p:cNvPr id="132127" name="Rectangle 31"/>
          <p:cNvSpPr>
            <a:spLocks noChangeArrowheads="1"/>
          </p:cNvSpPr>
          <p:nvPr/>
        </p:nvSpPr>
        <p:spPr bwMode="auto">
          <a:xfrm>
            <a:off x="611188" y="4524375"/>
            <a:ext cx="3097212" cy="1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eaLnBrk="1" hangingPunct="1">
              <a:spcBef>
                <a:spcPct val="20000"/>
              </a:spcBef>
            </a:pPr>
            <a:r>
              <a:rPr lang="en-GB" sz="2000" b="1">
                <a:solidFill>
                  <a:srgbClr val="FF0000"/>
                </a:solidFill>
                <a:latin typeface="Arial" charset="0"/>
              </a:rPr>
              <a:t>Judgement Sampling</a:t>
            </a:r>
          </a:p>
        </p:txBody>
      </p:sp>
      <p:sp>
        <p:nvSpPr>
          <p:cNvPr id="132126" name="Rectangle 30"/>
          <p:cNvSpPr>
            <a:spLocks noChangeArrowheads="1"/>
          </p:cNvSpPr>
          <p:nvPr/>
        </p:nvSpPr>
        <p:spPr bwMode="auto">
          <a:xfrm>
            <a:off x="3708400" y="3508375"/>
            <a:ext cx="4751388" cy="1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eaLnBrk="1" hangingPunct="1">
              <a:spcBef>
                <a:spcPct val="20000"/>
              </a:spcBef>
            </a:pPr>
            <a:r>
              <a:rPr lang="en-GB" sz="2000">
                <a:latin typeface="Arial" charset="0"/>
              </a:rPr>
              <a:t>Interviews anyone available</a:t>
            </a:r>
          </a:p>
        </p:txBody>
      </p:sp>
      <p:sp>
        <p:nvSpPr>
          <p:cNvPr id="132125" name="Rectangle 29"/>
          <p:cNvSpPr>
            <a:spLocks noChangeArrowheads="1"/>
          </p:cNvSpPr>
          <p:nvPr/>
        </p:nvSpPr>
        <p:spPr bwMode="auto">
          <a:xfrm>
            <a:off x="611188" y="3508375"/>
            <a:ext cx="3097212" cy="1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eaLnBrk="1" hangingPunct="1">
              <a:spcBef>
                <a:spcPct val="20000"/>
              </a:spcBef>
            </a:pPr>
            <a:r>
              <a:rPr lang="en-GB" sz="2000" b="1">
                <a:solidFill>
                  <a:srgbClr val="FF0000"/>
                </a:solidFill>
                <a:latin typeface="Arial" charset="0"/>
              </a:rPr>
              <a:t>Convenience Sampling</a:t>
            </a:r>
          </a:p>
        </p:txBody>
      </p:sp>
      <p:sp>
        <p:nvSpPr>
          <p:cNvPr id="132124" name="Rectangle 28"/>
          <p:cNvSpPr>
            <a:spLocks noChangeArrowheads="1"/>
          </p:cNvSpPr>
          <p:nvPr/>
        </p:nvSpPr>
        <p:spPr bwMode="auto">
          <a:xfrm>
            <a:off x="3708400" y="2492375"/>
            <a:ext cx="4751388" cy="1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eaLnBrk="1" hangingPunct="1">
              <a:spcBef>
                <a:spcPct val="20000"/>
              </a:spcBef>
            </a:pPr>
            <a:r>
              <a:rPr lang="en-GB" sz="2000">
                <a:latin typeface="Arial" charset="0"/>
              </a:rPr>
              <a:t>A certain number of people with given characteristics will be interviewed</a:t>
            </a:r>
          </a:p>
        </p:txBody>
      </p:sp>
      <p:sp>
        <p:nvSpPr>
          <p:cNvPr id="132123" name="Rectangle 27"/>
          <p:cNvSpPr>
            <a:spLocks noChangeArrowheads="1"/>
          </p:cNvSpPr>
          <p:nvPr/>
        </p:nvSpPr>
        <p:spPr bwMode="auto">
          <a:xfrm>
            <a:off x="611188" y="2492375"/>
            <a:ext cx="3097212" cy="10160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eaLnBrk="1" hangingPunct="1">
              <a:spcBef>
                <a:spcPct val="20000"/>
              </a:spcBef>
            </a:pPr>
            <a:r>
              <a:rPr lang="en-GB" sz="2000" b="1">
                <a:solidFill>
                  <a:srgbClr val="FF0000"/>
                </a:solidFill>
                <a:latin typeface="Arial" charset="0"/>
              </a:rPr>
              <a:t>Quota Sampling</a:t>
            </a:r>
          </a:p>
        </p:txBody>
      </p:sp>
      <p:sp>
        <p:nvSpPr>
          <p:cNvPr id="132122" name="Rectangle 26"/>
          <p:cNvSpPr>
            <a:spLocks noChangeArrowheads="1"/>
          </p:cNvSpPr>
          <p:nvPr/>
        </p:nvSpPr>
        <p:spPr bwMode="auto">
          <a:xfrm>
            <a:off x="3708400" y="1989138"/>
            <a:ext cx="4751388" cy="503237"/>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Description</a:t>
            </a:r>
          </a:p>
        </p:txBody>
      </p:sp>
      <p:sp>
        <p:nvSpPr>
          <p:cNvPr id="132121" name="Rectangle 25"/>
          <p:cNvSpPr>
            <a:spLocks noChangeArrowheads="1"/>
          </p:cNvSpPr>
          <p:nvPr/>
        </p:nvSpPr>
        <p:spPr bwMode="auto">
          <a:xfrm>
            <a:off x="611188" y="1989138"/>
            <a:ext cx="3097212" cy="503237"/>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b="1">
                <a:solidFill>
                  <a:schemeClr val="accent2"/>
                </a:solidFill>
                <a:latin typeface="Arial" charset="0"/>
              </a:rPr>
              <a:t>Non-Probability Sample</a:t>
            </a:r>
          </a:p>
        </p:txBody>
      </p:sp>
      <p:sp>
        <p:nvSpPr>
          <p:cNvPr id="132129" name="Line 33"/>
          <p:cNvSpPr>
            <a:spLocks noChangeShapeType="1"/>
          </p:cNvSpPr>
          <p:nvPr/>
        </p:nvSpPr>
        <p:spPr bwMode="auto">
          <a:xfrm>
            <a:off x="611188" y="1989138"/>
            <a:ext cx="7848600"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0" name="Line 34"/>
          <p:cNvSpPr>
            <a:spLocks noChangeShapeType="1"/>
          </p:cNvSpPr>
          <p:nvPr/>
        </p:nvSpPr>
        <p:spPr bwMode="auto">
          <a:xfrm>
            <a:off x="611188" y="2492375"/>
            <a:ext cx="78486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1" name="Line 35"/>
          <p:cNvSpPr>
            <a:spLocks noChangeShapeType="1"/>
          </p:cNvSpPr>
          <p:nvPr/>
        </p:nvSpPr>
        <p:spPr bwMode="auto">
          <a:xfrm>
            <a:off x="611188" y="3508375"/>
            <a:ext cx="78486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2" name="Line 36"/>
          <p:cNvSpPr>
            <a:spLocks noChangeShapeType="1"/>
          </p:cNvSpPr>
          <p:nvPr/>
        </p:nvSpPr>
        <p:spPr bwMode="auto">
          <a:xfrm>
            <a:off x="611188" y="4524375"/>
            <a:ext cx="784860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3" name="Line 37"/>
          <p:cNvSpPr>
            <a:spLocks noChangeShapeType="1"/>
          </p:cNvSpPr>
          <p:nvPr/>
        </p:nvSpPr>
        <p:spPr bwMode="auto">
          <a:xfrm>
            <a:off x="611188" y="5540375"/>
            <a:ext cx="7848600" cy="0"/>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4" name="Line 38"/>
          <p:cNvSpPr>
            <a:spLocks noChangeShapeType="1"/>
          </p:cNvSpPr>
          <p:nvPr/>
        </p:nvSpPr>
        <p:spPr bwMode="auto">
          <a:xfrm>
            <a:off x="611188" y="1989138"/>
            <a:ext cx="0" cy="3551237"/>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5" name="Line 39"/>
          <p:cNvSpPr>
            <a:spLocks noChangeShapeType="1"/>
          </p:cNvSpPr>
          <p:nvPr/>
        </p:nvSpPr>
        <p:spPr bwMode="auto">
          <a:xfrm>
            <a:off x="3708400" y="1989138"/>
            <a:ext cx="0" cy="3551237"/>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36" name="Line 40"/>
          <p:cNvSpPr>
            <a:spLocks noChangeShapeType="1"/>
          </p:cNvSpPr>
          <p:nvPr/>
        </p:nvSpPr>
        <p:spPr bwMode="auto">
          <a:xfrm>
            <a:off x="8459788" y="1989138"/>
            <a:ext cx="0" cy="3551237"/>
          </a:xfrm>
          <a:prstGeom prst="line">
            <a:avLst/>
          </a:prstGeom>
          <a:noFill/>
          <a:ln w="28575" cap="sq">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55" name="Rectangle 59"/>
          <p:cNvSpPr>
            <a:spLocks noGrp="1" noChangeArrowheads="1"/>
          </p:cNvSpPr>
          <p:nvPr>
            <p:ph type="title" idx="4294967295"/>
          </p:nvPr>
        </p:nvSpPr>
        <p:spPr/>
        <p:txBody>
          <a:bodyPr/>
          <a:lstStyle/>
          <a:p>
            <a:r>
              <a:rPr lang="en-GB"/>
              <a:t>Non-Probability Samples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32122"/>
                                        </p:tgtEl>
                                        <p:attrNameLst>
                                          <p:attrName>style.visibility</p:attrName>
                                        </p:attrNameLst>
                                      </p:cBhvr>
                                      <p:to>
                                        <p:strVal val="visible"/>
                                      </p:to>
                                    </p:set>
                                    <p:anim calcmode="lin" valueType="num">
                                      <p:cBhvr>
                                        <p:cTn id="11" dur="500" fill="hold"/>
                                        <p:tgtEl>
                                          <p:spTgt spid="132122"/>
                                        </p:tgtEl>
                                        <p:attrNameLst>
                                          <p:attrName>ppt_w</p:attrName>
                                        </p:attrNameLst>
                                      </p:cBhvr>
                                      <p:tavLst>
                                        <p:tav tm="0">
                                          <p:val>
                                            <p:fltVal val="0"/>
                                          </p:val>
                                        </p:tav>
                                        <p:tav tm="100000">
                                          <p:val>
                                            <p:strVal val="#ppt_w"/>
                                          </p:val>
                                        </p:tav>
                                      </p:tavLst>
                                    </p:anim>
                                    <p:anim calcmode="lin" valueType="num">
                                      <p:cBhvr>
                                        <p:cTn id="12" dur="500" fill="hold"/>
                                        <p:tgtEl>
                                          <p:spTgt spid="132122"/>
                                        </p:tgtEl>
                                        <p:attrNameLst>
                                          <p:attrName>ppt_h</p:attrName>
                                        </p:attrNameLst>
                                      </p:cBhvr>
                                      <p:tavLst>
                                        <p:tav tm="0">
                                          <p:val>
                                            <p:fltVal val="0"/>
                                          </p:val>
                                        </p:tav>
                                        <p:tav tm="100000">
                                          <p:val>
                                            <p:strVal val="#ppt_h"/>
                                          </p:val>
                                        </p:tav>
                                      </p:tavLst>
                                    </p:anim>
                                    <p:animEffect transition="in" filter="fade">
                                      <p:cBhvr>
                                        <p:cTn id="13" dur="500"/>
                                        <p:tgtEl>
                                          <p:spTgt spid="13212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32121"/>
                                        </p:tgtEl>
                                        <p:attrNameLst>
                                          <p:attrName>style.visibility</p:attrName>
                                        </p:attrNameLst>
                                      </p:cBhvr>
                                      <p:to>
                                        <p:strVal val="visible"/>
                                      </p:to>
                                    </p:set>
                                    <p:anim calcmode="lin" valueType="num">
                                      <p:cBhvr>
                                        <p:cTn id="16" dur="500" fill="hold"/>
                                        <p:tgtEl>
                                          <p:spTgt spid="132121"/>
                                        </p:tgtEl>
                                        <p:attrNameLst>
                                          <p:attrName>ppt_w</p:attrName>
                                        </p:attrNameLst>
                                      </p:cBhvr>
                                      <p:tavLst>
                                        <p:tav tm="0">
                                          <p:val>
                                            <p:fltVal val="0"/>
                                          </p:val>
                                        </p:tav>
                                        <p:tav tm="100000">
                                          <p:val>
                                            <p:strVal val="#ppt_w"/>
                                          </p:val>
                                        </p:tav>
                                      </p:tavLst>
                                    </p:anim>
                                    <p:anim calcmode="lin" valueType="num">
                                      <p:cBhvr>
                                        <p:cTn id="17" dur="500" fill="hold"/>
                                        <p:tgtEl>
                                          <p:spTgt spid="132121"/>
                                        </p:tgtEl>
                                        <p:attrNameLst>
                                          <p:attrName>ppt_h</p:attrName>
                                        </p:attrNameLst>
                                      </p:cBhvr>
                                      <p:tavLst>
                                        <p:tav tm="0">
                                          <p:val>
                                            <p:fltVal val="0"/>
                                          </p:val>
                                        </p:tav>
                                        <p:tav tm="100000">
                                          <p:val>
                                            <p:strVal val="#ppt_h"/>
                                          </p:val>
                                        </p:tav>
                                      </p:tavLst>
                                    </p:anim>
                                    <p:animEffect transition="in" filter="fade">
                                      <p:cBhvr>
                                        <p:cTn id="18" dur="500"/>
                                        <p:tgtEl>
                                          <p:spTgt spid="132121"/>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32129"/>
                                        </p:tgtEl>
                                        <p:attrNameLst>
                                          <p:attrName>style.visibility</p:attrName>
                                        </p:attrNameLst>
                                      </p:cBhvr>
                                      <p:to>
                                        <p:strVal val="visible"/>
                                      </p:to>
                                    </p:set>
                                    <p:anim calcmode="lin" valueType="num">
                                      <p:cBhvr>
                                        <p:cTn id="21" dur="500" fill="hold"/>
                                        <p:tgtEl>
                                          <p:spTgt spid="132129"/>
                                        </p:tgtEl>
                                        <p:attrNameLst>
                                          <p:attrName>ppt_w</p:attrName>
                                        </p:attrNameLst>
                                      </p:cBhvr>
                                      <p:tavLst>
                                        <p:tav tm="0">
                                          <p:val>
                                            <p:fltVal val="0"/>
                                          </p:val>
                                        </p:tav>
                                        <p:tav tm="100000">
                                          <p:val>
                                            <p:strVal val="#ppt_w"/>
                                          </p:val>
                                        </p:tav>
                                      </p:tavLst>
                                    </p:anim>
                                    <p:anim calcmode="lin" valueType="num">
                                      <p:cBhvr>
                                        <p:cTn id="22" dur="500" fill="hold"/>
                                        <p:tgtEl>
                                          <p:spTgt spid="132129"/>
                                        </p:tgtEl>
                                        <p:attrNameLst>
                                          <p:attrName>ppt_h</p:attrName>
                                        </p:attrNameLst>
                                      </p:cBhvr>
                                      <p:tavLst>
                                        <p:tav tm="0">
                                          <p:val>
                                            <p:fltVal val="0"/>
                                          </p:val>
                                        </p:tav>
                                        <p:tav tm="100000">
                                          <p:val>
                                            <p:strVal val="#ppt_h"/>
                                          </p:val>
                                        </p:tav>
                                      </p:tavLst>
                                    </p:anim>
                                    <p:animEffect transition="in" filter="fade">
                                      <p:cBhvr>
                                        <p:cTn id="23" dur="500"/>
                                        <p:tgtEl>
                                          <p:spTgt spid="132129"/>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32130"/>
                                        </p:tgtEl>
                                        <p:attrNameLst>
                                          <p:attrName>style.visibility</p:attrName>
                                        </p:attrNameLst>
                                      </p:cBhvr>
                                      <p:to>
                                        <p:strVal val="visible"/>
                                      </p:to>
                                    </p:set>
                                    <p:anim calcmode="lin" valueType="num">
                                      <p:cBhvr>
                                        <p:cTn id="26" dur="500" fill="hold"/>
                                        <p:tgtEl>
                                          <p:spTgt spid="132130"/>
                                        </p:tgtEl>
                                        <p:attrNameLst>
                                          <p:attrName>ppt_w</p:attrName>
                                        </p:attrNameLst>
                                      </p:cBhvr>
                                      <p:tavLst>
                                        <p:tav tm="0">
                                          <p:val>
                                            <p:fltVal val="0"/>
                                          </p:val>
                                        </p:tav>
                                        <p:tav tm="100000">
                                          <p:val>
                                            <p:strVal val="#ppt_w"/>
                                          </p:val>
                                        </p:tav>
                                      </p:tavLst>
                                    </p:anim>
                                    <p:anim calcmode="lin" valueType="num">
                                      <p:cBhvr>
                                        <p:cTn id="27" dur="500" fill="hold"/>
                                        <p:tgtEl>
                                          <p:spTgt spid="132130"/>
                                        </p:tgtEl>
                                        <p:attrNameLst>
                                          <p:attrName>ppt_h</p:attrName>
                                        </p:attrNameLst>
                                      </p:cBhvr>
                                      <p:tavLst>
                                        <p:tav tm="0">
                                          <p:val>
                                            <p:fltVal val="0"/>
                                          </p:val>
                                        </p:tav>
                                        <p:tav tm="100000">
                                          <p:val>
                                            <p:strVal val="#ppt_h"/>
                                          </p:val>
                                        </p:tav>
                                      </p:tavLst>
                                    </p:anim>
                                    <p:animEffect transition="in" filter="fade">
                                      <p:cBhvr>
                                        <p:cTn id="28" dur="500"/>
                                        <p:tgtEl>
                                          <p:spTgt spid="132130"/>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32131"/>
                                        </p:tgtEl>
                                        <p:attrNameLst>
                                          <p:attrName>style.visibility</p:attrName>
                                        </p:attrNameLst>
                                      </p:cBhvr>
                                      <p:to>
                                        <p:strVal val="visible"/>
                                      </p:to>
                                    </p:set>
                                    <p:anim calcmode="lin" valueType="num">
                                      <p:cBhvr>
                                        <p:cTn id="31" dur="500" fill="hold"/>
                                        <p:tgtEl>
                                          <p:spTgt spid="132131"/>
                                        </p:tgtEl>
                                        <p:attrNameLst>
                                          <p:attrName>ppt_w</p:attrName>
                                        </p:attrNameLst>
                                      </p:cBhvr>
                                      <p:tavLst>
                                        <p:tav tm="0">
                                          <p:val>
                                            <p:fltVal val="0"/>
                                          </p:val>
                                        </p:tav>
                                        <p:tav tm="100000">
                                          <p:val>
                                            <p:strVal val="#ppt_w"/>
                                          </p:val>
                                        </p:tav>
                                      </p:tavLst>
                                    </p:anim>
                                    <p:anim calcmode="lin" valueType="num">
                                      <p:cBhvr>
                                        <p:cTn id="32" dur="500" fill="hold"/>
                                        <p:tgtEl>
                                          <p:spTgt spid="132131"/>
                                        </p:tgtEl>
                                        <p:attrNameLst>
                                          <p:attrName>ppt_h</p:attrName>
                                        </p:attrNameLst>
                                      </p:cBhvr>
                                      <p:tavLst>
                                        <p:tav tm="0">
                                          <p:val>
                                            <p:fltVal val="0"/>
                                          </p:val>
                                        </p:tav>
                                        <p:tav tm="100000">
                                          <p:val>
                                            <p:strVal val="#ppt_h"/>
                                          </p:val>
                                        </p:tav>
                                      </p:tavLst>
                                    </p:anim>
                                    <p:animEffect transition="in" filter="fade">
                                      <p:cBhvr>
                                        <p:cTn id="33" dur="500"/>
                                        <p:tgtEl>
                                          <p:spTgt spid="132131"/>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2132"/>
                                        </p:tgtEl>
                                        <p:attrNameLst>
                                          <p:attrName>style.visibility</p:attrName>
                                        </p:attrNameLst>
                                      </p:cBhvr>
                                      <p:to>
                                        <p:strVal val="visible"/>
                                      </p:to>
                                    </p:set>
                                    <p:anim calcmode="lin" valueType="num">
                                      <p:cBhvr>
                                        <p:cTn id="36" dur="500" fill="hold"/>
                                        <p:tgtEl>
                                          <p:spTgt spid="132132"/>
                                        </p:tgtEl>
                                        <p:attrNameLst>
                                          <p:attrName>ppt_w</p:attrName>
                                        </p:attrNameLst>
                                      </p:cBhvr>
                                      <p:tavLst>
                                        <p:tav tm="0">
                                          <p:val>
                                            <p:fltVal val="0"/>
                                          </p:val>
                                        </p:tav>
                                        <p:tav tm="100000">
                                          <p:val>
                                            <p:strVal val="#ppt_w"/>
                                          </p:val>
                                        </p:tav>
                                      </p:tavLst>
                                    </p:anim>
                                    <p:anim calcmode="lin" valueType="num">
                                      <p:cBhvr>
                                        <p:cTn id="37" dur="500" fill="hold"/>
                                        <p:tgtEl>
                                          <p:spTgt spid="132132"/>
                                        </p:tgtEl>
                                        <p:attrNameLst>
                                          <p:attrName>ppt_h</p:attrName>
                                        </p:attrNameLst>
                                      </p:cBhvr>
                                      <p:tavLst>
                                        <p:tav tm="0">
                                          <p:val>
                                            <p:fltVal val="0"/>
                                          </p:val>
                                        </p:tav>
                                        <p:tav tm="100000">
                                          <p:val>
                                            <p:strVal val="#ppt_h"/>
                                          </p:val>
                                        </p:tav>
                                      </p:tavLst>
                                    </p:anim>
                                    <p:animEffect transition="in" filter="fade">
                                      <p:cBhvr>
                                        <p:cTn id="38" dur="500"/>
                                        <p:tgtEl>
                                          <p:spTgt spid="132132"/>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32133"/>
                                        </p:tgtEl>
                                        <p:attrNameLst>
                                          <p:attrName>style.visibility</p:attrName>
                                        </p:attrNameLst>
                                      </p:cBhvr>
                                      <p:to>
                                        <p:strVal val="visible"/>
                                      </p:to>
                                    </p:set>
                                    <p:anim calcmode="lin" valueType="num">
                                      <p:cBhvr>
                                        <p:cTn id="41" dur="500" fill="hold"/>
                                        <p:tgtEl>
                                          <p:spTgt spid="132133"/>
                                        </p:tgtEl>
                                        <p:attrNameLst>
                                          <p:attrName>ppt_w</p:attrName>
                                        </p:attrNameLst>
                                      </p:cBhvr>
                                      <p:tavLst>
                                        <p:tav tm="0">
                                          <p:val>
                                            <p:fltVal val="0"/>
                                          </p:val>
                                        </p:tav>
                                        <p:tav tm="100000">
                                          <p:val>
                                            <p:strVal val="#ppt_w"/>
                                          </p:val>
                                        </p:tav>
                                      </p:tavLst>
                                    </p:anim>
                                    <p:anim calcmode="lin" valueType="num">
                                      <p:cBhvr>
                                        <p:cTn id="42" dur="500" fill="hold"/>
                                        <p:tgtEl>
                                          <p:spTgt spid="132133"/>
                                        </p:tgtEl>
                                        <p:attrNameLst>
                                          <p:attrName>ppt_h</p:attrName>
                                        </p:attrNameLst>
                                      </p:cBhvr>
                                      <p:tavLst>
                                        <p:tav tm="0">
                                          <p:val>
                                            <p:fltVal val="0"/>
                                          </p:val>
                                        </p:tav>
                                        <p:tav tm="100000">
                                          <p:val>
                                            <p:strVal val="#ppt_h"/>
                                          </p:val>
                                        </p:tav>
                                      </p:tavLst>
                                    </p:anim>
                                    <p:animEffect transition="in" filter="fade">
                                      <p:cBhvr>
                                        <p:cTn id="43" dur="500"/>
                                        <p:tgtEl>
                                          <p:spTgt spid="132133"/>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32134"/>
                                        </p:tgtEl>
                                        <p:attrNameLst>
                                          <p:attrName>style.visibility</p:attrName>
                                        </p:attrNameLst>
                                      </p:cBhvr>
                                      <p:to>
                                        <p:strVal val="visible"/>
                                      </p:to>
                                    </p:set>
                                    <p:anim calcmode="lin" valueType="num">
                                      <p:cBhvr>
                                        <p:cTn id="46" dur="500" fill="hold"/>
                                        <p:tgtEl>
                                          <p:spTgt spid="132134"/>
                                        </p:tgtEl>
                                        <p:attrNameLst>
                                          <p:attrName>ppt_w</p:attrName>
                                        </p:attrNameLst>
                                      </p:cBhvr>
                                      <p:tavLst>
                                        <p:tav tm="0">
                                          <p:val>
                                            <p:fltVal val="0"/>
                                          </p:val>
                                        </p:tav>
                                        <p:tav tm="100000">
                                          <p:val>
                                            <p:strVal val="#ppt_w"/>
                                          </p:val>
                                        </p:tav>
                                      </p:tavLst>
                                    </p:anim>
                                    <p:anim calcmode="lin" valueType="num">
                                      <p:cBhvr>
                                        <p:cTn id="47" dur="500" fill="hold"/>
                                        <p:tgtEl>
                                          <p:spTgt spid="132134"/>
                                        </p:tgtEl>
                                        <p:attrNameLst>
                                          <p:attrName>ppt_h</p:attrName>
                                        </p:attrNameLst>
                                      </p:cBhvr>
                                      <p:tavLst>
                                        <p:tav tm="0">
                                          <p:val>
                                            <p:fltVal val="0"/>
                                          </p:val>
                                        </p:tav>
                                        <p:tav tm="100000">
                                          <p:val>
                                            <p:strVal val="#ppt_h"/>
                                          </p:val>
                                        </p:tav>
                                      </p:tavLst>
                                    </p:anim>
                                    <p:animEffect transition="in" filter="fade">
                                      <p:cBhvr>
                                        <p:cTn id="48" dur="500"/>
                                        <p:tgtEl>
                                          <p:spTgt spid="132134"/>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2135"/>
                                        </p:tgtEl>
                                        <p:attrNameLst>
                                          <p:attrName>style.visibility</p:attrName>
                                        </p:attrNameLst>
                                      </p:cBhvr>
                                      <p:to>
                                        <p:strVal val="visible"/>
                                      </p:to>
                                    </p:set>
                                    <p:anim calcmode="lin" valueType="num">
                                      <p:cBhvr>
                                        <p:cTn id="51" dur="500" fill="hold"/>
                                        <p:tgtEl>
                                          <p:spTgt spid="132135"/>
                                        </p:tgtEl>
                                        <p:attrNameLst>
                                          <p:attrName>ppt_w</p:attrName>
                                        </p:attrNameLst>
                                      </p:cBhvr>
                                      <p:tavLst>
                                        <p:tav tm="0">
                                          <p:val>
                                            <p:fltVal val="0"/>
                                          </p:val>
                                        </p:tav>
                                        <p:tav tm="100000">
                                          <p:val>
                                            <p:strVal val="#ppt_w"/>
                                          </p:val>
                                        </p:tav>
                                      </p:tavLst>
                                    </p:anim>
                                    <p:anim calcmode="lin" valueType="num">
                                      <p:cBhvr>
                                        <p:cTn id="52" dur="500" fill="hold"/>
                                        <p:tgtEl>
                                          <p:spTgt spid="132135"/>
                                        </p:tgtEl>
                                        <p:attrNameLst>
                                          <p:attrName>ppt_h</p:attrName>
                                        </p:attrNameLst>
                                      </p:cBhvr>
                                      <p:tavLst>
                                        <p:tav tm="0">
                                          <p:val>
                                            <p:fltVal val="0"/>
                                          </p:val>
                                        </p:tav>
                                        <p:tav tm="100000">
                                          <p:val>
                                            <p:strVal val="#ppt_h"/>
                                          </p:val>
                                        </p:tav>
                                      </p:tavLst>
                                    </p:anim>
                                    <p:animEffect transition="in" filter="fade">
                                      <p:cBhvr>
                                        <p:cTn id="53" dur="500"/>
                                        <p:tgtEl>
                                          <p:spTgt spid="132135"/>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132136"/>
                                        </p:tgtEl>
                                        <p:attrNameLst>
                                          <p:attrName>style.visibility</p:attrName>
                                        </p:attrNameLst>
                                      </p:cBhvr>
                                      <p:to>
                                        <p:strVal val="visible"/>
                                      </p:to>
                                    </p:set>
                                    <p:anim calcmode="lin" valueType="num">
                                      <p:cBhvr>
                                        <p:cTn id="56" dur="500" fill="hold"/>
                                        <p:tgtEl>
                                          <p:spTgt spid="132136"/>
                                        </p:tgtEl>
                                        <p:attrNameLst>
                                          <p:attrName>ppt_w</p:attrName>
                                        </p:attrNameLst>
                                      </p:cBhvr>
                                      <p:tavLst>
                                        <p:tav tm="0">
                                          <p:val>
                                            <p:fltVal val="0"/>
                                          </p:val>
                                        </p:tav>
                                        <p:tav tm="100000">
                                          <p:val>
                                            <p:strVal val="#ppt_w"/>
                                          </p:val>
                                        </p:tav>
                                      </p:tavLst>
                                    </p:anim>
                                    <p:anim calcmode="lin" valueType="num">
                                      <p:cBhvr>
                                        <p:cTn id="57" dur="500" fill="hold"/>
                                        <p:tgtEl>
                                          <p:spTgt spid="132136"/>
                                        </p:tgtEl>
                                        <p:attrNameLst>
                                          <p:attrName>ppt_h</p:attrName>
                                        </p:attrNameLst>
                                      </p:cBhvr>
                                      <p:tavLst>
                                        <p:tav tm="0">
                                          <p:val>
                                            <p:fltVal val="0"/>
                                          </p:val>
                                        </p:tav>
                                        <p:tav tm="100000">
                                          <p:val>
                                            <p:strVal val="#ppt_h"/>
                                          </p:val>
                                        </p:tav>
                                      </p:tavLst>
                                    </p:anim>
                                    <p:animEffect transition="in" filter="fade">
                                      <p:cBhvr>
                                        <p:cTn id="58" dur="500"/>
                                        <p:tgtEl>
                                          <p:spTgt spid="13213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132123"/>
                                        </p:tgtEl>
                                        <p:attrNameLst>
                                          <p:attrName>style.visibility</p:attrName>
                                        </p:attrNameLst>
                                      </p:cBhvr>
                                      <p:to>
                                        <p:strVal val="visible"/>
                                      </p:to>
                                    </p:set>
                                    <p:anim calcmode="lin" valueType="num">
                                      <p:cBhvr>
                                        <p:cTn id="63" dur="500" fill="hold"/>
                                        <p:tgtEl>
                                          <p:spTgt spid="132123"/>
                                        </p:tgtEl>
                                        <p:attrNameLst>
                                          <p:attrName>ppt_w</p:attrName>
                                        </p:attrNameLst>
                                      </p:cBhvr>
                                      <p:tavLst>
                                        <p:tav tm="0">
                                          <p:val>
                                            <p:fltVal val="0"/>
                                          </p:val>
                                        </p:tav>
                                        <p:tav tm="100000">
                                          <p:val>
                                            <p:strVal val="#ppt_w"/>
                                          </p:val>
                                        </p:tav>
                                      </p:tavLst>
                                    </p:anim>
                                    <p:anim calcmode="lin" valueType="num">
                                      <p:cBhvr>
                                        <p:cTn id="64" dur="500" fill="hold"/>
                                        <p:tgtEl>
                                          <p:spTgt spid="132123"/>
                                        </p:tgtEl>
                                        <p:attrNameLst>
                                          <p:attrName>ppt_h</p:attrName>
                                        </p:attrNameLst>
                                      </p:cBhvr>
                                      <p:tavLst>
                                        <p:tav tm="0">
                                          <p:val>
                                            <p:fltVal val="0"/>
                                          </p:val>
                                        </p:tav>
                                        <p:tav tm="100000">
                                          <p:val>
                                            <p:strVal val="#ppt_h"/>
                                          </p:val>
                                        </p:tav>
                                      </p:tavLst>
                                    </p:anim>
                                    <p:animEffect transition="in" filter="fade">
                                      <p:cBhvr>
                                        <p:cTn id="65" dur="500"/>
                                        <p:tgtEl>
                                          <p:spTgt spid="1321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32124"/>
                                        </p:tgtEl>
                                        <p:attrNameLst>
                                          <p:attrName>style.visibility</p:attrName>
                                        </p:attrNameLst>
                                      </p:cBhvr>
                                      <p:to>
                                        <p:strVal val="visible"/>
                                      </p:to>
                                    </p:set>
                                    <p:anim calcmode="lin" valueType="num">
                                      <p:cBhvr>
                                        <p:cTn id="70" dur="500" fill="hold"/>
                                        <p:tgtEl>
                                          <p:spTgt spid="132124"/>
                                        </p:tgtEl>
                                        <p:attrNameLst>
                                          <p:attrName>ppt_w</p:attrName>
                                        </p:attrNameLst>
                                      </p:cBhvr>
                                      <p:tavLst>
                                        <p:tav tm="0">
                                          <p:val>
                                            <p:fltVal val="0"/>
                                          </p:val>
                                        </p:tav>
                                        <p:tav tm="100000">
                                          <p:val>
                                            <p:strVal val="#ppt_w"/>
                                          </p:val>
                                        </p:tav>
                                      </p:tavLst>
                                    </p:anim>
                                    <p:anim calcmode="lin" valueType="num">
                                      <p:cBhvr>
                                        <p:cTn id="71" dur="500" fill="hold"/>
                                        <p:tgtEl>
                                          <p:spTgt spid="132124"/>
                                        </p:tgtEl>
                                        <p:attrNameLst>
                                          <p:attrName>ppt_h</p:attrName>
                                        </p:attrNameLst>
                                      </p:cBhvr>
                                      <p:tavLst>
                                        <p:tav tm="0">
                                          <p:val>
                                            <p:fltVal val="0"/>
                                          </p:val>
                                        </p:tav>
                                        <p:tav tm="100000">
                                          <p:val>
                                            <p:strVal val="#ppt_h"/>
                                          </p:val>
                                        </p:tav>
                                      </p:tavLst>
                                    </p:anim>
                                    <p:animEffect transition="in" filter="fade">
                                      <p:cBhvr>
                                        <p:cTn id="72" dur="500"/>
                                        <p:tgtEl>
                                          <p:spTgt spid="132124"/>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132125"/>
                                        </p:tgtEl>
                                        <p:attrNameLst>
                                          <p:attrName>style.visibility</p:attrName>
                                        </p:attrNameLst>
                                      </p:cBhvr>
                                      <p:to>
                                        <p:strVal val="visible"/>
                                      </p:to>
                                    </p:set>
                                    <p:anim calcmode="lin" valueType="num">
                                      <p:cBhvr>
                                        <p:cTn id="75" dur="500" fill="hold"/>
                                        <p:tgtEl>
                                          <p:spTgt spid="132125"/>
                                        </p:tgtEl>
                                        <p:attrNameLst>
                                          <p:attrName>ppt_w</p:attrName>
                                        </p:attrNameLst>
                                      </p:cBhvr>
                                      <p:tavLst>
                                        <p:tav tm="0">
                                          <p:val>
                                            <p:fltVal val="0"/>
                                          </p:val>
                                        </p:tav>
                                        <p:tav tm="100000">
                                          <p:val>
                                            <p:strVal val="#ppt_w"/>
                                          </p:val>
                                        </p:tav>
                                      </p:tavLst>
                                    </p:anim>
                                    <p:anim calcmode="lin" valueType="num">
                                      <p:cBhvr>
                                        <p:cTn id="76" dur="500" fill="hold"/>
                                        <p:tgtEl>
                                          <p:spTgt spid="132125"/>
                                        </p:tgtEl>
                                        <p:attrNameLst>
                                          <p:attrName>ppt_h</p:attrName>
                                        </p:attrNameLst>
                                      </p:cBhvr>
                                      <p:tavLst>
                                        <p:tav tm="0">
                                          <p:val>
                                            <p:fltVal val="0"/>
                                          </p:val>
                                        </p:tav>
                                        <p:tav tm="100000">
                                          <p:val>
                                            <p:strVal val="#ppt_h"/>
                                          </p:val>
                                        </p:tav>
                                      </p:tavLst>
                                    </p:anim>
                                    <p:animEffect transition="in" filter="fade">
                                      <p:cBhvr>
                                        <p:cTn id="77" dur="500"/>
                                        <p:tgtEl>
                                          <p:spTgt spid="1321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0" fill="hold" grpId="0" nodeType="clickEffect">
                                  <p:stCondLst>
                                    <p:cond delay="0"/>
                                  </p:stCondLst>
                                  <p:childTnLst>
                                    <p:set>
                                      <p:cBhvr>
                                        <p:cTn id="81" dur="1" fill="hold">
                                          <p:stCondLst>
                                            <p:cond delay="0"/>
                                          </p:stCondLst>
                                        </p:cTn>
                                        <p:tgtEl>
                                          <p:spTgt spid="132126"/>
                                        </p:tgtEl>
                                        <p:attrNameLst>
                                          <p:attrName>style.visibility</p:attrName>
                                        </p:attrNameLst>
                                      </p:cBhvr>
                                      <p:to>
                                        <p:strVal val="visible"/>
                                      </p:to>
                                    </p:set>
                                    <p:anim calcmode="lin" valueType="num">
                                      <p:cBhvr>
                                        <p:cTn id="82" dur="500" fill="hold"/>
                                        <p:tgtEl>
                                          <p:spTgt spid="132126"/>
                                        </p:tgtEl>
                                        <p:attrNameLst>
                                          <p:attrName>ppt_w</p:attrName>
                                        </p:attrNameLst>
                                      </p:cBhvr>
                                      <p:tavLst>
                                        <p:tav tm="0">
                                          <p:val>
                                            <p:fltVal val="0"/>
                                          </p:val>
                                        </p:tav>
                                        <p:tav tm="100000">
                                          <p:val>
                                            <p:strVal val="#ppt_w"/>
                                          </p:val>
                                        </p:tav>
                                      </p:tavLst>
                                    </p:anim>
                                    <p:anim calcmode="lin" valueType="num">
                                      <p:cBhvr>
                                        <p:cTn id="83" dur="500" fill="hold"/>
                                        <p:tgtEl>
                                          <p:spTgt spid="132126"/>
                                        </p:tgtEl>
                                        <p:attrNameLst>
                                          <p:attrName>ppt_h</p:attrName>
                                        </p:attrNameLst>
                                      </p:cBhvr>
                                      <p:tavLst>
                                        <p:tav tm="0">
                                          <p:val>
                                            <p:fltVal val="0"/>
                                          </p:val>
                                        </p:tav>
                                        <p:tav tm="100000">
                                          <p:val>
                                            <p:strVal val="#ppt_h"/>
                                          </p:val>
                                        </p:tav>
                                      </p:tavLst>
                                    </p:anim>
                                    <p:animEffect transition="in" filter="fade">
                                      <p:cBhvr>
                                        <p:cTn id="84" dur="500"/>
                                        <p:tgtEl>
                                          <p:spTgt spid="132126"/>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132127"/>
                                        </p:tgtEl>
                                        <p:attrNameLst>
                                          <p:attrName>style.visibility</p:attrName>
                                        </p:attrNameLst>
                                      </p:cBhvr>
                                      <p:to>
                                        <p:strVal val="visible"/>
                                      </p:to>
                                    </p:set>
                                    <p:anim calcmode="lin" valueType="num">
                                      <p:cBhvr>
                                        <p:cTn id="89" dur="500" fill="hold"/>
                                        <p:tgtEl>
                                          <p:spTgt spid="132127"/>
                                        </p:tgtEl>
                                        <p:attrNameLst>
                                          <p:attrName>ppt_w</p:attrName>
                                        </p:attrNameLst>
                                      </p:cBhvr>
                                      <p:tavLst>
                                        <p:tav tm="0">
                                          <p:val>
                                            <p:fltVal val="0"/>
                                          </p:val>
                                        </p:tav>
                                        <p:tav tm="100000">
                                          <p:val>
                                            <p:strVal val="#ppt_w"/>
                                          </p:val>
                                        </p:tav>
                                      </p:tavLst>
                                    </p:anim>
                                    <p:anim calcmode="lin" valueType="num">
                                      <p:cBhvr>
                                        <p:cTn id="90" dur="500" fill="hold"/>
                                        <p:tgtEl>
                                          <p:spTgt spid="132127"/>
                                        </p:tgtEl>
                                        <p:attrNameLst>
                                          <p:attrName>ppt_h</p:attrName>
                                        </p:attrNameLst>
                                      </p:cBhvr>
                                      <p:tavLst>
                                        <p:tav tm="0">
                                          <p:val>
                                            <p:fltVal val="0"/>
                                          </p:val>
                                        </p:tav>
                                        <p:tav tm="100000">
                                          <p:val>
                                            <p:strVal val="#ppt_h"/>
                                          </p:val>
                                        </p:tav>
                                      </p:tavLst>
                                    </p:anim>
                                    <p:animEffect transition="in" filter="fade">
                                      <p:cBhvr>
                                        <p:cTn id="91" dur="500"/>
                                        <p:tgtEl>
                                          <p:spTgt spid="13212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32128"/>
                                        </p:tgtEl>
                                        <p:attrNameLst>
                                          <p:attrName>style.visibility</p:attrName>
                                        </p:attrNameLst>
                                      </p:cBhvr>
                                      <p:to>
                                        <p:strVal val="visible"/>
                                      </p:to>
                                    </p:set>
                                    <p:anim calcmode="lin" valueType="num">
                                      <p:cBhvr>
                                        <p:cTn id="96" dur="500" fill="hold"/>
                                        <p:tgtEl>
                                          <p:spTgt spid="132128"/>
                                        </p:tgtEl>
                                        <p:attrNameLst>
                                          <p:attrName>ppt_w</p:attrName>
                                        </p:attrNameLst>
                                      </p:cBhvr>
                                      <p:tavLst>
                                        <p:tav tm="0">
                                          <p:val>
                                            <p:fltVal val="0"/>
                                          </p:val>
                                        </p:tav>
                                        <p:tav tm="100000">
                                          <p:val>
                                            <p:strVal val="#ppt_w"/>
                                          </p:val>
                                        </p:tav>
                                      </p:tavLst>
                                    </p:anim>
                                    <p:anim calcmode="lin" valueType="num">
                                      <p:cBhvr>
                                        <p:cTn id="97" dur="500" fill="hold"/>
                                        <p:tgtEl>
                                          <p:spTgt spid="132128"/>
                                        </p:tgtEl>
                                        <p:attrNameLst>
                                          <p:attrName>ppt_h</p:attrName>
                                        </p:attrNameLst>
                                      </p:cBhvr>
                                      <p:tavLst>
                                        <p:tav tm="0">
                                          <p:val>
                                            <p:fltVal val="0"/>
                                          </p:val>
                                        </p:tav>
                                        <p:tav tm="100000">
                                          <p:val>
                                            <p:strVal val="#ppt_h"/>
                                          </p:val>
                                        </p:tav>
                                      </p:tavLst>
                                    </p:anim>
                                    <p:animEffect transition="in" filter="fade">
                                      <p:cBhvr>
                                        <p:cTn id="98" dur="500"/>
                                        <p:tgtEl>
                                          <p:spTgt spid="132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bldLvl="4" autoUpdateAnimBg="0"/>
      <p:bldP spid="132128" grpId="0" animBg="1"/>
      <p:bldP spid="132127" grpId="0" animBg="1"/>
      <p:bldP spid="132126" grpId="0" animBg="1"/>
      <p:bldP spid="132125" grpId="0" animBg="1"/>
      <p:bldP spid="132124" grpId="0" animBg="1"/>
      <p:bldP spid="132123" grpId="0" animBg="1"/>
      <p:bldP spid="132122" grpId="0" animBg="1"/>
      <p:bldP spid="132121" grpId="0" animBg="1"/>
      <p:bldP spid="132129" grpId="0" animBg="1"/>
      <p:bldP spid="132130" grpId="0" animBg="1"/>
      <p:bldP spid="132131" grpId="0" animBg="1"/>
      <p:bldP spid="132132" grpId="0" animBg="1"/>
      <p:bldP spid="132133" grpId="0" animBg="1"/>
      <p:bldP spid="132134" grpId="0" animBg="1"/>
      <p:bldP spid="132135" grpId="0" animBg="1"/>
      <p:bldP spid="1321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CCA4-56EE-4668-B4FE-27516BD2BA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8DE7FD-7217-4656-AD07-47947FD4DCC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A6EA75DB-DDCB-43AC-92F4-3540C0ABE91E}"/>
              </a:ext>
            </a:extLst>
          </p:cNvPr>
          <p:cNvPicPr>
            <a:picLocks noChangeAspect="1"/>
          </p:cNvPicPr>
          <p:nvPr/>
        </p:nvPicPr>
        <p:blipFill>
          <a:blip r:embed="rId2"/>
          <a:stretch>
            <a:fillRect/>
          </a:stretch>
        </p:blipFill>
        <p:spPr>
          <a:xfrm>
            <a:off x="762000" y="315452"/>
            <a:ext cx="7056627" cy="6428707"/>
          </a:xfrm>
          <a:prstGeom prst="rect">
            <a:avLst/>
          </a:prstGeom>
        </p:spPr>
      </p:pic>
    </p:spTree>
    <p:extLst>
      <p:ext uri="{BB962C8B-B14F-4D97-AF65-F5344CB8AC3E}">
        <p14:creationId xmlns:p14="http://schemas.microsoft.com/office/powerpoint/2010/main" val="382322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ChangeArrowheads="1"/>
          </p:cNvSpPr>
          <p:nvPr/>
        </p:nvSpPr>
        <p:spPr bwMode="auto">
          <a:xfrm>
            <a:off x="211015" y="1157288"/>
            <a:ext cx="8475785" cy="545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dirty="0">
                <a:latin typeface="Arial" charset="0"/>
              </a:rPr>
              <a:t>Market research can be invaluable</a:t>
            </a:r>
          </a:p>
          <a:p>
            <a:pPr marL="742950" lvl="1" indent="-285750" eaLnBrk="1" hangingPunct="1">
              <a:spcBef>
                <a:spcPct val="20000"/>
              </a:spcBef>
              <a:buFont typeface="Wingdings 3" pitchFamily="18" charset="2"/>
              <a:buBlip>
                <a:blip r:embed="rId3"/>
              </a:buBlip>
            </a:pPr>
            <a:r>
              <a:rPr lang="en-GB" sz="2000" dirty="0">
                <a:latin typeface="Arial" charset="0"/>
              </a:rPr>
              <a:t>By providing an insight into consumer behaviour</a:t>
            </a:r>
          </a:p>
          <a:p>
            <a:pPr marL="742950" lvl="1" indent="-285750" eaLnBrk="1" hangingPunct="1">
              <a:spcBef>
                <a:spcPct val="20000"/>
              </a:spcBef>
              <a:buFont typeface="Wingdings 3" pitchFamily="18" charset="2"/>
              <a:buBlip>
                <a:blip r:embed="rId3"/>
              </a:buBlip>
            </a:pPr>
            <a:endParaRPr lang="en-GB" sz="2000" dirty="0">
              <a:latin typeface="Arial" charset="0"/>
            </a:endParaRPr>
          </a:p>
          <a:p>
            <a:pPr marL="342900" indent="-342900" eaLnBrk="1" hangingPunct="1">
              <a:spcBef>
                <a:spcPct val="20000"/>
              </a:spcBef>
              <a:buFontTx/>
              <a:buBlip>
                <a:blip r:embed="rId2"/>
              </a:buBlip>
            </a:pPr>
            <a:r>
              <a:rPr lang="en-GB" dirty="0">
                <a:latin typeface="Arial" charset="0"/>
              </a:rPr>
              <a:t>However, care must be used in order to ensure that…</a:t>
            </a:r>
          </a:p>
          <a:p>
            <a:pPr marL="342900" indent="-342900" eaLnBrk="1" hangingPunct="1">
              <a:spcBef>
                <a:spcPct val="20000"/>
              </a:spcBef>
              <a:buFontTx/>
              <a:buBlip>
                <a:blip r:embed="rId2"/>
              </a:buBlip>
            </a:pPr>
            <a:endParaRPr lang="en-GB" dirty="0">
              <a:latin typeface="Arial" charset="0"/>
            </a:endParaRPr>
          </a:p>
        </p:txBody>
      </p:sp>
      <p:pic>
        <p:nvPicPr>
          <p:cNvPr id="136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33750"/>
            <a:ext cx="3179763"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198" name="Rectangle 6"/>
          <p:cNvSpPr>
            <a:spLocks noChangeArrowheads="1"/>
          </p:cNvSpPr>
          <p:nvPr/>
        </p:nvSpPr>
        <p:spPr bwMode="auto">
          <a:xfrm>
            <a:off x="1846385" y="2935679"/>
            <a:ext cx="7086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Font typeface="Wingdings 3" pitchFamily="18" charset="2"/>
              <a:buBlip>
                <a:blip r:embed="rId3"/>
              </a:buBlip>
            </a:pPr>
            <a:r>
              <a:rPr lang="en-GB" sz="2000" dirty="0">
                <a:solidFill>
                  <a:schemeClr val="accent2"/>
                </a:solidFill>
                <a:latin typeface="Arial" charset="0"/>
              </a:rPr>
              <a:t>The most appropriate method of sampling is used</a:t>
            </a:r>
          </a:p>
          <a:p>
            <a:pPr marL="1143000" lvl="2" indent="-228600" eaLnBrk="1" hangingPunct="1">
              <a:spcBef>
                <a:spcPct val="20000"/>
              </a:spcBef>
              <a:buFontTx/>
              <a:buBlip>
                <a:blip r:embed="rId5"/>
              </a:buBlip>
            </a:pPr>
            <a:r>
              <a:rPr lang="en-GB" sz="1800" dirty="0">
                <a:latin typeface="Arial" charset="0"/>
              </a:rPr>
              <a:t>An inappropriate sampling method could provide misleading information</a:t>
            </a:r>
          </a:p>
          <a:p>
            <a:pPr marL="742950" lvl="1" indent="-285750" eaLnBrk="1" hangingPunct="1">
              <a:spcBef>
                <a:spcPct val="20000"/>
              </a:spcBef>
              <a:buFont typeface="Wingdings 3" pitchFamily="18" charset="2"/>
              <a:buBlip>
                <a:blip r:embed="rId3"/>
              </a:buBlip>
            </a:pPr>
            <a:r>
              <a:rPr lang="en-GB" sz="2000" dirty="0">
                <a:solidFill>
                  <a:schemeClr val="accent2"/>
                </a:solidFill>
                <a:latin typeface="Arial" charset="0"/>
              </a:rPr>
              <a:t>An appropriate sample size is used</a:t>
            </a:r>
          </a:p>
          <a:p>
            <a:pPr marL="1143000" lvl="2" indent="-228600" eaLnBrk="1" hangingPunct="1">
              <a:spcBef>
                <a:spcPct val="20000"/>
              </a:spcBef>
              <a:buFontTx/>
              <a:buBlip>
                <a:blip r:embed="rId5"/>
              </a:buBlip>
            </a:pPr>
            <a:r>
              <a:rPr lang="en-GB" sz="1800" dirty="0">
                <a:latin typeface="Arial" charset="0"/>
              </a:rPr>
              <a:t>If only a small sample size is used then results are unlikely to be representative of the whole market</a:t>
            </a:r>
          </a:p>
          <a:p>
            <a:pPr marL="742950" lvl="1" indent="-285750" eaLnBrk="1" hangingPunct="1">
              <a:spcBef>
                <a:spcPct val="20000"/>
              </a:spcBef>
              <a:buFont typeface="Wingdings 3" pitchFamily="18" charset="2"/>
              <a:buBlip>
                <a:blip r:embed="rId3"/>
              </a:buBlip>
            </a:pPr>
            <a:r>
              <a:rPr lang="en-GB" sz="2000" dirty="0">
                <a:solidFill>
                  <a:schemeClr val="accent2"/>
                </a:solidFill>
                <a:latin typeface="Arial" charset="0"/>
              </a:rPr>
              <a:t>Bias is avoided</a:t>
            </a:r>
          </a:p>
          <a:p>
            <a:pPr marL="1143000" lvl="2" indent="-228600" eaLnBrk="1" hangingPunct="1">
              <a:spcBef>
                <a:spcPct val="20000"/>
              </a:spcBef>
              <a:buFontTx/>
              <a:buBlip>
                <a:blip r:embed="rId5"/>
              </a:buBlip>
            </a:pPr>
            <a:r>
              <a:rPr lang="en-GB" sz="1800" dirty="0">
                <a:latin typeface="Arial" charset="0"/>
              </a:rPr>
              <a:t>The way that data is collected may give bias results</a:t>
            </a:r>
          </a:p>
          <a:p>
            <a:pPr marL="1143000" lvl="2" indent="-228600" eaLnBrk="1" hangingPunct="1">
              <a:spcBef>
                <a:spcPct val="20000"/>
              </a:spcBef>
              <a:buFontTx/>
              <a:buBlip>
                <a:blip r:embed="rId5"/>
              </a:buBlip>
            </a:pPr>
            <a:r>
              <a:rPr lang="en-GB" sz="1800" dirty="0">
                <a:latin typeface="Arial" charset="0"/>
              </a:rPr>
              <a:t>The way that data is analysed can also give a biased view</a:t>
            </a:r>
          </a:p>
          <a:p>
            <a:pPr marL="342900" indent="-342900" eaLnBrk="1" hangingPunct="1">
              <a:spcBef>
                <a:spcPct val="20000"/>
              </a:spcBef>
              <a:buFontTx/>
              <a:buBlip>
                <a:blip r:embed="rId2"/>
              </a:buBlip>
            </a:pPr>
            <a:endParaRPr lang="en-GB" dirty="0">
              <a:latin typeface="Arial" charset="0"/>
            </a:endParaRPr>
          </a:p>
        </p:txBody>
      </p:sp>
      <p:sp>
        <p:nvSpPr>
          <p:cNvPr id="136199" name="Rectangle 7"/>
          <p:cNvSpPr>
            <a:spLocks noGrp="1" noChangeArrowheads="1"/>
          </p:cNvSpPr>
          <p:nvPr>
            <p:ph type="title" idx="4294967295"/>
          </p:nvPr>
        </p:nvSpPr>
        <p:spPr/>
        <p:txBody>
          <a:bodyPr/>
          <a:lstStyle/>
          <a:p>
            <a:r>
              <a:rPr lang="en-GB"/>
              <a:t>The Problems of Market Research</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19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19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198">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198">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6198">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6198">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61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4" autoUpdateAnimBg="0"/>
      <p:bldP spid="136198" grpId="0" build="p" bldLvl="4"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40F5-DAE3-4A9B-801A-25D1F5849A71}"/>
              </a:ext>
            </a:extLst>
          </p:cNvPr>
          <p:cNvSpPr>
            <a:spLocks noGrp="1"/>
          </p:cNvSpPr>
          <p:nvPr>
            <p:ph type="title"/>
          </p:nvPr>
        </p:nvSpPr>
        <p:spPr/>
        <p:txBody>
          <a:bodyPr/>
          <a:lstStyle/>
          <a:p>
            <a:r>
              <a:rPr lang="en-GB" sz="3600" dirty="0"/>
              <a:t>Market orientation</a:t>
            </a:r>
          </a:p>
        </p:txBody>
      </p:sp>
      <p:sp>
        <p:nvSpPr>
          <p:cNvPr id="3" name="Content Placeholder 2">
            <a:extLst>
              <a:ext uri="{FF2B5EF4-FFF2-40B4-BE49-F238E27FC236}">
                <a16:creationId xmlns:a16="http://schemas.microsoft.com/office/drawing/2014/main" id="{E2544F9C-4F2D-46D2-BE59-E910CCAFA5FC}"/>
              </a:ext>
            </a:extLst>
          </p:cNvPr>
          <p:cNvSpPr>
            <a:spLocks noGrp="1"/>
          </p:cNvSpPr>
          <p:nvPr>
            <p:ph idx="1"/>
          </p:nvPr>
        </p:nvSpPr>
        <p:spPr>
          <a:xfrm>
            <a:off x="309489" y="1157289"/>
            <a:ext cx="8072511" cy="4633912"/>
          </a:xfrm>
        </p:spPr>
        <p:txBody>
          <a:bodyPr/>
          <a:lstStyle/>
          <a:p>
            <a:pPr marL="0" indent="0">
              <a:buNone/>
            </a:pPr>
            <a:r>
              <a:rPr lang="en-GB" b="1" dirty="0"/>
              <a:t>Definition</a:t>
            </a:r>
            <a:r>
              <a:rPr lang="en-GB" dirty="0"/>
              <a:t> - An approach that focus on reacting to customer needs and wants. </a:t>
            </a:r>
          </a:p>
          <a:p>
            <a:r>
              <a:rPr lang="en-GB" dirty="0"/>
              <a:t>Effective marketing is usually based around an approach that is market orientated, rather than product orientated.  </a:t>
            </a:r>
          </a:p>
          <a:p>
            <a:r>
              <a:rPr lang="en-GB" dirty="0"/>
              <a:t>In a market orientated business, a mangers take into account the needs of the consumer before making any decision.  They put the customers at the heart of any decision making process.</a:t>
            </a:r>
          </a:p>
          <a:p>
            <a:pPr lvl="1">
              <a:buFont typeface="Arial" panose="020B0604020202020204" pitchFamily="34" charset="0"/>
              <a:buChar char="•"/>
            </a:pPr>
            <a:r>
              <a:rPr lang="en-GB" dirty="0"/>
              <a:t>A weakness in this approach occurs when a business focus too much on tweaking their product offering without improving the quality of their underlying products – think Rover cars.</a:t>
            </a:r>
          </a:p>
        </p:txBody>
      </p:sp>
    </p:spTree>
    <p:extLst>
      <p:ext uri="{BB962C8B-B14F-4D97-AF65-F5344CB8AC3E}">
        <p14:creationId xmlns:p14="http://schemas.microsoft.com/office/powerpoint/2010/main" val="346481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89-E155-40A0-AEB7-39CA752E9BCC}"/>
              </a:ext>
            </a:extLst>
          </p:cNvPr>
          <p:cNvSpPr>
            <a:spLocks noGrp="1"/>
          </p:cNvSpPr>
          <p:nvPr>
            <p:ph type="title"/>
          </p:nvPr>
        </p:nvSpPr>
        <p:spPr>
          <a:xfrm>
            <a:off x="0" y="0"/>
            <a:ext cx="8583561" cy="914400"/>
          </a:xfrm>
        </p:spPr>
        <p:txBody>
          <a:bodyPr/>
          <a:lstStyle/>
          <a:p>
            <a:r>
              <a:rPr lang="en-GB" dirty="0"/>
              <a:t>The use of IT to support market research</a:t>
            </a:r>
          </a:p>
        </p:txBody>
      </p:sp>
      <p:sp>
        <p:nvSpPr>
          <p:cNvPr id="3" name="Content Placeholder 2">
            <a:extLst>
              <a:ext uri="{FF2B5EF4-FFF2-40B4-BE49-F238E27FC236}">
                <a16:creationId xmlns:a16="http://schemas.microsoft.com/office/drawing/2014/main" id="{6D9C3B54-4941-4A98-BFE9-39A45CAEA17D}"/>
              </a:ext>
            </a:extLst>
          </p:cNvPr>
          <p:cNvSpPr>
            <a:spLocks noGrp="1"/>
          </p:cNvSpPr>
          <p:nvPr>
            <p:ph idx="1"/>
          </p:nvPr>
        </p:nvSpPr>
        <p:spPr>
          <a:xfrm>
            <a:off x="280219" y="1167606"/>
            <a:ext cx="8583562" cy="4522787"/>
          </a:xfrm>
        </p:spPr>
        <p:txBody>
          <a:bodyPr/>
          <a:lstStyle/>
          <a:p>
            <a:pPr marL="0" indent="0">
              <a:buNone/>
            </a:pPr>
            <a:r>
              <a:rPr lang="en-GB" b="1" dirty="0"/>
              <a:t>Websites</a:t>
            </a:r>
          </a:p>
          <a:p>
            <a:pPr marL="0" indent="0">
              <a:buNone/>
            </a:pPr>
            <a:r>
              <a:rPr lang="en-GB" dirty="0"/>
              <a:t>Many websites automatically generate customer questionnaires.  They might target everyone through the home page or the focus on a subgroup.  This may look like free research, but who answers the questions raised?  This can be very time consuming and it could be biased towards those with more time on their hands.  </a:t>
            </a:r>
          </a:p>
        </p:txBody>
      </p:sp>
    </p:spTree>
    <p:extLst>
      <p:ext uri="{BB962C8B-B14F-4D97-AF65-F5344CB8AC3E}">
        <p14:creationId xmlns:p14="http://schemas.microsoft.com/office/powerpoint/2010/main" val="54329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48E5-24F9-426E-A5FB-5833D402E89F}"/>
              </a:ext>
            </a:extLst>
          </p:cNvPr>
          <p:cNvSpPr>
            <a:spLocks noGrp="1"/>
          </p:cNvSpPr>
          <p:nvPr>
            <p:ph type="title"/>
          </p:nvPr>
        </p:nvSpPr>
        <p:spPr>
          <a:xfrm>
            <a:off x="0" y="152400"/>
            <a:ext cx="8790039" cy="914400"/>
          </a:xfrm>
        </p:spPr>
        <p:txBody>
          <a:bodyPr/>
          <a:lstStyle/>
          <a:p>
            <a:r>
              <a:rPr lang="en-GB" dirty="0"/>
              <a:t>The use of IT to support market research</a:t>
            </a:r>
          </a:p>
        </p:txBody>
      </p:sp>
      <p:sp>
        <p:nvSpPr>
          <p:cNvPr id="3" name="Content Placeholder 2">
            <a:extLst>
              <a:ext uri="{FF2B5EF4-FFF2-40B4-BE49-F238E27FC236}">
                <a16:creationId xmlns:a16="http://schemas.microsoft.com/office/drawing/2014/main" id="{5CA929DD-EBF9-460E-8D7B-407884B28DB5}"/>
              </a:ext>
            </a:extLst>
          </p:cNvPr>
          <p:cNvSpPr>
            <a:spLocks noGrp="1"/>
          </p:cNvSpPr>
          <p:nvPr>
            <p:ph idx="1"/>
          </p:nvPr>
        </p:nvSpPr>
        <p:spPr>
          <a:xfrm>
            <a:off x="353961" y="1066800"/>
            <a:ext cx="8436078" cy="5250426"/>
          </a:xfrm>
        </p:spPr>
        <p:txBody>
          <a:bodyPr/>
          <a:lstStyle/>
          <a:p>
            <a:pPr marL="0" indent="0">
              <a:buNone/>
            </a:pPr>
            <a:r>
              <a:rPr lang="en-GB" sz="2800" b="1" dirty="0"/>
              <a:t>The use of social media</a:t>
            </a:r>
          </a:p>
          <a:p>
            <a:pPr marL="0" indent="0">
              <a:buNone/>
            </a:pPr>
            <a:r>
              <a:rPr lang="en-GB" dirty="0"/>
              <a:t>Social media provide the interactivity that may help to develop a relationship between the business and its customers.  Social media can provide a way to gain a fuller understanding of what customers really love about the brand and product range.</a:t>
            </a:r>
          </a:p>
        </p:txBody>
      </p:sp>
    </p:spTree>
    <p:extLst>
      <p:ext uri="{BB962C8B-B14F-4D97-AF65-F5344CB8AC3E}">
        <p14:creationId xmlns:p14="http://schemas.microsoft.com/office/powerpoint/2010/main" val="328947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F95B-8249-4608-8134-F7261ED3C9F4}"/>
              </a:ext>
            </a:extLst>
          </p:cNvPr>
          <p:cNvSpPr>
            <a:spLocks noGrp="1"/>
          </p:cNvSpPr>
          <p:nvPr>
            <p:ph type="title"/>
          </p:nvPr>
        </p:nvSpPr>
        <p:spPr>
          <a:xfrm>
            <a:off x="-1" y="242888"/>
            <a:ext cx="8819535" cy="914400"/>
          </a:xfrm>
        </p:spPr>
        <p:txBody>
          <a:bodyPr/>
          <a:lstStyle/>
          <a:p>
            <a:r>
              <a:rPr lang="en-GB" dirty="0"/>
              <a:t>The use of IT to support market research</a:t>
            </a:r>
          </a:p>
        </p:txBody>
      </p:sp>
      <p:sp>
        <p:nvSpPr>
          <p:cNvPr id="3" name="Content Placeholder 2">
            <a:extLst>
              <a:ext uri="{FF2B5EF4-FFF2-40B4-BE49-F238E27FC236}">
                <a16:creationId xmlns:a16="http://schemas.microsoft.com/office/drawing/2014/main" id="{07EC6FC5-F1F9-4C61-A42F-BB0FD66F9C57}"/>
              </a:ext>
            </a:extLst>
          </p:cNvPr>
          <p:cNvSpPr>
            <a:spLocks noGrp="1"/>
          </p:cNvSpPr>
          <p:nvPr>
            <p:ph idx="1"/>
          </p:nvPr>
        </p:nvSpPr>
        <p:spPr>
          <a:xfrm>
            <a:off x="265471" y="1157288"/>
            <a:ext cx="8554063" cy="5346699"/>
          </a:xfrm>
        </p:spPr>
        <p:txBody>
          <a:bodyPr/>
          <a:lstStyle/>
          <a:p>
            <a:pPr marL="0" indent="0">
              <a:buNone/>
            </a:pPr>
            <a:r>
              <a:rPr lang="en-GB" sz="2800" b="1" dirty="0"/>
              <a:t>Databases</a:t>
            </a:r>
          </a:p>
          <a:p>
            <a:pPr marL="0" indent="0">
              <a:buNone/>
            </a:pPr>
            <a:r>
              <a:rPr lang="en-GB" dirty="0"/>
              <a:t>Almost 75% of supermarket shopping was done with the use of a `Loyalty Card`.  This provide a retailer with a multi-million user database, which can be interrogated to find out answers to quantitative questions, such as what percentage of purchases of Lynx are among households with boys under 12?</a:t>
            </a:r>
          </a:p>
          <a:p>
            <a:pPr marL="0" indent="0">
              <a:buNone/>
            </a:pPr>
            <a:endParaRPr lang="en-GB" dirty="0"/>
          </a:p>
        </p:txBody>
      </p:sp>
    </p:spTree>
    <p:extLst>
      <p:ext uri="{BB962C8B-B14F-4D97-AF65-F5344CB8AC3E}">
        <p14:creationId xmlns:p14="http://schemas.microsoft.com/office/powerpoint/2010/main" val="2392719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174625" y="1157288"/>
            <a:ext cx="851217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b="1" dirty="0">
                <a:latin typeface="Arial" charset="0"/>
              </a:rPr>
              <a:t>Definition</a:t>
            </a:r>
            <a:r>
              <a:rPr lang="en-GB" dirty="0">
                <a:latin typeface="Arial" charset="0"/>
              </a:rPr>
              <a:t> - The process of dividing a market into smaller sections which contain customers with similar needs and wants.</a:t>
            </a:r>
          </a:p>
          <a:p>
            <a:pPr marL="342900" indent="-342900" eaLnBrk="1" hangingPunct="1">
              <a:lnSpc>
                <a:spcPct val="90000"/>
              </a:lnSpc>
              <a:spcBef>
                <a:spcPct val="20000"/>
              </a:spcBef>
              <a:buFontTx/>
              <a:buBlip>
                <a:blip r:embed="rId2"/>
              </a:buBlip>
            </a:pPr>
            <a:r>
              <a:rPr lang="en-GB" dirty="0">
                <a:latin typeface="Arial" charset="0"/>
              </a:rPr>
              <a:t>Most businesses will break a market into smaller manageable chunks, called </a:t>
            </a:r>
            <a:r>
              <a:rPr lang="en-GB" b="1" dirty="0">
                <a:solidFill>
                  <a:schemeClr val="accent2"/>
                </a:solidFill>
                <a:latin typeface="Arial" charset="0"/>
              </a:rPr>
              <a:t>segments</a:t>
            </a:r>
          </a:p>
          <a:p>
            <a:pPr marL="342900" indent="-342900" eaLnBrk="1" hangingPunct="1">
              <a:lnSpc>
                <a:spcPct val="90000"/>
              </a:lnSpc>
              <a:spcBef>
                <a:spcPct val="20000"/>
              </a:spcBef>
              <a:buFontTx/>
              <a:buBlip>
                <a:blip r:embed="rId2"/>
              </a:buBlip>
            </a:pPr>
            <a:r>
              <a:rPr lang="en-GB" dirty="0">
                <a:latin typeface="Arial" charset="0"/>
              </a:rPr>
              <a:t>This means grouping consumers with similar characteristics together</a:t>
            </a:r>
          </a:p>
          <a:p>
            <a:pPr marL="342900" indent="-342900" eaLnBrk="1" hangingPunct="1">
              <a:lnSpc>
                <a:spcPct val="90000"/>
              </a:lnSpc>
              <a:spcBef>
                <a:spcPct val="20000"/>
              </a:spcBef>
              <a:buFontTx/>
              <a:buBlip>
                <a:blip r:embed="rId2"/>
              </a:buBlip>
            </a:pPr>
            <a:r>
              <a:rPr lang="en-GB" dirty="0">
                <a:latin typeface="Arial" charset="0"/>
              </a:rPr>
              <a:t>For example:</a:t>
            </a:r>
          </a:p>
          <a:p>
            <a:pPr marL="742950" lvl="1" indent="-285750" eaLnBrk="1" hangingPunct="1">
              <a:lnSpc>
                <a:spcPct val="90000"/>
              </a:lnSpc>
              <a:spcBef>
                <a:spcPct val="20000"/>
              </a:spcBef>
              <a:buFont typeface="Wingdings 3" pitchFamily="18" charset="2"/>
              <a:buBlip>
                <a:blip r:embed="rId3"/>
              </a:buBlip>
            </a:pPr>
            <a:r>
              <a:rPr lang="en-GB" sz="2000" dirty="0">
                <a:latin typeface="Arial" charset="0"/>
              </a:rPr>
              <a:t>The market for music could be segmented in various ways, including:</a:t>
            </a:r>
          </a:p>
          <a:p>
            <a:pPr marL="1143000" lvl="2" indent="-228600" eaLnBrk="1" hangingPunct="1">
              <a:lnSpc>
                <a:spcPct val="90000"/>
              </a:lnSpc>
              <a:spcBef>
                <a:spcPct val="20000"/>
              </a:spcBef>
              <a:buFontTx/>
              <a:buBlip>
                <a:blip r:embed="rId4"/>
              </a:buBlip>
            </a:pPr>
            <a:r>
              <a:rPr lang="en-GB" sz="1800" b="1" dirty="0">
                <a:solidFill>
                  <a:schemeClr val="accent2"/>
                </a:solidFill>
                <a:latin typeface="Arial" charset="0"/>
              </a:rPr>
              <a:t>Age</a:t>
            </a:r>
            <a:r>
              <a:rPr lang="en-GB" sz="1800" dirty="0">
                <a:latin typeface="Arial" charset="0"/>
              </a:rPr>
              <a:t> – e.g. teenagers have different tastes to 40 year olds</a:t>
            </a:r>
            <a:br>
              <a:rPr lang="en-GB" sz="1800" dirty="0">
                <a:latin typeface="Arial" charset="0"/>
              </a:rPr>
            </a:br>
            <a:endParaRPr lang="en-GB" sz="1800" dirty="0">
              <a:latin typeface="Arial" charset="0"/>
            </a:endParaRPr>
          </a:p>
          <a:p>
            <a:pPr marL="1143000" lvl="2" indent="-228600" eaLnBrk="1" hangingPunct="1">
              <a:lnSpc>
                <a:spcPct val="90000"/>
              </a:lnSpc>
              <a:spcBef>
                <a:spcPct val="20000"/>
              </a:spcBef>
              <a:buFontTx/>
              <a:buBlip>
                <a:blip r:embed="rId4"/>
              </a:buBlip>
            </a:pPr>
            <a:r>
              <a:rPr lang="en-GB" sz="1800" b="1" dirty="0">
                <a:solidFill>
                  <a:schemeClr val="accent2"/>
                </a:solidFill>
                <a:latin typeface="Arial" charset="0"/>
              </a:rPr>
              <a:t>Behaviour</a:t>
            </a:r>
            <a:r>
              <a:rPr lang="en-GB" sz="1800" dirty="0">
                <a:latin typeface="Arial" charset="0"/>
              </a:rPr>
              <a:t> – e.g. some buy CDs while others will download</a:t>
            </a:r>
          </a:p>
        </p:txBody>
      </p:sp>
      <p:pic>
        <p:nvPicPr>
          <p:cNvPr id="59401" name="Picture 9" descr="music_player_word_downloads_scroll_hg_cl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010866"/>
            <a:ext cx="1731963" cy="1847134"/>
          </a:xfrm>
          <a:prstGeom prst="rect">
            <a:avLst/>
          </a:prstGeom>
          <a:noFill/>
          <a:extLst>
            <a:ext uri="{909E8E84-426E-40DD-AFC4-6F175D3DCCD1}">
              <a14:hiddenFill xmlns:a14="http://schemas.microsoft.com/office/drawing/2010/main">
                <a:solidFill>
                  <a:srgbClr val="FFFFFF"/>
                </a:solidFill>
              </a14:hiddenFill>
            </a:ext>
          </a:extLst>
        </p:spPr>
      </p:pic>
      <p:sp>
        <p:nvSpPr>
          <p:cNvPr id="59403" name="Rectangle 11"/>
          <p:cNvSpPr>
            <a:spLocks noGrp="1" noChangeArrowheads="1"/>
          </p:cNvSpPr>
          <p:nvPr>
            <p:ph type="title" idx="4294967295"/>
          </p:nvPr>
        </p:nvSpPr>
        <p:spPr/>
        <p:txBody>
          <a:bodyPr/>
          <a:lstStyle/>
          <a:p>
            <a:r>
              <a:rPr lang="en-GB"/>
              <a:t>Market Segmentation</a:t>
            </a:r>
            <a:endParaRPr lang="en-US"/>
          </a:p>
        </p:txBody>
      </p:sp>
      <p:pic>
        <p:nvPicPr>
          <p:cNvPr id="59404" name="Picture 12" descr="monkeys_walking_on_hands_hg_clr_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2539" y="2858166"/>
            <a:ext cx="1485363" cy="125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77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59404"/>
                                        </p:tgtEl>
                                        <p:attrNameLst>
                                          <p:attrName>style.visibility</p:attrName>
                                        </p:attrNameLst>
                                      </p:cBhvr>
                                      <p:to>
                                        <p:strVal val="visible"/>
                                      </p:to>
                                    </p:set>
                                    <p:anim calcmode="lin" valueType="num">
                                      <p:cBhvr additive="base">
                                        <p:cTn id="17" dur="500" fill="hold"/>
                                        <p:tgtEl>
                                          <p:spTgt spid="59404"/>
                                        </p:tgtEl>
                                        <p:attrNameLst>
                                          <p:attrName>ppt_x</p:attrName>
                                        </p:attrNameLst>
                                      </p:cBhvr>
                                      <p:tavLst>
                                        <p:tav tm="0">
                                          <p:val>
                                            <p:strVal val="1+#ppt_w/2"/>
                                          </p:val>
                                        </p:tav>
                                        <p:tav tm="100000">
                                          <p:val>
                                            <p:strVal val="#ppt_x"/>
                                          </p:val>
                                        </p:tav>
                                      </p:tavLst>
                                    </p:anim>
                                    <p:anim calcmode="lin" valueType="num">
                                      <p:cBhvr additive="base">
                                        <p:cTn id="18" dur="500" fill="hold"/>
                                        <p:tgtEl>
                                          <p:spTgt spid="5940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395">
                                            <p:txEl>
                                              <p:pRg st="6" end="6"/>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59401"/>
                                        </p:tgtEl>
                                        <p:attrNameLst>
                                          <p:attrName>style.visibility</p:attrName>
                                        </p:attrNameLst>
                                      </p:cBhvr>
                                      <p:to>
                                        <p:strVal val="visible"/>
                                      </p:to>
                                    </p:set>
                                    <p:animEffect transition="in" filter="fade">
                                      <p:cBhvr>
                                        <p:cTn id="37" dur="20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689D-0728-484B-8B91-2AAB9ED6686C}"/>
              </a:ext>
            </a:extLst>
          </p:cNvPr>
          <p:cNvSpPr>
            <a:spLocks noGrp="1"/>
          </p:cNvSpPr>
          <p:nvPr>
            <p:ph type="title"/>
          </p:nvPr>
        </p:nvSpPr>
        <p:spPr/>
        <p:txBody>
          <a:bodyPr/>
          <a:lstStyle/>
          <a:p>
            <a:r>
              <a:rPr lang="en-GB" dirty="0"/>
              <a:t>Why segment the market?</a:t>
            </a:r>
          </a:p>
        </p:txBody>
      </p:sp>
      <p:sp>
        <p:nvSpPr>
          <p:cNvPr id="3" name="Content Placeholder 2">
            <a:extLst>
              <a:ext uri="{FF2B5EF4-FFF2-40B4-BE49-F238E27FC236}">
                <a16:creationId xmlns:a16="http://schemas.microsoft.com/office/drawing/2014/main" id="{80E017C0-C784-4644-9793-EFEE3622A174}"/>
              </a:ext>
            </a:extLst>
          </p:cNvPr>
          <p:cNvSpPr>
            <a:spLocks noGrp="1"/>
          </p:cNvSpPr>
          <p:nvPr>
            <p:ph idx="1"/>
          </p:nvPr>
        </p:nvSpPr>
        <p:spPr>
          <a:xfrm>
            <a:off x="250723" y="1327355"/>
            <a:ext cx="8583561" cy="4463845"/>
          </a:xfrm>
        </p:spPr>
        <p:txBody>
          <a:bodyPr/>
          <a:lstStyle/>
          <a:p>
            <a:pPr marL="0" indent="0">
              <a:buNone/>
            </a:pPr>
            <a:r>
              <a:rPr lang="en-GB" sz="2800" dirty="0"/>
              <a:t>Why do businesses need to segment their markets? Because customers differ in the…</a:t>
            </a:r>
          </a:p>
          <a:p>
            <a:r>
              <a:rPr lang="en-GB" sz="2800" dirty="0"/>
              <a:t>Benefits they want</a:t>
            </a:r>
          </a:p>
          <a:p>
            <a:r>
              <a:rPr lang="en-GB" sz="2800" dirty="0"/>
              <a:t>Amount they are able to or willing to pay</a:t>
            </a:r>
          </a:p>
          <a:p>
            <a:r>
              <a:rPr lang="en-GB" sz="2800" dirty="0"/>
              <a:t>Media (e.g. television, newspapers, and magazines) they see</a:t>
            </a:r>
          </a:p>
          <a:p>
            <a:r>
              <a:rPr lang="en-GB" sz="2800" dirty="0"/>
              <a:t>Quantities they buy</a:t>
            </a:r>
          </a:p>
          <a:p>
            <a:r>
              <a:rPr lang="en-GB" sz="2800" dirty="0"/>
              <a:t>Time and place that they buy</a:t>
            </a:r>
          </a:p>
          <a:p>
            <a:endParaRPr lang="en-GB" dirty="0"/>
          </a:p>
        </p:txBody>
      </p:sp>
    </p:spTree>
    <p:extLst>
      <p:ext uri="{BB962C8B-B14F-4D97-AF65-F5344CB8AC3E}">
        <p14:creationId xmlns:p14="http://schemas.microsoft.com/office/powerpoint/2010/main" val="320575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FC80-F3AA-460B-A201-E555ED9125CE}"/>
              </a:ext>
            </a:extLst>
          </p:cNvPr>
          <p:cNvSpPr>
            <a:spLocks noGrp="1"/>
          </p:cNvSpPr>
          <p:nvPr>
            <p:ph type="title"/>
          </p:nvPr>
        </p:nvSpPr>
        <p:spPr>
          <a:xfrm>
            <a:off x="0" y="242888"/>
            <a:ext cx="7772400" cy="597770"/>
          </a:xfrm>
        </p:spPr>
        <p:txBody>
          <a:bodyPr/>
          <a:lstStyle/>
          <a:p>
            <a:r>
              <a:rPr lang="en-GB" dirty="0"/>
              <a:t>Why segment the market?</a:t>
            </a:r>
          </a:p>
        </p:txBody>
      </p:sp>
      <p:graphicFrame>
        <p:nvGraphicFramePr>
          <p:cNvPr id="4" name="Content Placeholder 3">
            <a:extLst>
              <a:ext uri="{FF2B5EF4-FFF2-40B4-BE49-F238E27FC236}">
                <a16:creationId xmlns:a16="http://schemas.microsoft.com/office/drawing/2014/main" id="{FE5C2D78-72E1-4A08-9D33-DFCDE74ADF4E}"/>
              </a:ext>
            </a:extLst>
          </p:cNvPr>
          <p:cNvGraphicFramePr>
            <a:graphicFrameLocks noGrp="1"/>
          </p:cNvGraphicFramePr>
          <p:nvPr>
            <p:ph idx="1"/>
            <p:extLst>
              <p:ext uri="{D42A27DB-BD31-4B8C-83A1-F6EECF244321}">
                <p14:modId xmlns:p14="http://schemas.microsoft.com/office/powerpoint/2010/main" val="3002980543"/>
              </p:ext>
            </p:extLst>
          </p:nvPr>
        </p:nvGraphicFramePr>
        <p:xfrm>
          <a:off x="0" y="1032192"/>
          <a:ext cx="9144000" cy="5582920"/>
        </p:xfrm>
        <a:graphic>
          <a:graphicData uri="http://schemas.openxmlformats.org/drawingml/2006/table">
            <a:tbl>
              <a:tblPr firstRow="1" bandRow="1">
                <a:tableStyleId>{5940675A-B579-460E-94D1-54222C63F5DA}</a:tableStyleId>
              </a:tblPr>
              <a:tblGrid>
                <a:gridCol w="2268571">
                  <a:extLst>
                    <a:ext uri="{9D8B030D-6E8A-4147-A177-3AD203B41FA5}">
                      <a16:colId xmlns:a16="http://schemas.microsoft.com/office/drawing/2014/main" val="2311756996"/>
                    </a:ext>
                  </a:extLst>
                </a:gridCol>
                <a:gridCol w="6875429">
                  <a:extLst>
                    <a:ext uri="{9D8B030D-6E8A-4147-A177-3AD203B41FA5}">
                      <a16:colId xmlns:a16="http://schemas.microsoft.com/office/drawing/2014/main" val="1622373472"/>
                    </a:ext>
                  </a:extLst>
                </a:gridCol>
              </a:tblGrid>
              <a:tr h="370840">
                <a:tc>
                  <a:txBody>
                    <a:bodyPr/>
                    <a:lstStyle/>
                    <a:p>
                      <a:r>
                        <a:rPr lang="en-GB" sz="1800" b="1" i="0" kern="1200" dirty="0">
                          <a:solidFill>
                            <a:schemeClr val="tx1"/>
                          </a:solidFill>
                          <a:effectLst/>
                          <a:latin typeface="+mn-lt"/>
                          <a:ea typeface="+mn-ea"/>
                          <a:cs typeface="+mn-cs"/>
                        </a:rPr>
                        <a:t>Better matching of customer needs</a:t>
                      </a:r>
                      <a:endParaRPr lang="en-GB" dirty="0"/>
                    </a:p>
                  </a:txBody>
                  <a:tcPr/>
                </a:tc>
                <a:tc>
                  <a:txBody>
                    <a:bodyPr/>
                    <a:lstStyle/>
                    <a:p>
                      <a:r>
                        <a:rPr lang="en-GB" sz="1800" b="0" i="0" kern="1200" dirty="0">
                          <a:solidFill>
                            <a:schemeClr val="tx1"/>
                          </a:solidFill>
                          <a:effectLst/>
                          <a:latin typeface="+mn-lt"/>
                          <a:ea typeface="+mn-ea"/>
                          <a:cs typeface="+mn-cs"/>
                        </a:rPr>
                        <a:t>Customer needs differ. Creating separate products for each segment makes sense</a:t>
                      </a:r>
                      <a:endParaRPr lang="en-GB" dirty="0"/>
                    </a:p>
                  </a:txBody>
                  <a:tcPr/>
                </a:tc>
                <a:extLst>
                  <a:ext uri="{0D108BD9-81ED-4DB2-BD59-A6C34878D82A}">
                    <a16:rowId xmlns:a16="http://schemas.microsoft.com/office/drawing/2014/main" val="3544211596"/>
                  </a:ext>
                </a:extLst>
              </a:tr>
              <a:tr h="370840">
                <a:tc>
                  <a:txBody>
                    <a:bodyPr/>
                    <a:lstStyle/>
                    <a:p>
                      <a:r>
                        <a:rPr lang="en-GB" sz="1800" b="1" i="0" kern="1200" dirty="0">
                          <a:solidFill>
                            <a:schemeClr val="tx1"/>
                          </a:solidFill>
                          <a:effectLst/>
                          <a:latin typeface="+mn-lt"/>
                          <a:ea typeface="+mn-ea"/>
                          <a:cs typeface="+mn-cs"/>
                        </a:rPr>
                        <a:t>Enhanced profits for business</a:t>
                      </a:r>
                      <a:endParaRPr lang="en-GB" dirty="0"/>
                    </a:p>
                  </a:txBody>
                  <a:tcPr/>
                </a:tc>
                <a:tc>
                  <a:txBody>
                    <a:bodyPr/>
                    <a:lstStyle/>
                    <a:p>
                      <a:r>
                        <a:rPr lang="en-GB" sz="1800" b="0" i="0" kern="1200" dirty="0">
                          <a:solidFill>
                            <a:schemeClr val="tx1"/>
                          </a:solidFill>
                          <a:effectLst/>
                          <a:latin typeface="+mn-lt"/>
                          <a:ea typeface="+mn-ea"/>
                          <a:cs typeface="+mn-cs"/>
                        </a:rPr>
                        <a:t>Customers have different disposable incomes and vary in how sensitive they are to price. By segmenting markets, businesses can raise average prices and subsequently enhance profits</a:t>
                      </a:r>
                      <a:endParaRPr lang="en-GB" dirty="0"/>
                    </a:p>
                  </a:txBody>
                  <a:tcPr/>
                </a:tc>
                <a:extLst>
                  <a:ext uri="{0D108BD9-81ED-4DB2-BD59-A6C34878D82A}">
                    <a16:rowId xmlns:a16="http://schemas.microsoft.com/office/drawing/2014/main" val="3727930689"/>
                  </a:ext>
                </a:extLst>
              </a:tr>
              <a:tr h="370840">
                <a:tc>
                  <a:txBody>
                    <a:bodyPr/>
                    <a:lstStyle/>
                    <a:p>
                      <a:r>
                        <a:rPr lang="en-GB" sz="1800" b="1" i="0" kern="1200" dirty="0">
                          <a:solidFill>
                            <a:schemeClr val="tx1"/>
                          </a:solidFill>
                          <a:effectLst/>
                          <a:latin typeface="+mn-lt"/>
                          <a:ea typeface="+mn-ea"/>
                          <a:cs typeface="+mn-cs"/>
                        </a:rPr>
                        <a:t>Better opportunities for growth</a:t>
                      </a:r>
                      <a:endParaRPr lang="en-GB" dirty="0"/>
                    </a:p>
                  </a:txBody>
                  <a:tcPr/>
                </a:tc>
                <a:tc>
                  <a:txBody>
                    <a:bodyPr/>
                    <a:lstStyle/>
                    <a:p>
                      <a:r>
                        <a:rPr lang="en-GB" sz="1800" b="0" i="0" kern="1200" dirty="0">
                          <a:solidFill>
                            <a:schemeClr val="tx1"/>
                          </a:solidFill>
                          <a:effectLst/>
                          <a:latin typeface="+mn-lt"/>
                          <a:ea typeface="+mn-ea"/>
                          <a:cs typeface="+mn-cs"/>
                        </a:rPr>
                        <a:t>Market segmentation can build sales. For example, customers can be encouraged to "trade-up" after being sold an introductory, lower-priced product</a:t>
                      </a:r>
                      <a:endParaRPr lang="en-GB" dirty="0"/>
                    </a:p>
                  </a:txBody>
                  <a:tcPr/>
                </a:tc>
                <a:extLst>
                  <a:ext uri="{0D108BD9-81ED-4DB2-BD59-A6C34878D82A}">
                    <a16:rowId xmlns:a16="http://schemas.microsoft.com/office/drawing/2014/main" val="3431409338"/>
                  </a:ext>
                </a:extLst>
              </a:tr>
              <a:tr h="370840">
                <a:tc>
                  <a:txBody>
                    <a:bodyPr/>
                    <a:lstStyle/>
                    <a:p>
                      <a:r>
                        <a:rPr lang="en-GB" sz="1800" b="1" i="0" kern="1200" dirty="0">
                          <a:solidFill>
                            <a:schemeClr val="tx1"/>
                          </a:solidFill>
                          <a:effectLst/>
                          <a:latin typeface="+mn-lt"/>
                          <a:ea typeface="+mn-ea"/>
                          <a:cs typeface="+mn-cs"/>
                        </a:rPr>
                        <a:t>Retain more customers</a:t>
                      </a:r>
                      <a:endParaRPr lang="en-GB" dirty="0"/>
                    </a:p>
                  </a:txBody>
                  <a:tcPr/>
                </a:tc>
                <a:tc>
                  <a:txBody>
                    <a:bodyPr/>
                    <a:lstStyle/>
                    <a:p>
                      <a:r>
                        <a:rPr lang="en-GB" sz="1800" b="0" i="0" kern="1200" dirty="0">
                          <a:solidFill>
                            <a:schemeClr val="tx1"/>
                          </a:solidFill>
                          <a:effectLst/>
                          <a:latin typeface="+mn-lt"/>
                          <a:ea typeface="+mn-ea"/>
                          <a:cs typeface="+mn-cs"/>
                        </a:rPr>
                        <a:t>By marketing products that appeal to customers at different stages of their life ("life-cycle"), a business can retain customers who might otherwise switch to competing products and brands.</a:t>
                      </a:r>
                      <a:endParaRPr lang="en-GB" dirty="0"/>
                    </a:p>
                  </a:txBody>
                  <a:tcPr/>
                </a:tc>
                <a:extLst>
                  <a:ext uri="{0D108BD9-81ED-4DB2-BD59-A6C34878D82A}">
                    <a16:rowId xmlns:a16="http://schemas.microsoft.com/office/drawing/2014/main" val="2137351579"/>
                  </a:ext>
                </a:extLst>
              </a:tr>
              <a:tr h="370840">
                <a:tc>
                  <a:txBody>
                    <a:bodyPr/>
                    <a:lstStyle/>
                    <a:p>
                      <a:r>
                        <a:rPr lang="en-GB" sz="1800" b="1" i="0" kern="1200" dirty="0">
                          <a:solidFill>
                            <a:schemeClr val="tx1"/>
                          </a:solidFill>
                          <a:effectLst/>
                          <a:latin typeface="+mn-lt"/>
                          <a:ea typeface="+mn-ea"/>
                          <a:cs typeface="+mn-cs"/>
                        </a:rPr>
                        <a:t>Target marketing communications</a:t>
                      </a:r>
                      <a:endParaRPr lang="en-GB" dirty="0"/>
                    </a:p>
                  </a:txBody>
                  <a:tcPr/>
                </a:tc>
                <a:tc>
                  <a:txBody>
                    <a:bodyPr/>
                    <a:lstStyle/>
                    <a:p>
                      <a:r>
                        <a:rPr lang="en-GB" sz="1800" b="0" i="0" kern="1200" dirty="0">
                          <a:solidFill>
                            <a:schemeClr val="tx1"/>
                          </a:solidFill>
                          <a:effectLst/>
                          <a:latin typeface="+mn-lt"/>
                          <a:ea typeface="+mn-ea"/>
                          <a:cs typeface="+mn-cs"/>
                        </a:rPr>
                        <a:t>Businesses need to deliver their marketing message to a relevant customer audience. By segmenting markets, the target customer can be reached more often and at lower cost</a:t>
                      </a:r>
                      <a:endParaRPr lang="en-GB" dirty="0"/>
                    </a:p>
                  </a:txBody>
                  <a:tcPr/>
                </a:tc>
                <a:extLst>
                  <a:ext uri="{0D108BD9-81ED-4DB2-BD59-A6C34878D82A}">
                    <a16:rowId xmlns:a16="http://schemas.microsoft.com/office/drawing/2014/main" val="389366461"/>
                  </a:ext>
                </a:extLst>
              </a:tr>
              <a:tr h="370840">
                <a:tc>
                  <a:txBody>
                    <a:bodyPr/>
                    <a:lstStyle/>
                    <a:p>
                      <a:r>
                        <a:rPr lang="en-GB" sz="1800" b="1" i="0" kern="1200" dirty="0">
                          <a:solidFill>
                            <a:schemeClr val="tx1"/>
                          </a:solidFill>
                          <a:effectLst/>
                          <a:latin typeface="+mn-lt"/>
                          <a:ea typeface="+mn-ea"/>
                          <a:cs typeface="+mn-cs"/>
                        </a:rPr>
                        <a:t>Gain share of the market segment</a:t>
                      </a:r>
                      <a:endParaRPr lang="en-GB" dirty="0"/>
                    </a:p>
                  </a:txBody>
                  <a:tcPr/>
                </a:tc>
                <a:tc>
                  <a:txBody>
                    <a:bodyPr/>
                    <a:lstStyle/>
                    <a:p>
                      <a:r>
                        <a:rPr lang="en-GB" sz="1800" b="0" i="0" kern="1200" dirty="0">
                          <a:solidFill>
                            <a:schemeClr val="tx1"/>
                          </a:solidFill>
                          <a:effectLst/>
                          <a:latin typeface="+mn-lt"/>
                          <a:ea typeface="+mn-ea"/>
                          <a:cs typeface="+mn-cs"/>
                        </a:rPr>
                        <a:t>Through careful segmentation and targeting, businesses can often achieve competitive production and marketing costs and become the preferred choice of customers and distributors</a:t>
                      </a:r>
                      <a:endParaRPr lang="en-GB" dirty="0"/>
                    </a:p>
                  </a:txBody>
                  <a:tcPr/>
                </a:tc>
                <a:extLst>
                  <a:ext uri="{0D108BD9-81ED-4DB2-BD59-A6C34878D82A}">
                    <a16:rowId xmlns:a16="http://schemas.microsoft.com/office/drawing/2014/main" val="3093474237"/>
                  </a:ext>
                </a:extLst>
              </a:tr>
              <a:tr h="370840">
                <a:tc gridSpan="2">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38924291"/>
                  </a:ext>
                </a:extLst>
              </a:tr>
            </a:tbl>
          </a:graphicData>
        </a:graphic>
      </p:graphicFrame>
    </p:spTree>
    <p:extLst>
      <p:ext uri="{BB962C8B-B14F-4D97-AF65-F5344CB8AC3E}">
        <p14:creationId xmlns:p14="http://schemas.microsoft.com/office/powerpoint/2010/main" val="131647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1A35-4CE1-4E6F-814F-52F8355D595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D07437-BA39-4A68-B2EE-F265224466C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75F115F-C7FA-4C56-83C5-DF7181C71C3A}"/>
              </a:ext>
            </a:extLst>
          </p:cNvPr>
          <p:cNvPicPr>
            <a:picLocks noChangeAspect="1"/>
          </p:cNvPicPr>
          <p:nvPr/>
        </p:nvPicPr>
        <p:blipFill>
          <a:blip r:embed="rId2"/>
          <a:stretch>
            <a:fillRect/>
          </a:stretch>
        </p:blipFill>
        <p:spPr>
          <a:xfrm>
            <a:off x="3125" y="655843"/>
            <a:ext cx="9140875" cy="6202157"/>
          </a:xfrm>
          <a:prstGeom prst="rect">
            <a:avLst/>
          </a:prstGeom>
        </p:spPr>
      </p:pic>
    </p:spTree>
    <p:extLst>
      <p:ext uri="{BB962C8B-B14F-4D97-AF65-F5344CB8AC3E}">
        <p14:creationId xmlns:p14="http://schemas.microsoft.com/office/powerpoint/2010/main" val="899897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09800"/>
            <a:ext cx="3683000" cy="364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9" name="Rectangle 3"/>
          <p:cNvSpPr>
            <a:spLocks noChangeArrowheads="1"/>
          </p:cNvSpPr>
          <p:nvPr/>
        </p:nvSpPr>
        <p:spPr bwMode="auto">
          <a:xfrm>
            <a:off x="127000" y="1423988"/>
            <a:ext cx="889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87425" lvl="1" indent="-722313" eaLnBrk="1" hangingPunct="1">
              <a:lnSpc>
                <a:spcPct val="90000"/>
              </a:lnSpc>
              <a:spcBef>
                <a:spcPct val="20000"/>
              </a:spcBef>
            </a:pPr>
            <a:r>
              <a:rPr lang="en-GB" dirty="0">
                <a:latin typeface="Arial" charset="0"/>
              </a:rPr>
              <a:t>There are a number of ways in which this can be done:</a:t>
            </a:r>
            <a:endParaRPr lang="en-GB" sz="2800" dirty="0">
              <a:latin typeface="Arial" charset="0"/>
            </a:endParaRPr>
          </a:p>
          <a:p>
            <a:pPr marL="987425" lvl="2" indent="-722313" eaLnBrk="1" hangingPunct="1">
              <a:spcBef>
                <a:spcPct val="20000"/>
              </a:spcBef>
              <a:buFont typeface="Wingdings 3" pitchFamily="18" charset="2"/>
              <a:buBlip>
                <a:blip r:embed="rId3"/>
              </a:buBlip>
            </a:pPr>
            <a:endParaRPr lang="en-GB" sz="2200" dirty="0">
              <a:latin typeface="Arial" charset="0"/>
            </a:endParaRPr>
          </a:p>
          <a:p>
            <a:pPr marL="987425" lvl="2" indent="-722313" eaLnBrk="1" hangingPunct="1">
              <a:spcBef>
                <a:spcPct val="20000"/>
              </a:spcBef>
              <a:buFont typeface="Wingdings 3" pitchFamily="18" charset="2"/>
              <a:buBlip>
                <a:blip r:embed="rId3"/>
              </a:buBlip>
            </a:pPr>
            <a:r>
              <a:rPr lang="en-GB" sz="2200" b="1" dirty="0">
                <a:solidFill>
                  <a:schemeClr val="accent2"/>
                </a:solidFill>
                <a:latin typeface="Arial" charset="0"/>
              </a:rPr>
              <a:t>Geographic Segmentation</a:t>
            </a:r>
            <a:endParaRPr lang="en-GB" b="1" dirty="0">
              <a:solidFill>
                <a:schemeClr val="accent2"/>
              </a:solidFill>
              <a:latin typeface="Arial" charset="0"/>
            </a:endParaRPr>
          </a:p>
          <a:p>
            <a:pPr marL="1444625" lvl="4" indent="-722313" eaLnBrk="1" hangingPunct="1">
              <a:spcBef>
                <a:spcPct val="20000"/>
              </a:spcBef>
              <a:buFont typeface="Arial" panose="020B0604020202020204" pitchFamily="34" charset="0"/>
              <a:buChar char="•"/>
            </a:pPr>
            <a:r>
              <a:rPr lang="en-GB" sz="2000" dirty="0">
                <a:latin typeface="Arial" charset="0"/>
              </a:rPr>
              <a:t>based on geographic patterns</a:t>
            </a:r>
          </a:p>
          <a:p>
            <a:pPr marL="987425" lvl="2" indent="-722313" eaLnBrk="1" hangingPunct="1">
              <a:spcBef>
                <a:spcPct val="20000"/>
              </a:spcBef>
              <a:buFont typeface="Wingdings 3" pitchFamily="18" charset="2"/>
              <a:buBlip>
                <a:blip r:embed="rId3"/>
              </a:buBlip>
            </a:pPr>
            <a:r>
              <a:rPr lang="en-GB" sz="2200" b="1" dirty="0">
                <a:solidFill>
                  <a:schemeClr val="accent2"/>
                </a:solidFill>
                <a:latin typeface="Arial" charset="0"/>
              </a:rPr>
              <a:t>Demographic Segmentation</a:t>
            </a:r>
            <a:endParaRPr lang="en-GB" b="1" dirty="0">
              <a:solidFill>
                <a:schemeClr val="accent2"/>
              </a:solidFill>
              <a:latin typeface="Arial" charset="0"/>
            </a:endParaRPr>
          </a:p>
          <a:p>
            <a:pPr marL="1444625" lvl="4" indent="-722313" eaLnBrk="1" hangingPunct="1">
              <a:spcBef>
                <a:spcPct val="20000"/>
              </a:spcBef>
              <a:buFont typeface="Arial" panose="020B0604020202020204" pitchFamily="34" charset="0"/>
              <a:buChar char="•"/>
            </a:pPr>
            <a:r>
              <a:rPr lang="en-GB" sz="2000" dirty="0">
                <a:latin typeface="Arial" charset="0"/>
              </a:rPr>
              <a:t>age, gender, income etc</a:t>
            </a:r>
          </a:p>
          <a:p>
            <a:pPr marL="987425" lvl="2" indent="-722313" eaLnBrk="1" hangingPunct="1">
              <a:spcBef>
                <a:spcPct val="20000"/>
              </a:spcBef>
              <a:buFont typeface="Wingdings 3" pitchFamily="18" charset="2"/>
              <a:buBlip>
                <a:blip r:embed="rId3"/>
              </a:buBlip>
            </a:pPr>
            <a:r>
              <a:rPr lang="en-GB" sz="2200" b="1" dirty="0">
                <a:solidFill>
                  <a:schemeClr val="accent2"/>
                </a:solidFill>
                <a:latin typeface="Arial" charset="0"/>
              </a:rPr>
              <a:t>Psychographic Segmentation</a:t>
            </a:r>
          </a:p>
          <a:p>
            <a:pPr marL="1444625" lvl="4" indent="-722313" eaLnBrk="1" hangingPunct="1">
              <a:spcBef>
                <a:spcPct val="20000"/>
              </a:spcBef>
              <a:buFont typeface="Arial" panose="020B0604020202020204" pitchFamily="34" charset="0"/>
              <a:buChar char="•"/>
            </a:pPr>
            <a:r>
              <a:rPr lang="en-GB" sz="2000" dirty="0">
                <a:latin typeface="Arial" charset="0"/>
              </a:rPr>
              <a:t>social class</a:t>
            </a:r>
          </a:p>
          <a:p>
            <a:pPr marL="987425" lvl="2" indent="-722313" eaLnBrk="1" hangingPunct="1">
              <a:spcBef>
                <a:spcPct val="20000"/>
              </a:spcBef>
              <a:buFont typeface="Wingdings 3" pitchFamily="18" charset="2"/>
              <a:buBlip>
                <a:blip r:embed="rId3"/>
              </a:buBlip>
            </a:pPr>
            <a:r>
              <a:rPr lang="en-GB" sz="2200" b="1" dirty="0">
                <a:solidFill>
                  <a:schemeClr val="accent2"/>
                </a:solidFill>
                <a:latin typeface="Arial" charset="0"/>
              </a:rPr>
              <a:t>Behaviouristic Segmentation</a:t>
            </a:r>
            <a:endParaRPr lang="en-GB" b="1" dirty="0">
              <a:solidFill>
                <a:schemeClr val="accent2"/>
              </a:solidFill>
              <a:latin typeface="Arial" charset="0"/>
            </a:endParaRPr>
          </a:p>
          <a:p>
            <a:pPr marL="1444625" lvl="4" indent="-722313" eaLnBrk="1" hangingPunct="1">
              <a:spcBef>
                <a:spcPct val="20000"/>
              </a:spcBef>
              <a:buFont typeface="Arial" panose="020B0604020202020204" pitchFamily="34" charset="0"/>
              <a:buChar char="•"/>
            </a:pPr>
            <a:r>
              <a:rPr lang="en-GB" sz="2000" dirty="0">
                <a:latin typeface="Arial" charset="0"/>
              </a:rPr>
              <a:t>behaviour patterns</a:t>
            </a:r>
          </a:p>
        </p:txBody>
      </p:sp>
      <p:sp>
        <p:nvSpPr>
          <p:cNvPr id="60421" name="Rectangle 5"/>
          <p:cNvSpPr>
            <a:spLocks noGrp="1" noChangeArrowheads="1"/>
          </p:cNvSpPr>
          <p:nvPr>
            <p:ph type="title" idx="4294967295"/>
          </p:nvPr>
        </p:nvSpPr>
        <p:spPr/>
        <p:txBody>
          <a:bodyPr/>
          <a:lstStyle/>
          <a:p>
            <a:r>
              <a:rPr lang="en-GB"/>
              <a:t>Segmenting The Market</a:t>
            </a:r>
            <a:endParaRPr lang="en-US"/>
          </a:p>
        </p:txBody>
      </p:sp>
    </p:spTree>
    <p:extLst>
      <p:ext uri="{BB962C8B-B14F-4D97-AF65-F5344CB8AC3E}">
        <p14:creationId xmlns:p14="http://schemas.microsoft.com/office/powerpoint/2010/main" val="24182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1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4"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250723" y="1157288"/>
            <a:ext cx="8434490"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dirty="0">
                <a:latin typeface="Arial" charset="0"/>
              </a:rPr>
              <a:t>This is a simple form of segmentation based on </a:t>
            </a:r>
            <a:r>
              <a:rPr lang="en-GB" dirty="0">
                <a:solidFill>
                  <a:schemeClr val="accent2"/>
                </a:solidFill>
                <a:latin typeface="Arial" charset="0"/>
              </a:rPr>
              <a:t>geographical patterns</a:t>
            </a:r>
          </a:p>
          <a:p>
            <a:pPr marL="342900" indent="-342900" eaLnBrk="1" hangingPunct="1">
              <a:spcBef>
                <a:spcPct val="20000"/>
              </a:spcBef>
              <a:buFontTx/>
              <a:buBlip>
                <a:blip r:embed="rId2"/>
              </a:buBlip>
            </a:pPr>
            <a:endParaRPr lang="en-GB" dirty="0">
              <a:solidFill>
                <a:schemeClr val="accent2"/>
              </a:solidFill>
              <a:latin typeface="Arial" charset="0"/>
            </a:endParaRPr>
          </a:p>
          <a:p>
            <a:pPr marL="342900" indent="-342900" eaLnBrk="1" hangingPunct="1">
              <a:spcBef>
                <a:spcPct val="20000"/>
              </a:spcBef>
              <a:buFontTx/>
              <a:buBlip>
                <a:blip r:embed="rId2"/>
              </a:buBlip>
            </a:pPr>
            <a:r>
              <a:rPr lang="en-GB" dirty="0">
                <a:latin typeface="Arial" charset="0"/>
              </a:rPr>
              <a:t>This could compare:</a:t>
            </a:r>
          </a:p>
          <a:p>
            <a:pPr marL="742950" lvl="1" indent="-285750" eaLnBrk="1" hangingPunct="1">
              <a:spcBef>
                <a:spcPct val="20000"/>
              </a:spcBef>
              <a:buFont typeface="Wingdings 3" pitchFamily="18" charset="2"/>
              <a:buBlip>
                <a:blip r:embed="rId3"/>
              </a:buBlip>
            </a:pPr>
            <a:r>
              <a:rPr lang="en-GB" sz="2000" dirty="0">
                <a:latin typeface="Arial" charset="0"/>
              </a:rPr>
              <a:t>spending levels</a:t>
            </a:r>
          </a:p>
          <a:p>
            <a:pPr marL="742950" lvl="1" indent="-285750" eaLnBrk="1" hangingPunct="1">
              <a:spcBef>
                <a:spcPct val="20000"/>
              </a:spcBef>
              <a:buFont typeface="Wingdings 3" pitchFamily="18" charset="2"/>
              <a:buBlip>
                <a:blip r:embed="rId3"/>
              </a:buBlip>
            </a:pPr>
            <a:r>
              <a:rPr lang="en-GB" sz="2000" dirty="0">
                <a:latin typeface="Arial" charset="0"/>
              </a:rPr>
              <a:t>income levels</a:t>
            </a:r>
          </a:p>
          <a:p>
            <a:pPr marL="742950" lvl="1" indent="-285750" eaLnBrk="1" hangingPunct="1">
              <a:spcBef>
                <a:spcPct val="20000"/>
              </a:spcBef>
              <a:buFont typeface="Wingdings 3" pitchFamily="18" charset="2"/>
              <a:buBlip>
                <a:blip r:embed="rId3"/>
              </a:buBlip>
            </a:pPr>
            <a:r>
              <a:rPr lang="en-GB" sz="2000" dirty="0">
                <a:latin typeface="Arial" charset="0"/>
              </a:rPr>
              <a:t>employment levels</a:t>
            </a:r>
          </a:p>
          <a:p>
            <a:pPr marL="742950" lvl="1" indent="-285750" eaLnBrk="1" hangingPunct="1">
              <a:spcBef>
                <a:spcPct val="20000"/>
              </a:spcBef>
              <a:buFont typeface="Wingdings 3" pitchFamily="18" charset="2"/>
              <a:buBlip>
                <a:blip r:embed="rId3"/>
              </a:buBlip>
            </a:pPr>
            <a:r>
              <a:rPr lang="en-GB" sz="2000" dirty="0">
                <a:latin typeface="Arial" charset="0"/>
              </a:rPr>
              <a:t>buying habits</a:t>
            </a:r>
          </a:p>
          <a:p>
            <a:pPr marL="742950" lvl="1" indent="-285750" eaLnBrk="1" hangingPunct="1">
              <a:spcBef>
                <a:spcPct val="20000"/>
              </a:spcBef>
              <a:buFont typeface="Wingdings 3" pitchFamily="18" charset="2"/>
              <a:buBlip>
                <a:blip r:embed="rId3"/>
              </a:buBlip>
            </a:pPr>
            <a:endParaRPr lang="en-GB" sz="2000" dirty="0">
              <a:latin typeface="Arial" charset="0"/>
            </a:endParaRPr>
          </a:p>
          <a:p>
            <a:pPr marL="342900" indent="-342900" eaLnBrk="1" hangingPunct="1">
              <a:spcBef>
                <a:spcPct val="20000"/>
              </a:spcBef>
              <a:buFontTx/>
              <a:buBlip>
                <a:blip r:embed="rId2"/>
              </a:buBlip>
            </a:pPr>
            <a:r>
              <a:rPr lang="en-GB" dirty="0">
                <a:latin typeface="Arial" charset="0"/>
              </a:rPr>
              <a:t>e.g. “oatcakes” are popular in Stoke-on-Trent, whilst “battered Mars Bars” are popular in the South Birmingham area</a:t>
            </a:r>
          </a:p>
        </p:txBody>
      </p:sp>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73275"/>
            <a:ext cx="3055938"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6" name="Rectangle 6"/>
          <p:cNvSpPr>
            <a:spLocks noGrp="1" noChangeArrowheads="1"/>
          </p:cNvSpPr>
          <p:nvPr>
            <p:ph type="title" idx="4294967295"/>
          </p:nvPr>
        </p:nvSpPr>
        <p:spPr/>
        <p:txBody>
          <a:bodyPr/>
          <a:lstStyle/>
          <a:p>
            <a:r>
              <a:rPr lang="en-GB"/>
              <a:t>Geographic Segmentation</a:t>
            </a:r>
            <a:endParaRPr lang="en-US"/>
          </a:p>
        </p:txBody>
      </p:sp>
    </p:spTree>
    <p:extLst>
      <p:ext uri="{BB962C8B-B14F-4D97-AF65-F5344CB8AC3E}">
        <p14:creationId xmlns:p14="http://schemas.microsoft.com/office/powerpoint/2010/main" val="1690150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704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04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7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bldLvl="4"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533400" y="5562600"/>
            <a:ext cx="3505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b="1" dirty="0">
                <a:solidFill>
                  <a:srgbClr val="FF0000"/>
                </a:solidFill>
                <a:latin typeface="Arial" charset="0"/>
              </a:rPr>
              <a:t>Claimant Count Rate</a:t>
            </a:r>
            <a:endParaRPr lang="en-US" sz="2200" b="1" dirty="0">
              <a:solidFill>
                <a:srgbClr val="FF0000"/>
              </a:solidFill>
            </a:endParaRPr>
          </a:p>
        </p:txBody>
      </p:sp>
      <p:sp>
        <p:nvSpPr>
          <p:cNvPr id="88069" name="Rectangle 5"/>
          <p:cNvSpPr>
            <a:spLocks noChangeArrowheads="1"/>
          </p:cNvSpPr>
          <p:nvPr/>
        </p:nvSpPr>
        <p:spPr bwMode="auto">
          <a:xfrm>
            <a:off x="4643438" y="1268413"/>
            <a:ext cx="3960812" cy="493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US" dirty="0">
                <a:latin typeface="Arial" charset="0"/>
              </a:rPr>
              <a:t>This map is taken from </a:t>
            </a:r>
            <a:r>
              <a:rPr lang="en-US" dirty="0">
                <a:solidFill>
                  <a:srgbClr val="FF0000"/>
                </a:solidFill>
                <a:latin typeface="Arial" charset="0"/>
              </a:rPr>
              <a:t>Regional Trends</a:t>
            </a:r>
          </a:p>
          <a:p>
            <a:pPr marL="342900" indent="-342900" eaLnBrk="1" hangingPunct="1">
              <a:spcBef>
                <a:spcPct val="20000"/>
              </a:spcBef>
              <a:buFontTx/>
              <a:buBlip>
                <a:blip r:embed="rId2"/>
              </a:buBlip>
            </a:pPr>
            <a:endParaRPr lang="en-US" dirty="0">
              <a:solidFill>
                <a:srgbClr val="FF0000"/>
              </a:solidFill>
              <a:latin typeface="Arial" charset="0"/>
            </a:endParaRPr>
          </a:p>
          <a:p>
            <a:pPr marL="342900" indent="-342900" eaLnBrk="1" hangingPunct="1">
              <a:spcBef>
                <a:spcPct val="20000"/>
              </a:spcBef>
              <a:buFontTx/>
              <a:buBlip>
                <a:blip r:embed="rId2"/>
              </a:buBlip>
            </a:pPr>
            <a:r>
              <a:rPr lang="en-US" dirty="0">
                <a:latin typeface="Arial" charset="0"/>
              </a:rPr>
              <a:t>The dark areas represent areas where the “</a:t>
            </a:r>
            <a:r>
              <a:rPr lang="en-US" dirty="0">
                <a:solidFill>
                  <a:schemeClr val="accent2"/>
                </a:solidFill>
                <a:latin typeface="Arial" charset="0"/>
              </a:rPr>
              <a:t>claimant count of unemployment</a:t>
            </a:r>
            <a:r>
              <a:rPr lang="en-US" dirty="0">
                <a:latin typeface="Arial" charset="0"/>
              </a:rPr>
              <a:t>” is low</a:t>
            </a:r>
          </a:p>
          <a:p>
            <a:pPr marL="742950" lvl="1" indent="-285750" eaLnBrk="1" hangingPunct="1">
              <a:spcBef>
                <a:spcPct val="20000"/>
              </a:spcBef>
              <a:buFont typeface="Wingdings 3" pitchFamily="18" charset="2"/>
              <a:buBlip>
                <a:blip r:embed="rId3"/>
              </a:buBlip>
            </a:pPr>
            <a:r>
              <a:rPr lang="en-US" sz="2000" dirty="0">
                <a:latin typeface="Arial" charset="0"/>
              </a:rPr>
              <a:t>How could this information be used by businesses?</a:t>
            </a:r>
          </a:p>
          <a:p>
            <a:pPr marL="742950" lvl="1" indent="-285750" eaLnBrk="1" hangingPunct="1">
              <a:spcBef>
                <a:spcPct val="20000"/>
              </a:spcBef>
              <a:buFont typeface="Wingdings 3" pitchFamily="18" charset="2"/>
              <a:buBlip>
                <a:blip r:embed="rId3"/>
              </a:buBlip>
            </a:pPr>
            <a:r>
              <a:rPr lang="en-US" sz="2000" dirty="0">
                <a:latin typeface="Arial" charset="0"/>
              </a:rPr>
              <a:t>Which type of businesses might find this information most useful?</a:t>
            </a:r>
          </a:p>
        </p:txBody>
      </p:sp>
      <p:sp>
        <p:nvSpPr>
          <p:cNvPr id="88070" name="Text Box 6"/>
          <p:cNvSpPr txBox="1">
            <a:spLocks noChangeArrowheads="1"/>
          </p:cNvSpPr>
          <p:nvPr/>
        </p:nvSpPr>
        <p:spPr bwMode="auto">
          <a:xfrm>
            <a:off x="814388" y="6324600"/>
            <a:ext cx="3960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200">
                <a:latin typeface="Arial" charset="0"/>
              </a:rPr>
              <a:t>Source: Regional Trends: Statistics.gov.uk</a:t>
            </a:r>
          </a:p>
        </p:txBody>
      </p:sp>
      <p:pic>
        <p:nvPicPr>
          <p:cNvPr id="880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82688"/>
            <a:ext cx="44196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2" name="Rectangle 8"/>
          <p:cNvSpPr>
            <a:spLocks noGrp="1" noChangeArrowheads="1"/>
          </p:cNvSpPr>
          <p:nvPr>
            <p:ph type="title" idx="4294967295"/>
          </p:nvPr>
        </p:nvSpPr>
        <p:spPr/>
        <p:txBody>
          <a:bodyPr/>
          <a:lstStyle/>
          <a:p>
            <a:r>
              <a:rPr lang="en-GB"/>
              <a:t>Using Geographic Segmentation</a:t>
            </a:r>
            <a:endParaRPr lang="en-US"/>
          </a:p>
        </p:txBody>
      </p:sp>
    </p:spTree>
    <p:extLst>
      <p:ext uri="{BB962C8B-B14F-4D97-AF65-F5344CB8AC3E}">
        <p14:creationId xmlns:p14="http://schemas.microsoft.com/office/powerpoint/2010/main" val="2008859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88071"/>
                                        </p:tgtEl>
                                        <p:attrNameLst>
                                          <p:attrName>style.visibility</p:attrName>
                                        </p:attrNameLst>
                                      </p:cBhvr>
                                      <p:to>
                                        <p:strVal val="visible"/>
                                      </p:to>
                                    </p:set>
                                    <p:animEffect transition="in" filter="dissolve">
                                      <p:cBhvr>
                                        <p:cTn id="9" dur="500"/>
                                        <p:tgtEl>
                                          <p:spTgt spid="8807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8807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806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8069">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8069">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0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69" grpId="0" build="p" bldLvl="4" autoUpdateAnimBg="0"/>
      <p:bldP spid="880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1DB4-DECF-46BA-B514-82D9BC9C1B49}"/>
              </a:ext>
            </a:extLst>
          </p:cNvPr>
          <p:cNvSpPr>
            <a:spLocks noGrp="1"/>
          </p:cNvSpPr>
          <p:nvPr>
            <p:ph type="title"/>
          </p:nvPr>
        </p:nvSpPr>
        <p:spPr/>
        <p:txBody>
          <a:bodyPr/>
          <a:lstStyle/>
          <a:p>
            <a:r>
              <a:rPr lang="en-GB" dirty="0"/>
              <a:t>Product Orientation</a:t>
            </a:r>
          </a:p>
        </p:txBody>
      </p:sp>
      <p:sp>
        <p:nvSpPr>
          <p:cNvPr id="3" name="Content Placeholder 2">
            <a:extLst>
              <a:ext uri="{FF2B5EF4-FFF2-40B4-BE49-F238E27FC236}">
                <a16:creationId xmlns:a16="http://schemas.microsoft.com/office/drawing/2014/main" id="{99CA22E4-FF9C-4839-94D2-4287B65D0FFE}"/>
              </a:ext>
            </a:extLst>
          </p:cNvPr>
          <p:cNvSpPr>
            <a:spLocks noGrp="1"/>
          </p:cNvSpPr>
          <p:nvPr>
            <p:ph idx="1"/>
          </p:nvPr>
        </p:nvSpPr>
        <p:spPr>
          <a:xfrm>
            <a:off x="253219" y="1308295"/>
            <a:ext cx="8128782" cy="5306817"/>
          </a:xfrm>
        </p:spPr>
        <p:txBody>
          <a:bodyPr/>
          <a:lstStyle/>
          <a:p>
            <a:pPr marL="0" indent="0">
              <a:buNone/>
            </a:pPr>
            <a:r>
              <a:rPr lang="en-GB" b="1" dirty="0"/>
              <a:t>Definition</a:t>
            </a:r>
            <a:r>
              <a:rPr lang="en-GB" dirty="0"/>
              <a:t> - Where the business develops products based on what it is good at making or doing, rather than what a customer wants.</a:t>
            </a:r>
          </a:p>
          <a:p>
            <a:r>
              <a:rPr lang="en-GB" dirty="0"/>
              <a:t>Some firms still use a product-orientated approach to marketing.  This leads the firm to focus on what it does best; internal efficiency comes before consumer preferences.  This approach may lead to:</a:t>
            </a:r>
          </a:p>
          <a:p>
            <a:pPr lvl="1"/>
            <a:r>
              <a:rPr lang="en-GB" dirty="0"/>
              <a:t>The hard sell – Commission based, large army of sales staff incentivised to achieve sales targets.  Their job is to convince customers to buy what has already been made</a:t>
            </a:r>
          </a:p>
          <a:p>
            <a:pPr lvl="1"/>
            <a:r>
              <a:rPr lang="en-GB" dirty="0"/>
              <a:t>Cutting costs and prices – The business is likely to use price reductions and heavy promotion campaigns if sales are below expectations.  Focus is on cutting costs in order to then be able to reduce prices without sacrificing profit margins.</a:t>
            </a:r>
          </a:p>
        </p:txBody>
      </p:sp>
    </p:spTree>
    <p:extLst>
      <p:ext uri="{BB962C8B-B14F-4D97-AF65-F5344CB8AC3E}">
        <p14:creationId xmlns:p14="http://schemas.microsoft.com/office/powerpoint/2010/main" val="657799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533400" y="1143000"/>
            <a:ext cx="8001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dirty="0">
                <a:latin typeface="Arial" charset="0"/>
              </a:rPr>
              <a:t>This refers to ways of separating people according to their characteristics</a:t>
            </a:r>
          </a:p>
          <a:p>
            <a:pPr marL="342900" indent="-342900" eaLnBrk="1" hangingPunct="1">
              <a:spcBef>
                <a:spcPct val="20000"/>
              </a:spcBef>
              <a:buFontTx/>
              <a:buBlip>
                <a:blip r:embed="rId2"/>
              </a:buBlip>
            </a:pPr>
            <a:r>
              <a:rPr lang="en-GB" dirty="0">
                <a:latin typeface="Arial" charset="0"/>
              </a:rPr>
              <a:t>There are 3 main ways</a:t>
            </a:r>
          </a:p>
          <a:p>
            <a:pPr marL="742950" lvl="1" indent="-285750" eaLnBrk="1" hangingPunct="1">
              <a:spcBef>
                <a:spcPct val="20000"/>
              </a:spcBef>
              <a:buFont typeface="Wingdings 3" pitchFamily="18" charset="2"/>
              <a:buBlip>
                <a:blip r:embed="rId3"/>
              </a:buBlip>
            </a:pPr>
            <a:r>
              <a:rPr lang="en-GB" sz="2200" dirty="0">
                <a:solidFill>
                  <a:schemeClr val="accent2"/>
                </a:solidFill>
                <a:latin typeface="Arial" charset="0"/>
              </a:rPr>
              <a:t>Age</a:t>
            </a:r>
            <a:endParaRPr lang="en-GB" sz="1800" dirty="0">
              <a:solidFill>
                <a:schemeClr val="accent2"/>
              </a:solidFill>
              <a:latin typeface="Arial" charset="0"/>
            </a:endParaRPr>
          </a:p>
          <a:p>
            <a:pPr marL="1143000" lvl="2" indent="-228600" eaLnBrk="1" hangingPunct="1">
              <a:spcBef>
                <a:spcPct val="20000"/>
              </a:spcBef>
              <a:buFontTx/>
              <a:buBlip>
                <a:blip r:embed="rId4"/>
              </a:buBlip>
            </a:pPr>
            <a:r>
              <a:rPr lang="en-GB" sz="2000" dirty="0">
                <a:latin typeface="Arial" charset="0"/>
              </a:rPr>
              <a:t>People of different ages buy different products!</a:t>
            </a:r>
          </a:p>
          <a:p>
            <a:pPr marL="742950" lvl="1" indent="-285750" eaLnBrk="1" hangingPunct="1">
              <a:spcBef>
                <a:spcPct val="20000"/>
              </a:spcBef>
              <a:buFont typeface="Wingdings 3" pitchFamily="18" charset="2"/>
              <a:buBlip>
                <a:blip r:embed="rId3"/>
              </a:buBlip>
            </a:pPr>
            <a:r>
              <a:rPr lang="en-GB" sz="2200" dirty="0">
                <a:solidFill>
                  <a:schemeClr val="accent2"/>
                </a:solidFill>
                <a:latin typeface="Arial" charset="0"/>
              </a:rPr>
              <a:t>Gender</a:t>
            </a:r>
          </a:p>
          <a:p>
            <a:pPr marL="1143000" lvl="2" indent="-228600" eaLnBrk="1" hangingPunct="1">
              <a:spcBef>
                <a:spcPct val="20000"/>
              </a:spcBef>
              <a:buFontTx/>
              <a:buBlip>
                <a:blip r:embed="rId4"/>
              </a:buBlip>
            </a:pPr>
            <a:r>
              <a:rPr lang="en-GB" sz="2000" dirty="0">
                <a:latin typeface="Arial" charset="0"/>
              </a:rPr>
              <a:t>Men &amp; women behave differently, and buy different things</a:t>
            </a:r>
          </a:p>
          <a:p>
            <a:pPr marL="1143000" lvl="2" indent="-228600" eaLnBrk="1" hangingPunct="1">
              <a:spcBef>
                <a:spcPct val="20000"/>
              </a:spcBef>
              <a:buFontTx/>
              <a:buBlip>
                <a:blip r:embed="rId4"/>
              </a:buBlip>
            </a:pPr>
            <a:r>
              <a:rPr lang="en-GB" sz="2000" dirty="0">
                <a:latin typeface="Arial" charset="0"/>
              </a:rPr>
              <a:t>According to research men are more likely to buy products that are in green, blue or black packaging!</a:t>
            </a:r>
          </a:p>
          <a:p>
            <a:pPr marL="742950" lvl="1" indent="-285750" eaLnBrk="1" hangingPunct="1">
              <a:spcBef>
                <a:spcPct val="20000"/>
              </a:spcBef>
              <a:buFont typeface="Wingdings 3" pitchFamily="18" charset="2"/>
              <a:buBlip>
                <a:blip r:embed="rId3"/>
              </a:buBlip>
            </a:pPr>
            <a:r>
              <a:rPr lang="en-GB" sz="2200" dirty="0">
                <a:solidFill>
                  <a:schemeClr val="accent2"/>
                </a:solidFill>
                <a:latin typeface="Arial" charset="0"/>
              </a:rPr>
              <a:t>Income</a:t>
            </a:r>
            <a:endParaRPr lang="en-GB" sz="1800" dirty="0">
              <a:solidFill>
                <a:schemeClr val="accent2"/>
              </a:solidFill>
              <a:latin typeface="Arial" charset="0"/>
            </a:endParaRPr>
          </a:p>
          <a:p>
            <a:pPr marL="1143000" lvl="2" indent="-228600" eaLnBrk="1" hangingPunct="1">
              <a:spcBef>
                <a:spcPct val="20000"/>
              </a:spcBef>
              <a:buFontTx/>
              <a:buBlip>
                <a:blip r:embed="rId4"/>
              </a:buBlip>
            </a:pPr>
            <a:r>
              <a:rPr lang="en-GB" sz="2000" dirty="0">
                <a:latin typeface="Arial" charset="0"/>
              </a:rPr>
              <a:t>People with different disposable income levels will purchase different products, even within the same brand</a:t>
            </a:r>
          </a:p>
          <a:p>
            <a:pPr marL="1143000" lvl="2" indent="-228600" eaLnBrk="1" hangingPunct="1">
              <a:spcBef>
                <a:spcPct val="20000"/>
              </a:spcBef>
              <a:buFontTx/>
              <a:buBlip>
                <a:blip r:embed="rId4"/>
              </a:buBlip>
            </a:pPr>
            <a:r>
              <a:rPr lang="en-GB" sz="2000" dirty="0">
                <a:latin typeface="Arial" charset="0"/>
              </a:rPr>
              <a:t>That is why car manufacturers produce top-of-the-range and basic models</a:t>
            </a:r>
          </a:p>
        </p:txBody>
      </p:sp>
      <p:pic>
        <p:nvPicPr>
          <p:cNvPr id="89092" name="Picture 4" descr="5 Pound No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 y="5141913"/>
            <a:ext cx="1217613" cy="650875"/>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male_female_dancing_hg_clr_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775" y="3419475"/>
            <a:ext cx="114935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grandma_close_up_hg_clr_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100" y="2336800"/>
            <a:ext cx="736600" cy="884238"/>
          </a:xfrm>
          <a:prstGeom prst="rect">
            <a:avLst/>
          </a:prstGeom>
          <a:noFill/>
          <a:extLst>
            <a:ext uri="{909E8E84-426E-40DD-AFC4-6F175D3DCCD1}">
              <a14:hiddenFill xmlns:a14="http://schemas.microsoft.com/office/drawing/2010/main">
                <a:solidFill>
                  <a:srgbClr val="FFFFFF"/>
                </a:solidFill>
              </a14:hiddenFill>
            </a:ext>
          </a:extLst>
        </p:spPr>
      </p:pic>
      <p:sp>
        <p:nvSpPr>
          <p:cNvPr id="89095" name="Rectangle 7"/>
          <p:cNvSpPr>
            <a:spLocks noGrp="1" noChangeArrowheads="1"/>
          </p:cNvSpPr>
          <p:nvPr>
            <p:ph type="title" idx="4294967295"/>
          </p:nvPr>
        </p:nvSpPr>
        <p:spPr/>
        <p:txBody>
          <a:bodyPr/>
          <a:lstStyle/>
          <a:p>
            <a:r>
              <a:rPr lang="en-GB"/>
              <a:t>Demographic Segmentation</a:t>
            </a:r>
            <a:endParaRPr lang="en-US"/>
          </a:p>
        </p:txBody>
      </p:sp>
    </p:spTree>
    <p:extLst>
      <p:ext uri="{BB962C8B-B14F-4D97-AF65-F5344CB8AC3E}">
        <p14:creationId xmlns:p14="http://schemas.microsoft.com/office/powerpoint/2010/main" val="644501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89094"/>
                                        </p:tgtEl>
                                        <p:attrNameLst>
                                          <p:attrName>style.visibility</p:attrName>
                                        </p:attrNameLst>
                                      </p:cBhvr>
                                      <p:to>
                                        <p:strVal val="visible"/>
                                      </p:to>
                                    </p:set>
                                    <p:animEffect transition="in" filter="dissolve">
                                      <p:cBhvr>
                                        <p:cTn id="17" dur="500"/>
                                        <p:tgtEl>
                                          <p:spTgt spid="890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9091">
                                            <p:txEl>
                                              <p:pRg st="4" end="4"/>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89093"/>
                                        </p:tgtEl>
                                        <p:attrNameLst>
                                          <p:attrName>style.visibility</p:attrName>
                                        </p:attrNameLst>
                                      </p:cBhvr>
                                      <p:to>
                                        <p:strVal val="visible"/>
                                      </p:to>
                                    </p:set>
                                    <p:animEffect transition="in" filter="dissolve">
                                      <p:cBhvr>
                                        <p:cTn id="28" dur="500"/>
                                        <p:tgtEl>
                                          <p:spTgt spid="890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091">
                                            <p:txEl>
                                              <p:pRg st="7" end="7"/>
                                            </p:txEl>
                                          </p:spTgt>
                                        </p:tgtEl>
                                        <p:attrNameLst>
                                          <p:attrName>style.visibility</p:attrName>
                                        </p:attrNameLst>
                                      </p:cBhvr>
                                      <p:to>
                                        <p:strVal val="visible"/>
                                      </p:to>
                                    </p:set>
                                  </p:childTnLst>
                                </p:cTn>
                              </p:par>
                              <p:par>
                                <p:cTn id="41" presetID="9" presetClass="entr" presetSubtype="0" fill="hold" nodeType="withEffect">
                                  <p:stCondLst>
                                    <p:cond delay="0"/>
                                  </p:stCondLst>
                                  <p:childTnLst>
                                    <p:set>
                                      <p:cBhvr>
                                        <p:cTn id="42" dur="1" fill="hold">
                                          <p:stCondLst>
                                            <p:cond delay="0"/>
                                          </p:stCondLst>
                                        </p:cTn>
                                        <p:tgtEl>
                                          <p:spTgt spid="89092"/>
                                        </p:tgtEl>
                                        <p:attrNameLst>
                                          <p:attrName>style.visibility</p:attrName>
                                        </p:attrNameLst>
                                      </p:cBhvr>
                                      <p:to>
                                        <p:strVal val="visible"/>
                                      </p:to>
                                    </p:set>
                                    <p:animEffect transition="in" filter="dissolve">
                                      <p:cBhvr>
                                        <p:cTn id="43" dur="500"/>
                                        <p:tgtEl>
                                          <p:spTgt spid="8909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9091">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90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4"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685800" y="10541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This separates households according to their social class, life-style and/or personality</a:t>
            </a:r>
          </a:p>
          <a:p>
            <a:pPr marL="342900" indent="-342900" eaLnBrk="1" hangingPunct="1">
              <a:spcBef>
                <a:spcPct val="20000"/>
              </a:spcBef>
              <a:buFontTx/>
              <a:buBlip>
                <a:blip r:embed="rId2"/>
              </a:buBlip>
            </a:pPr>
            <a:r>
              <a:rPr lang="en-GB">
                <a:latin typeface="Arial" charset="0"/>
              </a:rPr>
              <a:t>Socio-economic groups can be used to do this:</a:t>
            </a:r>
          </a:p>
        </p:txBody>
      </p:sp>
      <p:graphicFrame>
        <p:nvGraphicFramePr>
          <p:cNvPr id="90215" name="Group 103"/>
          <p:cNvGraphicFramePr>
            <a:graphicFrameLocks noGrp="1"/>
          </p:cNvGraphicFramePr>
          <p:nvPr/>
        </p:nvGraphicFramePr>
        <p:xfrm>
          <a:off x="179388" y="2357438"/>
          <a:ext cx="8748712" cy="4277366"/>
        </p:xfrm>
        <a:graphic>
          <a:graphicData uri="http://schemas.openxmlformats.org/drawingml/2006/table">
            <a:tbl>
              <a:tblPr/>
              <a:tblGrid>
                <a:gridCol w="1601787">
                  <a:extLst>
                    <a:ext uri="{9D8B030D-6E8A-4147-A177-3AD203B41FA5}">
                      <a16:colId xmlns:a16="http://schemas.microsoft.com/office/drawing/2014/main" val="20000"/>
                    </a:ext>
                  </a:extLst>
                </a:gridCol>
                <a:gridCol w="2760663">
                  <a:extLst>
                    <a:ext uri="{9D8B030D-6E8A-4147-A177-3AD203B41FA5}">
                      <a16:colId xmlns:a16="http://schemas.microsoft.com/office/drawing/2014/main" val="20001"/>
                    </a:ext>
                  </a:extLst>
                </a:gridCol>
                <a:gridCol w="3130550">
                  <a:extLst>
                    <a:ext uri="{9D8B030D-6E8A-4147-A177-3AD203B41FA5}">
                      <a16:colId xmlns:a16="http://schemas.microsoft.com/office/drawing/2014/main" val="20002"/>
                    </a:ext>
                  </a:extLst>
                </a:gridCol>
                <a:gridCol w="1255712">
                  <a:extLst>
                    <a:ext uri="{9D8B030D-6E8A-4147-A177-3AD203B41FA5}">
                      <a16:colId xmlns:a16="http://schemas.microsoft.com/office/drawing/2014/main" val="20003"/>
                    </a:ext>
                  </a:extLst>
                </a:gridCol>
              </a:tblGrid>
              <a:tr h="538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a:ln>
                            <a:noFill/>
                          </a:ln>
                          <a:solidFill>
                            <a:schemeClr val="accent2"/>
                          </a:solidFill>
                          <a:effectLst/>
                          <a:latin typeface="Arial" charset="0"/>
                          <a:cs typeface="Times New Roman" pitchFamily="18" charset="0"/>
                        </a:rPr>
                        <a:t>Class Name</a:t>
                      </a:r>
                      <a:endParaRPr kumimoji="0" lang="en-US" sz="1600" b="1"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a:ln>
                            <a:noFill/>
                          </a:ln>
                          <a:solidFill>
                            <a:schemeClr val="accent2"/>
                          </a:solidFill>
                          <a:effectLst/>
                          <a:latin typeface="Arial" charset="0"/>
                          <a:cs typeface="Times New Roman" pitchFamily="18" charset="0"/>
                        </a:rPr>
                        <a:t>Social Status</a:t>
                      </a:r>
                      <a:endParaRPr kumimoji="0" lang="en-US" sz="1600" b="1" i="0" u="none" strike="noStrike" cap="none" normalizeH="0" baseline="0">
                        <a:ln>
                          <a:noFill/>
                        </a:ln>
                        <a:solidFill>
                          <a:schemeClr val="accent2"/>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a:ln>
                            <a:noFill/>
                          </a:ln>
                          <a:solidFill>
                            <a:schemeClr val="accent2"/>
                          </a:solidFill>
                          <a:effectLst/>
                          <a:latin typeface="Arial" charset="0"/>
                          <a:cs typeface="Times New Roman" pitchFamily="18" charset="0"/>
                        </a:rPr>
                        <a:t>Occupation of Head of Household</a:t>
                      </a:r>
                      <a:endParaRPr kumimoji="0" lang="en-US" sz="1600" b="1" i="0" u="none" strike="noStrike" cap="none" normalizeH="0" baseline="0">
                        <a:ln>
                          <a:noFill/>
                        </a:ln>
                        <a:solidFill>
                          <a:schemeClr val="accent2"/>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a:ln>
                            <a:noFill/>
                          </a:ln>
                          <a:solidFill>
                            <a:schemeClr val="accent2"/>
                          </a:solidFill>
                          <a:effectLst/>
                          <a:latin typeface="Arial" charset="0"/>
                          <a:cs typeface="Times New Roman" pitchFamily="18" charset="0"/>
                        </a:rPr>
                        <a:t>% of Population</a:t>
                      </a:r>
                      <a:endParaRPr kumimoji="0" lang="en-US" sz="1600" b="1" i="0" u="none" strike="noStrike" cap="none" normalizeH="0" baseline="0">
                        <a:ln>
                          <a:noFill/>
                        </a:ln>
                        <a:solidFill>
                          <a:schemeClr val="accent2"/>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6143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accent2"/>
                          </a:solidFill>
                          <a:effectLst/>
                          <a:latin typeface="Arial" charset="0"/>
                          <a:cs typeface="Times New Roman" pitchFamily="18" charset="0"/>
                        </a:rPr>
                        <a:t>A</a:t>
                      </a:r>
                      <a:endParaRPr kumimoji="0" lang="en-US" sz="2400" b="0"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Upper middle</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Higher managerial, administrative or professional</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3</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538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accent2"/>
                          </a:solidFill>
                          <a:effectLst/>
                          <a:latin typeface="Arial" charset="0"/>
                          <a:cs typeface="Times New Roman" pitchFamily="18" charset="0"/>
                        </a:rPr>
                        <a:t>B</a:t>
                      </a:r>
                      <a:endParaRPr kumimoji="0" lang="en-US" sz="2400" b="0"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Middle</a:t>
                      </a: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Intermediate managerial, administrative or professional</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14</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38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accent2"/>
                          </a:solidFill>
                          <a:effectLst/>
                          <a:latin typeface="Arial" charset="0"/>
                          <a:cs typeface="Times New Roman" pitchFamily="18" charset="0"/>
                        </a:rPr>
                        <a:t>C1</a:t>
                      </a:r>
                      <a:endParaRPr kumimoji="0" lang="en-US" sz="2400" b="0"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Lower middle</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Supervisors or clerical, junior managerial, administrative or professional</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27</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512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accent2"/>
                          </a:solidFill>
                          <a:effectLst/>
                          <a:latin typeface="Arial" charset="0"/>
                          <a:cs typeface="Times New Roman" pitchFamily="18" charset="0"/>
                        </a:rPr>
                        <a:t>C2</a:t>
                      </a:r>
                      <a:endParaRPr kumimoji="0" lang="en-US" sz="2400" b="0"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Skilled working</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Skilled manual workers</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25</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538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accent2"/>
                          </a:solidFill>
                          <a:effectLst/>
                          <a:latin typeface="Arial" charset="0"/>
                          <a:cs typeface="Times New Roman" pitchFamily="18" charset="0"/>
                        </a:rPr>
                        <a:t>D</a:t>
                      </a:r>
                      <a:endParaRPr kumimoji="0" lang="en-US" sz="2400" b="0"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Working</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Semiskilled and unskilled workers</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19</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538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accent2"/>
                          </a:solidFill>
                          <a:effectLst/>
                          <a:latin typeface="Arial" charset="0"/>
                          <a:cs typeface="Times New Roman" pitchFamily="18" charset="0"/>
                        </a:rPr>
                        <a:t>E</a:t>
                      </a:r>
                      <a:endParaRPr kumimoji="0" lang="en-US" sz="2400" b="0" i="0" u="none" strike="noStrike" cap="none" normalizeH="0" baseline="0">
                        <a:ln>
                          <a:noFill/>
                        </a:ln>
                        <a:solidFill>
                          <a:schemeClr val="accent2"/>
                        </a:solidFill>
                        <a:effectLst/>
                        <a:latin typeface="Arial" charset="0"/>
                      </a:endParaRPr>
                    </a:p>
                  </a:txBody>
                  <a:tcPr marL="90000" marR="90000" marT="46800" marB="46800" anchor="ctr" anchorCtr="1" horzOverflow="overflow">
                    <a:lnL w="28575"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Those at lowest levels of subsistence</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Pensioners, widows, casual or lower-grade workers</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Times New Roman" pitchFamily="18" charset="0"/>
                        </a:rPr>
                        <a:t>12</a:t>
                      </a:r>
                      <a:endParaRPr kumimoji="0" lang="en-US" sz="2400" b="0" i="0" u="none" strike="noStrike" cap="none" normalizeH="0" baseline="0">
                        <a:ln>
                          <a:noFill/>
                        </a:ln>
                        <a:solidFill>
                          <a:schemeClr val="tx1"/>
                        </a:solidFill>
                        <a:effectLst/>
                        <a:latin typeface="Arial" charset="0"/>
                      </a:endParaRPr>
                    </a:p>
                  </a:txBody>
                  <a:tcPr marL="90000" marR="90000" marT="46800" marB="46800" anchor="ctr" anchorCtr="1" horzOverflow="overflow">
                    <a:lnL w="12700"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bl>
          </a:graphicData>
        </a:graphic>
      </p:graphicFrame>
      <p:sp>
        <p:nvSpPr>
          <p:cNvPr id="90160" name="Rectangle 48"/>
          <p:cNvSpPr>
            <a:spLocks noGrp="1" noChangeArrowheads="1"/>
          </p:cNvSpPr>
          <p:nvPr>
            <p:ph type="title" idx="4294967295"/>
          </p:nvPr>
        </p:nvSpPr>
        <p:spPr/>
        <p:txBody>
          <a:bodyPr/>
          <a:lstStyle/>
          <a:p>
            <a:r>
              <a:rPr lang="en-GB"/>
              <a:t>Psychographic Segmentation (1)</a:t>
            </a:r>
            <a:endParaRPr lang="en-US"/>
          </a:p>
        </p:txBody>
      </p:sp>
    </p:spTree>
    <p:extLst>
      <p:ext uri="{BB962C8B-B14F-4D97-AF65-F5344CB8AC3E}">
        <p14:creationId xmlns:p14="http://schemas.microsoft.com/office/powerpoint/2010/main" val="207397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0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4"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68262" y="1157288"/>
            <a:ext cx="8491538" cy="497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sz="2800" dirty="0">
                <a:latin typeface="Arial" charset="0"/>
              </a:rPr>
              <a:t>Socio-economic groups must be used with care since:</a:t>
            </a:r>
          </a:p>
          <a:p>
            <a:pPr marL="742950" lvl="1" indent="-285750" eaLnBrk="1" hangingPunct="1">
              <a:spcBef>
                <a:spcPct val="20000"/>
              </a:spcBef>
              <a:buFont typeface="Wingdings 3" pitchFamily="18" charset="2"/>
              <a:buBlip>
                <a:blip r:embed="rId3"/>
              </a:buBlip>
            </a:pPr>
            <a:r>
              <a:rPr lang="en-GB" dirty="0">
                <a:latin typeface="Arial" charset="0"/>
              </a:rPr>
              <a:t>They refer to the head of household</a:t>
            </a:r>
          </a:p>
          <a:p>
            <a:pPr marL="742950" lvl="1" indent="-285750" eaLnBrk="1" hangingPunct="1">
              <a:spcBef>
                <a:spcPct val="20000"/>
              </a:spcBef>
              <a:buFont typeface="Wingdings 3" pitchFamily="18" charset="2"/>
              <a:buBlip>
                <a:blip r:embed="rId3"/>
              </a:buBlip>
            </a:pPr>
            <a:r>
              <a:rPr lang="en-GB" dirty="0">
                <a:latin typeface="Arial" charset="0"/>
              </a:rPr>
              <a:t>They </a:t>
            </a:r>
            <a:r>
              <a:rPr lang="en-GB" b="1" dirty="0">
                <a:solidFill>
                  <a:srgbClr val="FF0000"/>
                </a:solidFill>
                <a:latin typeface="Arial" charset="0"/>
              </a:rPr>
              <a:t>DO NOT</a:t>
            </a:r>
            <a:r>
              <a:rPr lang="en-GB" dirty="0">
                <a:latin typeface="Arial" charset="0"/>
              </a:rPr>
              <a:t> refer to income levels</a:t>
            </a:r>
          </a:p>
          <a:p>
            <a:pPr marL="1143000" lvl="2" indent="-228600" eaLnBrk="1" hangingPunct="1">
              <a:spcBef>
                <a:spcPct val="20000"/>
              </a:spcBef>
              <a:buFontTx/>
              <a:buBlip>
                <a:blip r:embed="rId4"/>
              </a:buBlip>
            </a:pPr>
            <a:r>
              <a:rPr lang="en-GB" sz="2000" dirty="0">
                <a:latin typeface="Arial" charset="0"/>
              </a:rPr>
              <a:t>E.g. there are a number of very wealthy OAPs in the UK!</a:t>
            </a:r>
          </a:p>
          <a:p>
            <a:pPr marL="1600200" lvl="3" indent="-228600" eaLnBrk="1" hangingPunct="1">
              <a:spcBef>
                <a:spcPct val="20000"/>
              </a:spcBef>
              <a:buFontTx/>
              <a:buBlip>
                <a:blip r:embed="rId5"/>
              </a:buBlip>
            </a:pPr>
            <a:r>
              <a:rPr lang="en-GB" sz="1800" dirty="0">
                <a:latin typeface="Arial" charset="0"/>
              </a:rPr>
              <a:t>(and there are a number of poor teachers!)</a:t>
            </a:r>
          </a:p>
          <a:p>
            <a:pPr marL="1143000" lvl="2" indent="-228600" eaLnBrk="1" hangingPunct="1">
              <a:spcBef>
                <a:spcPct val="20000"/>
              </a:spcBef>
              <a:buFontTx/>
              <a:buBlip>
                <a:blip r:embed="rId4"/>
              </a:buBlip>
            </a:pPr>
            <a:r>
              <a:rPr lang="en-GB" sz="2000" dirty="0">
                <a:latin typeface="Arial" charset="0"/>
              </a:rPr>
              <a:t>Therefore it is possible to be rich, and be classed in group E</a:t>
            </a:r>
          </a:p>
          <a:p>
            <a:pPr marL="742950" lvl="1" indent="-285750" eaLnBrk="1" hangingPunct="1">
              <a:spcBef>
                <a:spcPct val="20000"/>
              </a:spcBef>
              <a:buFont typeface="Wingdings 3" pitchFamily="18" charset="2"/>
              <a:buBlip>
                <a:blip r:embed="rId3"/>
              </a:buBlip>
            </a:pPr>
            <a:r>
              <a:rPr lang="en-GB" dirty="0">
                <a:latin typeface="Arial" charset="0"/>
              </a:rPr>
              <a:t>They make assumptions about typical lifestyles of each group</a:t>
            </a:r>
          </a:p>
          <a:p>
            <a:pPr marL="342900" indent="-342900" eaLnBrk="1" hangingPunct="1">
              <a:spcBef>
                <a:spcPct val="20000"/>
              </a:spcBef>
              <a:buFontTx/>
              <a:buBlip>
                <a:blip r:embed="rId2"/>
              </a:buBlip>
            </a:pPr>
            <a:r>
              <a:rPr lang="en-GB" sz="2800" dirty="0">
                <a:latin typeface="Arial" charset="0"/>
              </a:rPr>
              <a:t>Of course, socio-economic groups are not the only way to segment a market psychographically</a:t>
            </a:r>
          </a:p>
          <a:p>
            <a:pPr marL="742950" lvl="1" indent="-285750" eaLnBrk="1" hangingPunct="1">
              <a:spcBef>
                <a:spcPct val="20000"/>
              </a:spcBef>
              <a:buFont typeface="Wingdings 3" pitchFamily="18" charset="2"/>
              <a:buBlip>
                <a:blip r:embed="rId3"/>
              </a:buBlip>
            </a:pPr>
            <a:endParaRPr lang="en-GB" sz="2000" dirty="0">
              <a:latin typeface="Arial" charset="0"/>
            </a:endParaRPr>
          </a:p>
        </p:txBody>
      </p:sp>
      <p:pic>
        <p:nvPicPr>
          <p:cNvPr id="911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352" y="1504336"/>
            <a:ext cx="1566863"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Rectangle 5"/>
          <p:cNvSpPr>
            <a:spLocks noGrp="1" noChangeArrowheads="1"/>
          </p:cNvSpPr>
          <p:nvPr>
            <p:ph type="title" idx="4294967295"/>
          </p:nvPr>
        </p:nvSpPr>
        <p:spPr/>
        <p:txBody>
          <a:bodyPr/>
          <a:lstStyle/>
          <a:p>
            <a:r>
              <a:rPr lang="en-GB"/>
              <a:t>Psychographic Segmentation (2)</a:t>
            </a:r>
            <a:endParaRPr lang="en-US"/>
          </a:p>
        </p:txBody>
      </p:sp>
    </p:spTree>
    <p:extLst>
      <p:ext uri="{BB962C8B-B14F-4D97-AF65-F5344CB8AC3E}">
        <p14:creationId xmlns:p14="http://schemas.microsoft.com/office/powerpoint/2010/main" val="3207801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par>
                                <p:cTn id="19" presetID="2" presetClass="entr" presetSubtype="2" fill="hold" nodeType="withEffect">
                                  <p:stCondLst>
                                    <p:cond delay="0"/>
                                  </p:stCondLst>
                                  <p:childTnLst>
                                    <p:set>
                                      <p:cBhvr>
                                        <p:cTn id="20" dur="1" fill="hold">
                                          <p:stCondLst>
                                            <p:cond delay="0"/>
                                          </p:stCondLst>
                                        </p:cTn>
                                        <p:tgtEl>
                                          <p:spTgt spid="91140"/>
                                        </p:tgtEl>
                                        <p:attrNameLst>
                                          <p:attrName>style.visibility</p:attrName>
                                        </p:attrNameLst>
                                      </p:cBhvr>
                                      <p:to>
                                        <p:strVal val="visible"/>
                                      </p:to>
                                    </p:set>
                                    <p:anim calcmode="lin" valueType="num">
                                      <p:cBhvr additive="base">
                                        <p:cTn id="21" dur="2000" fill="hold"/>
                                        <p:tgtEl>
                                          <p:spTgt spid="91140"/>
                                        </p:tgtEl>
                                        <p:attrNameLst>
                                          <p:attrName>ppt_x</p:attrName>
                                        </p:attrNameLst>
                                      </p:cBhvr>
                                      <p:tavLst>
                                        <p:tav tm="0">
                                          <p:val>
                                            <p:strVal val="1+#ppt_w/2"/>
                                          </p:val>
                                        </p:tav>
                                        <p:tav tm="100000">
                                          <p:val>
                                            <p:strVal val="#ppt_x"/>
                                          </p:val>
                                        </p:tav>
                                      </p:tavLst>
                                    </p:anim>
                                    <p:anim calcmode="lin" valueType="num">
                                      <p:cBhvr additive="base">
                                        <p:cTn id="22" dur="2000" fill="hold"/>
                                        <p:tgtEl>
                                          <p:spTgt spid="9114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4"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221226" y="1327354"/>
            <a:ext cx="8465574" cy="476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sz="2800" dirty="0">
                <a:latin typeface="Arial" charset="0"/>
              </a:rPr>
              <a:t>This considers consumer behaviour patterns, including:</a:t>
            </a:r>
          </a:p>
          <a:p>
            <a:pPr marL="742950" lvl="1" indent="-285750" eaLnBrk="1" hangingPunct="1">
              <a:lnSpc>
                <a:spcPct val="90000"/>
              </a:lnSpc>
              <a:spcBef>
                <a:spcPct val="20000"/>
              </a:spcBef>
              <a:buFont typeface="Wingdings 3" pitchFamily="18" charset="2"/>
              <a:buBlip>
                <a:blip r:embed="rId3"/>
              </a:buBlip>
            </a:pPr>
            <a:endParaRPr lang="en-GB" dirty="0">
              <a:latin typeface="Arial" charset="0"/>
            </a:endParaRPr>
          </a:p>
          <a:p>
            <a:pPr marL="742950" lvl="1" indent="-285750" eaLnBrk="1" hangingPunct="1">
              <a:lnSpc>
                <a:spcPct val="90000"/>
              </a:lnSpc>
              <a:spcBef>
                <a:spcPct val="20000"/>
              </a:spcBef>
              <a:buFont typeface="Wingdings 3" pitchFamily="18" charset="2"/>
              <a:buBlip>
                <a:blip r:embed="rId3"/>
              </a:buBlip>
            </a:pPr>
            <a:r>
              <a:rPr lang="en-GB" dirty="0">
                <a:latin typeface="Arial" charset="0"/>
              </a:rPr>
              <a:t>What people buy</a:t>
            </a:r>
          </a:p>
          <a:p>
            <a:pPr marL="742950" lvl="1" indent="-285750" eaLnBrk="1" hangingPunct="1">
              <a:lnSpc>
                <a:spcPct val="90000"/>
              </a:lnSpc>
              <a:spcBef>
                <a:spcPct val="20000"/>
              </a:spcBef>
              <a:buFont typeface="Wingdings 3" pitchFamily="18" charset="2"/>
              <a:buBlip>
                <a:blip r:embed="rId3"/>
              </a:buBlip>
            </a:pPr>
            <a:r>
              <a:rPr lang="en-GB" dirty="0">
                <a:latin typeface="Arial" charset="0"/>
              </a:rPr>
              <a:t>How often people buy</a:t>
            </a:r>
          </a:p>
          <a:p>
            <a:pPr marL="742950" lvl="1" indent="-285750" eaLnBrk="1" hangingPunct="1">
              <a:lnSpc>
                <a:spcPct val="90000"/>
              </a:lnSpc>
              <a:spcBef>
                <a:spcPct val="20000"/>
              </a:spcBef>
              <a:buFont typeface="Wingdings 3" pitchFamily="18" charset="2"/>
              <a:buBlip>
                <a:blip r:embed="rId3"/>
              </a:buBlip>
            </a:pPr>
            <a:r>
              <a:rPr lang="en-GB" dirty="0">
                <a:latin typeface="Arial" charset="0"/>
              </a:rPr>
              <a:t>How loyal customers are to certain brands</a:t>
            </a:r>
          </a:p>
          <a:p>
            <a:pPr marL="742950" lvl="1" indent="-285750" eaLnBrk="1" hangingPunct="1">
              <a:lnSpc>
                <a:spcPct val="90000"/>
              </a:lnSpc>
              <a:spcBef>
                <a:spcPct val="20000"/>
              </a:spcBef>
              <a:buFont typeface="Wingdings 3" pitchFamily="18" charset="2"/>
              <a:buBlip>
                <a:blip r:embed="rId3"/>
              </a:buBlip>
            </a:pPr>
            <a:endParaRPr lang="en-GB" dirty="0">
              <a:latin typeface="Arial" charset="0"/>
            </a:endParaRPr>
          </a:p>
          <a:p>
            <a:pPr marL="342900" indent="-342900" eaLnBrk="1" hangingPunct="1">
              <a:lnSpc>
                <a:spcPct val="90000"/>
              </a:lnSpc>
              <a:spcBef>
                <a:spcPct val="20000"/>
              </a:spcBef>
              <a:buFontTx/>
              <a:buBlip>
                <a:blip r:embed="rId2"/>
              </a:buBlip>
            </a:pPr>
            <a:r>
              <a:rPr lang="en-GB" sz="2800" dirty="0">
                <a:latin typeface="Arial" charset="0"/>
              </a:rPr>
              <a:t>The introduction and use of loyalty cards has made this much easier for firms to do</a:t>
            </a:r>
          </a:p>
          <a:p>
            <a:pPr marL="342900" indent="-342900" eaLnBrk="1" hangingPunct="1">
              <a:lnSpc>
                <a:spcPct val="90000"/>
              </a:lnSpc>
              <a:spcBef>
                <a:spcPct val="20000"/>
              </a:spcBef>
              <a:buFontTx/>
              <a:buBlip>
                <a:blip r:embed="rId2"/>
              </a:buBlip>
            </a:pPr>
            <a:endParaRPr lang="en-GB" dirty="0">
              <a:latin typeface="Arial" charset="0"/>
            </a:endParaRPr>
          </a:p>
        </p:txBody>
      </p:sp>
      <p:pic>
        <p:nvPicPr>
          <p:cNvPr id="921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3194" y="5126038"/>
            <a:ext cx="2492375"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7" name="Rectangle 7"/>
          <p:cNvSpPr>
            <a:spLocks noGrp="1" noChangeArrowheads="1"/>
          </p:cNvSpPr>
          <p:nvPr>
            <p:ph type="title" idx="4294967295"/>
          </p:nvPr>
        </p:nvSpPr>
        <p:spPr/>
        <p:txBody>
          <a:bodyPr/>
          <a:lstStyle/>
          <a:p>
            <a:r>
              <a:rPr lang="en-GB"/>
              <a:t>Behaviouristic Segmentation</a:t>
            </a:r>
            <a:endParaRPr lang="en-US"/>
          </a:p>
        </p:txBody>
      </p:sp>
    </p:spTree>
    <p:extLst>
      <p:ext uri="{BB962C8B-B14F-4D97-AF65-F5344CB8AC3E}">
        <p14:creationId xmlns:p14="http://schemas.microsoft.com/office/powerpoint/2010/main" val="263216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3">
                                            <p:txEl>
                                              <p:pRg st="6" end="6"/>
                                            </p:txEl>
                                          </p:spTgt>
                                        </p:tgtEl>
                                        <p:attrNameLst>
                                          <p:attrName>style.visibility</p:attrName>
                                        </p:attrNameLst>
                                      </p:cBhvr>
                                      <p:to>
                                        <p:strVal val="visible"/>
                                      </p:to>
                                    </p:set>
                                  </p:childTnLst>
                                </p:cTn>
                              </p:par>
                              <p:par>
                                <p:cTn id="23" presetID="49" presetClass="entr" presetSubtype="0" decel="100000" fill="hold" nodeType="withEffect">
                                  <p:stCondLst>
                                    <p:cond delay="0"/>
                                  </p:stCondLst>
                                  <p:childTnLst>
                                    <p:set>
                                      <p:cBhvr>
                                        <p:cTn id="24" dur="1" fill="hold">
                                          <p:stCondLst>
                                            <p:cond delay="0"/>
                                          </p:stCondLst>
                                        </p:cTn>
                                        <p:tgtEl>
                                          <p:spTgt spid="92166"/>
                                        </p:tgtEl>
                                        <p:attrNameLst>
                                          <p:attrName>style.visibility</p:attrName>
                                        </p:attrNameLst>
                                      </p:cBhvr>
                                      <p:to>
                                        <p:strVal val="visible"/>
                                      </p:to>
                                    </p:set>
                                    <p:anim calcmode="lin" valueType="num">
                                      <p:cBhvr>
                                        <p:cTn id="25" dur="500" fill="hold"/>
                                        <p:tgtEl>
                                          <p:spTgt spid="92166"/>
                                        </p:tgtEl>
                                        <p:attrNameLst>
                                          <p:attrName>ppt_w</p:attrName>
                                        </p:attrNameLst>
                                      </p:cBhvr>
                                      <p:tavLst>
                                        <p:tav tm="0">
                                          <p:val>
                                            <p:fltVal val="0"/>
                                          </p:val>
                                        </p:tav>
                                        <p:tav tm="100000">
                                          <p:val>
                                            <p:strVal val="#ppt_w"/>
                                          </p:val>
                                        </p:tav>
                                      </p:tavLst>
                                    </p:anim>
                                    <p:anim calcmode="lin" valueType="num">
                                      <p:cBhvr>
                                        <p:cTn id="26" dur="500" fill="hold"/>
                                        <p:tgtEl>
                                          <p:spTgt spid="92166"/>
                                        </p:tgtEl>
                                        <p:attrNameLst>
                                          <p:attrName>ppt_h</p:attrName>
                                        </p:attrNameLst>
                                      </p:cBhvr>
                                      <p:tavLst>
                                        <p:tav tm="0">
                                          <p:val>
                                            <p:fltVal val="0"/>
                                          </p:val>
                                        </p:tav>
                                        <p:tav tm="100000">
                                          <p:val>
                                            <p:strVal val="#ppt_h"/>
                                          </p:val>
                                        </p:tav>
                                      </p:tavLst>
                                    </p:anim>
                                    <p:anim calcmode="lin" valueType="num">
                                      <p:cBhvr>
                                        <p:cTn id="27" dur="500" fill="hold"/>
                                        <p:tgtEl>
                                          <p:spTgt spid="92166"/>
                                        </p:tgtEl>
                                        <p:attrNameLst>
                                          <p:attrName>style.rotation</p:attrName>
                                        </p:attrNameLst>
                                      </p:cBhvr>
                                      <p:tavLst>
                                        <p:tav tm="0">
                                          <p:val>
                                            <p:fltVal val="360"/>
                                          </p:val>
                                        </p:tav>
                                        <p:tav tm="100000">
                                          <p:val>
                                            <p:fltVal val="0"/>
                                          </p:val>
                                        </p:tav>
                                      </p:tavLst>
                                    </p:anim>
                                    <p:animEffect transition="in" filter="fade">
                                      <p:cBhvr>
                                        <p:cTn id="28"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4"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02CAAD-F244-4BE9-9405-874AFE22029A}"/>
              </a:ext>
            </a:extLst>
          </p:cNvPr>
          <p:cNvPicPr>
            <a:picLocks noChangeAspect="1"/>
          </p:cNvPicPr>
          <p:nvPr/>
        </p:nvPicPr>
        <p:blipFill>
          <a:blip r:embed="rId2"/>
          <a:stretch>
            <a:fillRect/>
          </a:stretch>
        </p:blipFill>
        <p:spPr>
          <a:xfrm>
            <a:off x="0" y="961257"/>
            <a:ext cx="9057732" cy="4628382"/>
          </a:xfrm>
          <a:prstGeom prst="rect">
            <a:avLst/>
          </a:prstGeom>
        </p:spPr>
      </p:pic>
    </p:spTree>
    <p:extLst>
      <p:ext uri="{BB962C8B-B14F-4D97-AF65-F5344CB8AC3E}">
        <p14:creationId xmlns:p14="http://schemas.microsoft.com/office/powerpoint/2010/main" val="250262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539750" y="1281113"/>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FontTx/>
              <a:buBlip>
                <a:blip r:embed="rId2"/>
              </a:buBlip>
            </a:pPr>
            <a:r>
              <a:rPr lang="en-GB">
                <a:latin typeface="Arial" charset="0"/>
              </a:rPr>
              <a:t>In order to find out what consumers want firms will carry out </a:t>
            </a:r>
            <a:r>
              <a:rPr lang="en-GB">
                <a:solidFill>
                  <a:schemeClr val="accent2"/>
                </a:solidFill>
                <a:latin typeface="Arial" charset="0"/>
              </a:rPr>
              <a:t>MARKET RESEARCH</a:t>
            </a: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Market research can be defined as:</a:t>
            </a: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endParaRPr lang="en-GB">
              <a:latin typeface="Arial" charset="0"/>
            </a:endParaRPr>
          </a:p>
          <a:p>
            <a:pPr marL="342900" indent="-342900" eaLnBrk="1" hangingPunct="1">
              <a:lnSpc>
                <a:spcPct val="90000"/>
              </a:lnSpc>
              <a:spcBef>
                <a:spcPct val="20000"/>
              </a:spcBef>
              <a:buFontTx/>
              <a:buBlip>
                <a:blip r:embed="rId2"/>
              </a:buBlip>
            </a:pPr>
            <a:r>
              <a:rPr lang="en-GB">
                <a:latin typeface="Arial" charset="0"/>
              </a:rPr>
              <a:t>The information collected can be used to:</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Identify new business opportunities or ideas</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Identify patterns in consumer behaviour and forecast likely demand</a:t>
            </a:r>
          </a:p>
          <a:p>
            <a:pPr marL="742950" lvl="1" indent="-285750" eaLnBrk="1" hangingPunct="1">
              <a:lnSpc>
                <a:spcPct val="90000"/>
              </a:lnSpc>
              <a:spcBef>
                <a:spcPct val="20000"/>
              </a:spcBef>
              <a:buFont typeface="Wingdings 3" pitchFamily="18" charset="2"/>
              <a:buBlip>
                <a:blip r:embed="rId3"/>
              </a:buBlip>
            </a:pPr>
            <a:r>
              <a:rPr lang="en-GB" sz="2000">
                <a:latin typeface="Arial" charset="0"/>
              </a:rPr>
              <a:t>Identify the main competitors</a:t>
            </a:r>
          </a:p>
        </p:txBody>
      </p:sp>
      <p:grpSp>
        <p:nvGrpSpPr>
          <p:cNvPr id="32789" name="Group 21"/>
          <p:cNvGrpSpPr>
            <a:grpSpLocks/>
          </p:cNvGrpSpPr>
          <p:nvPr/>
        </p:nvGrpSpPr>
        <p:grpSpPr bwMode="auto">
          <a:xfrm>
            <a:off x="571500" y="3079750"/>
            <a:ext cx="7954963" cy="1557338"/>
            <a:chOff x="360" y="1940"/>
            <a:chExt cx="5011" cy="981"/>
          </a:xfrm>
        </p:grpSpPr>
        <p:sp>
          <p:nvSpPr>
            <p:cNvPr id="32779" name="Rectangle 11"/>
            <p:cNvSpPr>
              <a:spLocks noChangeArrowheads="1"/>
            </p:cNvSpPr>
            <p:nvPr/>
          </p:nvSpPr>
          <p:spPr bwMode="auto">
            <a:xfrm>
              <a:off x="361" y="1940"/>
              <a:ext cx="4985" cy="96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32780" name="Text Box 12"/>
            <p:cNvSpPr txBox="1">
              <a:spLocks noChangeArrowheads="1"/>
            </p:cNvSpPr>
            <p:nvPr/>
          </p:nvSpPr>
          <p:spPr bwMode="auto">
            <a:xfrm>
              <a:off x="1913" y="1943"/>
              <a:ext cx="3458" cy="97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solidFill>
                    <a:schemeClr val="accent2"/>
                  </a:solidFill>
                  <a:latin typeface="Comic Sans MS" pitchFamily="66" charset="0"/>
                </a:rPr>
                <a:t>“The systematic gathering, recording and analysis of data in order to better understand the behaviour of consumers”</a:t>
              </a:r>
              <a:endParaRPr lang="en-US">
                <a:solidFill>
                  <a:schemeClr val="accent2"/>
                </a:solidFill>
                <a:latin typeface="Comic Sans MS" pitchFamily="66" charset="0"/>
              </a:endParaRPr>
            </a:p>
          </p:txBody>
        </p:sp>
        <p:pic>
          <p:nvPicPr>
            <p:cNvPr id="3278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b="42590"/>
            <a:stretch>
              <a:fillRect/>
            </a:stretch>
          </p:blipFill>
          <p:spPr bwMode="auto">
            <a:xfrm>
              <a:off x="360" y="1946"/>
              <a:ext cx="1529" cy="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790" name="Rectangle 22"/>
          <p:cNvSpPr>
            <a:spLocks noGrp="1" noChangeArrowheads="1"/>
          </p:cNvSpPr>
          <p:nvPr>
            <p:ph type="title" idx="4294967295"/>
          </p:nvPr>
        </p:nvSpPr>
        <p:spPr/>
        <p:txBody>
          <a:bodyPr/>
          <a:lstStyle/>
          <a:p>
            <a:r>
              <a:rPr lang="en-GB"/>
              <a:t>Finding Out What Consumers Want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par>
                          <p:cTn id="11" fill="hold" nodeType="afterGroup">
                            <p:stCondLst>
                              <p:cond delay="0"/>
                            </p:stCondLst>
                            <p:childTnLst>
                              <p:par>
                                <p:cTn id="12" presetID="10" presetClass="entr" presetSubtype="0" fill="hold" nodeType="afterEffect">
                                  <p:stCondLst>
                                    <p:cond delay="0"/>
                                  </p:stCondLst>
                                  <p:childTnLst>
                                    <p:set>
                                      <p:cBhvr>
                                        <p:cTn id="13" dur="1" fill="hold">
                                          <p:stCondLst>
                                            <p:cond delay="0"/>
                                          </p:stCondLst>
                                        </p:cTn>
                                        <p:tgtEl>
                                          <p:spTgt spid="32789"/>
                                        </p:tgtEl>
                                        <p:attrNameLst>
                                          <p:attrName>style.visibility</p:attrName>
                                        </p:attrNameLst>
                                      </p:cBhvr>
                                      <p:to>
                                        <p:strVal val="visible"/>
                                      </p:to>
                                    </p:set>
                                    <p:animEffect transition="in" filter="fade">
                                      <p:cBhvr>
                                        <p:cTn id="14" dur="2000"/>
                                        <p:tgtEl>
                                          <p:spTgt spid="3278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bldLvl="4"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6" name="Picture 26"/>
          <p:cNvPicPr>
            <a:picLocks noChangeAspect="1" noChangeArrowheads="1"/>
          </p:cNvPicPr>
          <p:nvPr/>
        </p:nvPicPr>
        <p:blipFill>
          <a:blip r:embed="rId2">
            <a:lum bright="32000" contrast="-36000"/>
            <a:extLst>
              <a:ext uri="{28A0092B-C50C-407E-A947-70E740481C1C}">
                <a14:useLocalDpi xmlns:a14="http://schemas.microsoft.com/office/drawing/2010/main" val="0"/>
              </a:ext>
            </a:extLst>
          </a:blip>
          <a:srcRect l="17184"/>
          <a:stretch>
            <a:fillRect/>
          </a:stretch>
        </p:blipFill>
        <p:spPr bwMode="auto">
          <a:xfrm>
            <a:off x="5934075" y="3352800"/>
            <a:ext cx="2203450"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5" name="Picture 25" descr="clipboard pencil and paper 1"/>
          <p:cNvPicPr>
            <a:picLocks noChangeAspect="1" noChangeArrowheads="1"/>
          </p:cNvPicPr>
          <p:nvPr/>
        </p:nvPicPr>
        <p:blipFill>
          <a:blip r:embed="rId3">
            <a:lum bright="38000" contrast="-54000"/>
            <a:extLst>
              <a:ext uri="{28A0092B-C50C-407E-A947-70E740481C1C}">
                <a14:useLocalDpi xmlns:a14="http://schemas.microsoft.com/office/drawing/2010/main" val="0"/>
              </a:ext>
            </a:extLst>
          </a:blip>
          <a:srcRect/>
          <a:stretch>
            <a:fillRect/>
          </a:stretch>
        </p:blipFill>
        <p:spPr bwMode="auto">
          <a:xfrm>
            <a:off x="885825" y="3302000"/>
            <a:ext cx="293211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8" name="Text Box 18"/>
          <p:cNvSpPr txBox="1">
            <a:spLocks noChangeArrowheads="1"/>
          </p:cNvSpPr>
          <p:nvPr/>
        </p:nvSpPr>
        <p:spPr bwMode="auto">
          <a:xfrm>
            <a:off x="476250" y="3284538"/>
            <a:ext cx="3578225" cy="3163887"/>
          </a:xfrm>
          <a:prstGeom prst="rect">
            <a:avLst/>
          </a:prstGeom>
          <a:solidFill>
            <a:srgbClr val="FFFF99">
              <a:alpha val="50000"/>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6350" indent="-6350">
              <a:defRPr sz="2400">
                <a:solidFill>
                  <a:schemeClr val="tx1"/>
                </a:solidFill>
                <a:latin typeface="Times New Roman" pitchFamily="18" charset="0"/>
              </a:defRPr>
            </a:lvl1pPr>
            <a:lvl2pPr marL="454025">
              <a:defRPr sz="2400">
                <a:solidFill>
                  <a:schemeClr val="tx1"/>
                </a:solidFill>
                <a:latin typeface="Times New Roman" pitchFamily="18" charset="0"/>
              </a:defRPr>
            </a:lvl2pPr>
            <a:lvl3pPr marL="633413">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chemeClr val="accent2"/>
                </a:solidFill>
                <a:latin typeface="Arial" charset="0"/>
              </a:rPr>
              <a:t>PRIMARY</a:t>
            </a:r>
          </a:p>
          <a:p>
            <a:pPr algn="ctr"/>
            <a:r>
              <a:rPr lang="en-GB" sz="2000" b="1">
                <a:solidFill>
                  <a:schemeClr val="accent2"/>
                </a:solidFill>
                <a:latin typeface="Arial" charset="0"/>
              </a:rPr>
              <a:t>RESEARCH</a:t>
            </a:r>
            <a:endParaRPr lang="en-GB" sz="1800">
              <a:latin typeface="Comic Sans MS" pitchFamily="66" charset="0"/>
            </a:endParaRPr>
          </a:p>
        </p:txBody>
      </p:sp>
      <p:sp>
        <p:nvSpPr>
          <p:cNvPr id="133140" name="Rectangle 20"/>
          <p:cNvSpPr>
            <a:spLocks noChangeArrowheads="1"/>
          </p:cNvSpPr>
          <p:nvPr/>
        </p:nvSpPr>
        <p:spPr bwMode="auto">
          <a:xfrm>
            <a:off x="647700" y="3971925"/>
            <a:ext cx="34671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4"/>
              </a:buBlip>
            </a:pPr>
            <a:r>
              <a:rPr lang="en-GB" sz="1800">
                <a:latin typeface="Arial" charset="0"/>
              </a:rPr>
              <a:t>Sometimes called </a:t>
            </a:r>
            <a:r>
              <a:rPr lang="en-GB" sz="1800" b="1">
                <a:solidFill>
                  <a:schemeClr val="accent2"/>
                </a:solidFill>
                <a:latin typeface="Arial" charset="0"/>
              </a:rPr>
              <a:t>FIELD</a:t>
            </a:r>
            <a:r>
              <a:rPr lang="en-GB" sz="1800">
                <a:latin typeface="Arial" charset="0"/>
              </a:rPr>
              <a:t> research</a:t>
            </a:r>
          </a:p>
          <a:p>
            <a:pPr marL="342900" indent="-342900" eaLnBrk="1" hangingPunct="1">
              <a:spcBef>
                <a:spcPct val="20000"/>
              </a:spcBef>
              <a:buFontTx/>
              <a:buBlip>
                <a:blip r:embed="rId4"/>
              </a:buBlip>
            </a:pPr>
            <a:r>
              <a:rPr lang="en-GB" sz="1800">
                <a:latin typeface="Arial" charset="0"/>
              </a:rPr>
              <a:t>This is new information that has been collected first-hand</a:t>
            </a:r>
          </a:p>
          <a:p>
            <a:pPr marL="342900" indent="-342900" eaLnBrk="1" hangingPunct="1">
              <a:spcBef>
                <a:spcPct val="20000"/>
              </a:spcBef>
              <a:buFontTx/>
              <a:buBlip>
                <a:blip r:embed="rId4"/>
              </a:buBlip>
            </a:pPr>
            <a:r>
              <a:rPr lang="en-GB" sz="1800">
                <a:latin typeface="Arial" charset="0"/>
              </a:rPr>
              <a:t>It could be </a:t>
            </a:r>
          </a:p>
          <a:p>
            <a:pPr marL="742950" lvl="1" indent="-285750" eaLnBrk="1" hangingPunct="1">
              <a:spcBef>
                <a:spcPct val="20000"/>
              </a:spcBef>
              <a:buFont typeface="Wingdings 3" pitchFamily="18" charset="2"/>
              <a:buBlip>
                <a:blip r:embed="rId5"/>
              </a:buBlip>
            </a:pPr>
            <a:r>
              <a:rPr lang="en-GB" sz="1600">
                <a:latin typeface="Arial" charset="0"/>
              </a:rPr>
              <a:t>Collected by the firm</a:t>
            </a:r>
          </a:p>
          <a:p>
            <a:pPr marL="742950" lvl="1" indent="-285750" eaLnBrk="1" hangingPunct="1">
              <a:spcBef>
                <a:spcPct val="20000"/>
              </a:spcBef>
              <a:buFont typeface="Wingdings 3" pitchFamily="18" charset="2"/>
              <a:buBlip>
                <a:blip r:embed="rId5"/>
              </a:buBlip>
            </a:pPr>
            <a:r>
              <a:rPr lang="en-GB" sz="1600">
                <a:latin typeface="Arial" charset="0"/>
              </a:rPr>
              <a:t>Collected by specialist research companies</a:t>
            </a:r>
          </a:p>
          <a:p>
            <a:pPr marL="742950" lvl="1" indent="-285750" eaLnBrk="1" hangingPunct="1">
              <a:spcBef>
                <a:spcPct val="20000"/>
              </a:spcBef>
              <a:buFont typeface="Wingdings 3" pitchFamily="18" charset="2"/>
              <a:buBlip>
                <a:blip r:embed="rId5"/>
              </a:buBlip>
            </a:pPr>
            <a:endParaRPr lang="en-GB" sz="1800">
              <a:latin typeface="Arial" charset="0"/>
            </a:endParaRPr>
          </a:p>
        </p:txBody>
      </p:sp>
      <p:sp>
        <p:nvSpPr>
          <p:cNvPr id="133132" name="Line 12"/>
          <p:cNvSpPr>
            <a:spLocks noChangeShapeType="1"/>
          </p:cNvSpPr>
          <p:nvPr/>
        </p:nvSpPr>
        <p:spPr bwMode="auto">
          <a:xfrm>
            <a:off x="4668838" y="2713038"/>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3122" name="Rectangle 2"/>
          <p:cNvSpPr>
            <a:spLocks noGrp="1" noChangeArrowheads="1"/>
          </p:cNvSpPr>
          <p:nvPr>
            <p:ph type="title"/>
          </p:nvPr>
        </p:nvSpPr>
        <p:spPr>
          <a:xfrm>
            <a:off x="0" y="260350"/>
            <a:ext cx="7772400" cy="914400"/>
          </a:xfrm>
        </p:spPr>
        <p:txBody>
          <a:bodyPr/>
          <a:lstStyle/>
          <a:p>
            <a:r>
              <a:rPr lang="en-GB"/>
              <a:t>Researching the Market</a:t>
            </a:r>
          </a:p>
        </p:txBody>
      </p:sp>
      <p:sp>
        <p:nvSpPr>
          <p:cNvPr id="133123" name="Rectangle 3"/>
          <p:cNvSpPr>
            <a:spLocks noGrp="1" noChangeArrowheads="1"/>
          </p:cNvSpPr>
          <p:nvPr>
            <p:ph type="body" idx="1"/>
          </p:nvPr>
        </p:nvSpPr>
        <p:spPr>
          <a:xfrm>
            <a:off x="323850" y="1268413"/>
            <a:ext cx="8496300" cy="515937"/>
          </a:xfrm>
          <a:noFill/>
          <a:ln/>
        </p:spPr>
        <p:txBody>
          <a:bodyPr/>
          <a:lstStyle/>
          <a:p>
            <a:r>
              <a:rPr lang="en-GB"/>
              <a:t>Market research can be carried out in 2 ways:</a:t>
            </a:r>
          </a:p>
          <a:p>
            <a:pPr lvl="1"/>
            <a:endParaRPr lang="en-GB"/>
          </a:p>
        </p:txBody>
      </p:sp>
      <p:sp>
        <p:nvSpPr>
          <p:cNvPr id="133130" name="Text Box 10"/>
          <p:cNvSpPr txBox="1">
            <a:spLocks noChangeArrowheads="1"/>
          </p:cNvSpPr>
          <p:nvPr/>
        </p:nvSpPr>
        <p:spPr bwMode="auto">
          <a:xfrm>
            <a:off x="3233738" y="1960563"/>
            <a:ext cx="2952750" cy="779462"/>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b="1">
                <a:solidFill>
                  <a:schemeClr val="accent2"/>
                </a:solidFill>
                <a:latin typeface="Arial" charset="0"/>
              </a:rPr>
              <a:t>Methods of Market Research</a:t>
            </a:r>
            <a:endParaRPr lang="en-GB" b="1" noProof="1">
              <a:solidFill>
                <a:schemeClr val="accent2"/>
              </a:solidFill>
              <a:latin typeface="Arial" charset="0"/>
            </a:endParaRPr>
          </a:p>
        </p:txBody>
      </p:sp>
      <p:sp>
        <p:nvSpPr>
          <p:cNvPr id="133131" name="Line 11"/>
          <p:cNvSpPr>
            <a:spLocks noChangeShapeType="1"/>
          </p:cNvSpPr>
          <p:nvPr/>
        </p:nvSpPr>
        <p:spPr bwMode="auto">
          <a:xfrm>
            <a:off x="7002463" y="30003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3133" name="Line 13"/>
          <p:cNvSpPr>
            <a:spLocks noChangeShapeType="1"/>
          </p:cNvSpPr>
          <p:nvPr/>
        </p:nvSpPr>
        <p:spPr bwMode="auto">
          <a:xfrm>
            <a:off x="2232025" y="3000375"/>
            <a:ext cx="47831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3134" name="Line 14"/>
          <p:cNvSpPr>
            <a:spLocks noChangeShapeType="1"/>
          </p:cNvSpPr>
          <p:nvPr/>
        </p:nvSpPr>
        <p:spPr bwMode="auto">
          <a:xfrm>
            <a:off x="2228850" y="30003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3139" name="Text Box 19"/>
          <p:cNvSpPr txBox="1">
            <a:spLocks noChangeArrowheads="1"/>
          </p:cNvSpPr>
          <p:nvPr/>
        </p:nvSpPr>
        <p:spPr bwMode="auto">
          <a:xfrm>
            <a:off x="5211763" y="3298825"/>
            <a:ext cx="3578225" cy="3163888"/>
          </a:xfrm>
          <a:prstGeom prst="rect">
            <a:avLst/>
          </a:prstGeom>
          <a:solidFill>
            <a:srgbClr val="FFFF99">
              <a:alpha val="50000"/>
            </a:srgbClr>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lstStyle>
            <a:lvl1pPr marL="7938" indent="-7938">
              <a:defRPr sz="2400">
                <a:solidFill>
                  <a:schemeClr val="tx1"/>
                </a:solidFill>
                <a:latin typeface="Times New Roman" pitchFamily="18" charset="0"/>
              </a:defRPr>
            </a:lvl1pPr>
            <a:lvl2pPr marL="361950">
              <a:defRPr sz="2400">
                <a:solidFill>
                  <a:schemeClr val="tx1"/>
                </a:solidFill>
                <a:latin typeface="Times New Roman" pitchFamily="18" charset="0"/>
              </a:defRPr>
            </a:lvl2pPr>
            <a:lvl3pPr marL="541338">
              <a:defRPr sz="2400">
                <a:solidFill>
                  <a:schemeClr val="tx1"/>
                </a:solidFill>
                <a:latin typeface="Times New Roman" pitchFamily="18" charset="0"/>
              </a:defRPr>
            </a:lvl3pPr>
            <a:lvl4pPr marL="153035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r>
              <a:rPr lang="en-GB" sz="2000" b="1">
                <a:solidFill>
                  <a:schemeClr val="accent2"/>
                </a:solidFill>
                <a:latin typeface="Arial" charset="0"/>
              </a:rPr>
              <a:t>SECONDARY</a:t>
            </a:r>
          </a:p>
          <a:p>
            <a:pPr algn="ctr"/>
            <a:r>
              <a:rPr lang="en-GB" sz="2000" b="1">
                <a:solidFill>
                  <a:schemeClr val="accent2"/>
                </a:solidFill>
                <a:latin typeface="Arial" charset="0"/>
              </a:rPr>
              <a:t>RESEARCH</a:t>
            </a:r>
            <a:endParaRPr lang="en-GB" sz="1800">
              <a:latin typeface="Comic Sans MS" pitchFamily="66" charset="0"/>
            </a:endParaRPr>
          </a:p>
        </p:txBody>
      </p:sp>
      <p:sp>
        <p:nvSpPr>
          <p:cNvPr id="133141" name="Rectangle 21"/>
          <p:cNvSpPr>
            <a:spLocks noChangeArrowheads="1"/>
          </p:cNvSpPr>
          <p:nvPr/>
        </p:nvSpPr>
        <p:spPr bwMode="auto">
          <a:xfrm>
            <a:off x="5260975" y="3971925"/>
            <a:ext cx="34671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4"/>
              </a:buBlip>
            </a:pPr>
            <a:r>
              <a:rPr lang="en-GB" sz="1800">
                <a:latin typeface="Arial" charset="0"/>
              </a:rPr>
              <a:t>Sometimes called </a:t>
            </a:r>
            <a:r>
              <a:rPr lang="en-GB" sz="1800" b="1">
                <a:solidFill>
                  <a:schemeClr val="accent2"/>
                </a:solidFill>
                <a:latin typeface="Arial" charset="0"/>
              </a:rPr>
              <a:t>DESK</a:t>
            </a:r>
            <a:r>
              <a:rPr lang="en-GB" sz="1800">
                <a:latin typeface="Arial" charset="0"/>
              </a:rPr>
              <a:t> research</a:t>
            </a:r>
          </a:p>
          <a:p>
            <a:pPr marL="342900" indent="-342900" eaLnBrk="1" hangingPunct="1">
              <a:spcBef>
                <a:spcPct val="20000"/>
              </a:spcBef>
              <a:buFontTx/>
              <a:buBlip>
                <a:blip r:embed="rId4"/>
              </a:buBlip>
            </a:pPr>
            <a:r>
              <a:rPr lang="en-GB" sz="1800">
                <a:latin typeface="Arial" charset="0"/>
              </a:rPr>
              <a:t>This is information that has already been collected </a:t>
            </a:r>
          </a:p>
          <a:p>
            <a:pPr marL="342900" indent="-342900" eaLnBrk="1" hangingPunct="1">
              <a:spcBef>
                <a:spcPct val="20000"/>
              </a:spcBef>
              <a:buFontTx/>
              <a:buBlip>
                <a:blip r:embed="rId4"/>
              </a:buBlip>
            </a:pPr>
            <a:r>
              <a:rPr lang="en-GB" sz="1800">
                <a:latin typeface="Arial" charset="0"/>
              </a:rPr>
              <a:t>It could be information </a:t>
            </a:r>
          </a:p>
          <a:p>
            <a:pPr marL="742950" lvl="1" indent="-285750" eaLnBrk="1" hangingPunct="1">
              <a:spcBef>
                <a:spcPct val="20000"/>
              </a:spcBef>
              <a:buFont typeface="Wingdings 3" pitchFamily="18" charset="2"/>
              <a:buBlip>
                <a:blip r:embed="rId5"/>
              </a:buBlip>
            </a:pPr>
            <a:r>
              <a:rPr lang="en-GB" sz="1600">
                <a:latin typeface="Arial" charset="0"/>
              </a:rPr>
              <a:t>From within the firm</a:t>
            </a:r>
          </a:p>
          <a:p>
            <a:pPr marL="742950" lvl="1" indent="-285750" eaLnBrk="1" hangingPunct="1">
              <a:spcBef>
                <a:spcPct val="20000"/>
              </a:spcBef>
              <a:buFont typeface="Wingdings 3" pitchFamily="18" charset="2"/>
              <a:buBlip>
                <a:blip r:embed="rId5"/>
              </a:buBlip>
            </a:pPr>
            <a:r>
              <a:rPr lang="en-GB" sz="1600">
                <a:latin typeface="Arial" charset="0"/>
              </a:rPr>
              <a:t>Obtained from outside the firm</a:t>
            </a:r>
          </a:p>
          <a:p>
            <a:pPr marL="742950" lvl="1" indent="-285750" eaLnBrk="1" hangingPunct="1">
              <a:spcBef>
                <a:spcPct val="20000"/>
              </a:spcBef>
              <a:buFont typeface="Wingdings 3" pitchFamily="18" charset="2"/>
              <a:buBlip>
                <a:blip r:embed="rId5"/>
              </a:buBlip>
            </a:pPr>
            <a:endParaRPr lang="en-GB"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3130"/>
                                        </p:tgtEl>
                                        <p:attrNameLst>
                                          <p:attrName>style.visibility</p:attrName>
                                        </p:attrNameLst>
                                      </p:cBhvr>
                                      <p:to>
                                        <p:strVal val="visible"/>
                                      </p:to>
                                    </p:set>
                                    <p:animEffect transition="in" filter="wipe(up)">
                                      <p:cBhvr>
                                        <p:cTn id="11" dur="500"/>
                                        <p:tgtEl>
                                          <p:spTgt spid="133130"/>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33132"/>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33133"/>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3313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3313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33138">
                                            <p:bg/>
                                          </p:spTgt>
                                        </p:tgtEl>
                                        <p:attrNameLst>
                                          <p:attrName>style.visibility</p:attrName>
                                        </p:attrNameLst>
                                      </p:cBhvr>
                                      <p:to>
                                        <p:strVal val="visible"/>
                                      </p:to>
                                    </p:set>
                                    <p:animEffect transition="in" filter="wipe(up)">
                                      <p:cBhvr>
                                        <p:cTn id="28" dur="500"/>
                                        <p:tgtEl>
                                          <p:spTgt spid="133138">
                                            <p:bg/>
                                          </p:spTgt>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3313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38">
                                            <p:txEl>
                                              <p:pRg st="1" end="1"/>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33145"/>
                                        </p:tgtEl>
                                        <p:attrNameLst>
                                          <p:attrName>style.visibility</p:attrName>
                                        </p:attrNameLst>
                                      </p:cBhvr>
                                      <p:to>
                                        <p:strVal val="visible"/>
                                      </p:to>
                                    </p:set>
                                    <p:animEffect transition="in" filter="fade">
                                      <p:cBhvr>
                                        <p:cTn id="35" dur="2000"/>
                                        <p:tgtEl>
                                          <p:spTgt spid="1331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3140">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3140">
                                            <p:txEl>
                                              <p:pRg st="1" end="1"/>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3140">
                                            <p:txEl>
                                              <p:pRg st="2" end="2"/>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3140">
                                            <p:txEl>
                                              <p:pRg st="3" end="3"/>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3140">
                                            <p:txEl>
                                              <p:pRg st="4" end="4"/>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33139">
                                            <p:bg/>
                                          </p:spTgt>
                                        </p:tgtEl>
                                        <p:attrNameLst>
                                          <p:attrName>style.visibility</p:attrName>
                                        </p:attrNameLst>
                                      </p:cBhvr>
                                      <p:to>
                                        <p:strVal val="visible"/>
                                      </p:to>
                                    </p:set>
                                    <p:animEffect transition="in" filter="wipe(up)">
                                      <p:cBhvr>
                                        <p:cTn id="60" dur="500"/>
                                        <p:tgtEl>
                                          <p:spTgt spid="133139">
                                            <p:bg/>
                                          </p:spTgt>
                                        </p:tgtEl>
                                      </p:cBhvr>
                                    </p:animEffect>
                                  </p:childTnLst>
                                </p:cTn>
                              </p:par>
                              <p:par>
                                <p:cTn id="61" presetID="1" presetClass="entr" presetSubtype="0" fill="hold" grpId="0" nodeType="withEffect">
                                  <p:stCondLst>
                                    <p:cond delay="0"/>
                                  </p:stCondLst>
                                  <p:childTnLst>
                                    <p:set>
                                      <p:cBhvr>
                                        <p:cTn id="62" dur="1" fill="hold">
                                          <p:stCondLst>
                                            <p:cond delay="0"/>
                                          </p:stCondLst>
                                        </p:cTn>
                                        <p:tgtEl>
                                          <p:spTgt spid="133139">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139">
                                            <p:txEl>
                                              <p:pRg st="1" end="1"/>
                                            </p:txEl>
                                          </p:spTgt>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133146"/>
                                        </p:tgtEl>
                                        <p:attrNameLst>
                                          <p:attrName>style.visibility</p:attrName>
                                        </p:attrNameLst>
                                      </p:cBhvr>
                                      <p:to>
                                        <p:strVal val="visible"/>
                                      </p:to>
                                    </p:set>
                                    <p:animEffect transition="in" filter="fade">
                                      <p:cBhvr>
                                        <p:cTn id="67" dur="2000"/>
                                        <p:tgtEl>
                                          <p:spTgt spid="13314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33141">
                                            <p:txEl>
                                              <p:pRg st="0" end="0"/>
                                            </p:txEl>
                                          </p:spTgt>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33141">
                                            <p:txEl>
                                              <p:pRg st="1" end="1"/>
                                            </p:txEl>
                                          </p:spTgt>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33141">
                                            <p:txEl>
                                              <p:pRg st="2" end="2"/>
                                            </p:txEl>
                                          </p:spTgt>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3141">
                                            <p:txEl>
                                              <p:pRg st="3" end="3"/>
                                            </p:txEl>
                                          </p:spTgt>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331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8" grpId="0" uiExpand="1" build="allAtOnce" animBg="1"/>
      <p:bldP spid="133140" grpId="0" build="p" bldLvl="4" autoUpdateAnimBg="0"/>
      <p:bldP spid="133132" grpId="0" animBg="1"/>
      <p:bldP spid="133123" grpId="0" build="p" bldLvl="4" autoUpdateAnimBg="0"/>
      <p:bldP spid="133130" grpId="0" animBg="1"/>
      <p:bldP spid="133131" grpId="0" animBg="1"/>
      <p:bldP spid="133133" grpId="0" animBg="1"/>
      <p:bldP spid="133134" grpId="0" animBg="1"/>
      <p:bldP spid="133139" grpId="0" uiExpand="1" build="allAtOnce" animBg="1"/>
      <p:bldP spid="133141" grpId="0" build="p" bldLvl="4"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7" name="Picture 1039" descr="factoryyel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1419225"/>
            <a:ext cx="5603875" cy="5264150"/>
          </a:xfrm>
          <a:prstGeom prst="rect">
            <a:avLst/>
          </a:prstGeom>
          <a:noFill/>
          <a:extLst>
            <a:ext uri="{909E8E84-426E-40DD-AFC4-6F175D3DCCD1}">
              <a14:hiddenFill xmlns:a14="http://schemas.microsoft.com/office/drawing/2010/main">
                <a:solidFill>
                  <a:srgbClr val="FFFFFF"/>
                </a:solidFill>
              </a14:hiddenFill>
            </a:ext>
          </a:extLst>
        </p:spPr>
      </p:pic>
      <p:sp>
        <p:nvSpPr>
          <p:cNvPr id="95245" name="AutoShape 1037"/>
          <p:cNvSpPr>
            <a:spLocks noChangeArrowheads="1"/>
          </p:cNvSpPr>
          <p:nvPr/>
        </p:nvSpPr>
        <p:spPr bwMode="auto">
          <a:xfrm rot="4267905">
            <a:off x="4880769" y="3833019"/>
            <a:ext cx="914400" cy="363538"/>
          </a:xfrm>
          <a:prstGeom prst="rightArrow">
            <a:avLst>
              <a:gd name="adj1" fmla="val 50000"/>
              <a:gd name="adj2" fmla="val 62882"/>
            </a:avLst>
          </a:prstGeom>
          <a:solidFill>
            <a:srgbClr val="D4ECF6"/>
          </a:solidFill>
          <a:ln w="9525">
            <a:solidFill>
              <a:srgbClr val="66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46" name="AutoShape 1038"/>
          <p:cNvSpPr>
            <a:spLocks noChangeArrowheads="1"/>
          </p:cNvSpPr>
          <p:nvPr/>
        </p:nvSpPr>
        <p:spPr bwMode="auto">
          <a:xfrm rot="9660969">
            <a:off x="3244850" y="3443288"/>
            <a:ext cx="914400" cy="363537"/>
          </a:xfrm>
          <a:prstGeom prst="rightArrow">
            <a:avLst>
              <a:gd name="adj1" fmla="val 50000"/>
              <a:gd name="adj2" fmla="val 62882"/>
            </a:avLst>
          </a:prstGeom>
          <a:solidFill>
            <a:srgbClr val="D4ECF6"/>
          </a:solidFill>
          <a:ln w="9525">
            <a:solidFill>
              <a:srgbClr val="66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50" name="Rectangle 10"/>
          <p:cNvSpPr>
            <a:spLocks noChangeArrowheads="1"/>
          </p:cNvSpPr>
          <p:nvPr/>
        </p:nvSpPr>
        <p:spPr bwMode="auto">
          <a:xfrm>
            <a:off x="401638" y="2981325"/>
            <a:ext cx="2771775" cy="3455988"/>
          </a:xfrm>
          <a:prstGeom prst="rect">
            <a:avLst/>
          </a:prstGeom>
          <a:solidFill>
            <a:srgbClr val="D4ECF6"/>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45" name="Rectangle 5"/>
          <p:cNvSpPr>
            <a:spLocks noChangeArrowheads="1"/>
          </p:cNvSpPr>
          <p:nvPr/>
        </p:nvSpPr>
        <p:spPr bwMode="auto">
          <a:xfrm>
            <a:off x="401638" y="1125538"/>
            <a:ext cx="539425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None/>
            </a:pPr>
            <a:r>
              <a:rPr lang="en-GB" sz="2000" b="1" dirty="0">
                <a:latin typeface="Calibri" panose="020F0502020204030204" pitchFamily="34" charset="0"/>
                <a:cs typeface="Calibri" panose="020F0502020204030204" pitchFamily="34" charset="0"/>
              </a:rPr>
              <a:t>Definition</a:t>
            </a:r>
            <a:r>
              <a:rPr lang="en-GB" sz="2000" dirty="0">
                <a:latin typeface="Calibri" panose="020F0502020204030204" pitchFamily="34" charset="0"/>
                <a:cs typeface="Calibri" panose="020F0502020204030204" pitchFamily="34" charset="0"/>
              </a:rPr>
              <a:t>  - Secondary market research uses </a:t>
            </a:r>
            <a:r>
              <a:rPr lang="en-GB" sz="2000" b="1" dirty="0">
                <a:latin typeface="Calibri" panose="020F0502020204030204" pitchFamily="34" charset="0"/>
                <a:cs typeface="Calibri" panose="020F0502020204030204" pitchFamily="34" charset="0"/>
              </a:rPr>
              <a:t>data that already exists</a:t>
            </a:r>
            <a:r>
              <a:rPr lang="en-GB" sz="2000" dirty="0">
                <a:latin typeface="Calibri" panose="020F0502020204030204" pitchFamily="34" charset="0"/>
                <a:cs typeface="Calibri" panose="020F0502020204030204" pitchFamily="34" charset="0"/>
              </a:rPr>
              <a:t> and has been collected by someone else for another purpose.</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Sometimes called “desk research”</a:t>
            </a:r>
          </a:p>
          <a:p>
            <a:pPr marL="0" indent="0">
              <a:buNone/>
            </a:pPr>
            <a:endParaRPr lang="en-GB" sz="2000" dirty="0">
              <a:latin typeface="Calibri" panose="020F0502020204030204" pitchFamily="34" charset="0"/>
              <a:cs typeface="Calibri" panose="020F0502020204030204" pitchFamily="34" charset="0"/>
            </a:endParaRPr>
          </a:p>
        </p:txBody>
      </p:sp>
      <p:sp>
        <p:nvSpPr>
          <p:cNvPr id="61448" name="Rectangle 8"/>
          <p:cNvSpPr>
            <a:spLocks noChangeArrowheads="1"/>
          </p:cNvSpPr>
          <p:nvPr/>
        </p:nvSpPr>
        <p:spPr bwMode="auto">
          <a:xfrm>
            <a:off x="3730625" y="4930775"/>
            <a:ext cx="5129213"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r>
              <a:rPr lang="en-GB" sz="2000" b="1">
                <a:solidFill>
                  <a:schemeClr val="accent2"/>
                </a:solidFill>
                <a:latin typeface="Arial" charset="0"/>
              </a:rPr>
              <a:t>Inside The Business</a:t>
            </a:r>
            <a:endParaRPr lang="en-GB" sz="2000">
              <a:latin typeface="Arial" charset="0"/>
            </a:endParaRPr>
          </a:p>
        </p:txBody>
      </p:sp>
      <p:sp>
        <p:nvSpPr>
          <p:cNvPr id="95238" name="Rectangle 1030"/>
          <p:cNvSpPr>
            <a:spLocks noChangeArrowheads="1"/>
          </p:cNvSpPr>
          <p:nvPr/>
        </p:nvSpPr>
        <p:spPr bwMode="auto">
          <a:xfrm>
            <a:off x="3292475" y="5056188"/>
            <a:ext cx="32353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GB" sz="1600" b="1">
              <a:solidFill>
                <a:schemeClr val="accent2"/>
              </a:solidFill>
              <a:latin typeface="Arial" charset="0"/>
            </a:endParaRPr>
          </a:p>
          <a:p>
            <a:pPr marL="742950" lvl="1" indent="-285750" eaLnBrk="1" hangingPunct="1">
              <a:spcBef>
                <a:spcPct val="20000"/>
              </a:spcBef>
              <a:buFont typeface="Wingdings 3" pitchFamily="18" charset="2"/>
              <a:buBlip>
                <a:blip r:embed="rId3"/>
              </a:buBlip>
            </a:pPr>
            <a:r>
              <a:rPr lang="en-GB" sz="1600" b="1">
                <a:latin typeface="Arial" charset="0"/>
              </a:rPr>
              <a:t>Existing research data</a:t>
            </a:r>
          </a:p>
          <a:p>
            <a:pPr marL="742950" lvl="1" indent="-285750" eaLnBrk="1" hangingPunct="1">
              <a:spcBef>
                <a:spcPct val="20000"/>
              </a:spcBef>
              <a:buFont typeface="Wingdings 3" pitchFamily="18" charset="2"/>
              <a:buBlip>
                <a:blip r:embed="rId3"/>
              </a:buBlip>
            </a:pPr>
            <a:r>
              <a:rPr lang="en-GB" sz="1600" b="1">
                <a:latin typeface="Arial" charset="0"/>
              </a:rPr>
              <a:t>Past promotional data</a:t>
            </a:r>
          </a:p>
          <a:p>
            <a:pPr marL="742950" lvl="1" indent="-285750" eaLnBrk="1" hangingPunct="1">
              <a:spcBef>
                <a:spcPct val="20000"/>
              </a:spcBef>
              <a:buFont typeface="Wingdings 3" pitchFamily="18" charset="2"/>
              <a:buBlip>
                <a:blip r:embed="rId3"/>
              </a:buBlip>
            </a:pPr>
            <a:r>
              <a:rPr lang="en-GB" sz="1600" b="1">
                <a:latin typeface="Arial" charset="0"/>
              </a:rPr>
              <a:t>Sales records</a:t>
            </a:r>
          </a:p>
        </p:txBody>
      </p:sp>
      <p:sp>
        <p:nvSpPr>
          <p:cNvPr id="95239" name="Rectangle 1031"/>
          <p:cNvSpPr>
            <a:spLocks noChangeArrowheads="1"/>
          </p:cNvSpPr>
          <p:nvPr/>
        </p:nvSpPr>
        <p:spPr bwMode="auto">
          <a:xfrm>
            <a:off x="5895975" y="5346700"/>
            <a:ext cx="29400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Font typeface="Wingdings 3" pitchFamily="18" charset="2"/>
              <a:buBlip>
                <a:blip r:embed="rId3"/>
              </a:buBlip>
            </a:pPr>
            <a:r>
              <a:rPr lang="en-GB" sz="1600" b="1">
                <a:latin typeface="Arial" charset="0"/>
              </a:rPr>
              <a:t>Stock records</a:t>
            </a:r>
          </a:p>
          <a:p>
            <a:pPr marL="742950" lvl="1" indent="-285750" eaLnBrk="1" hangingPunct="1">
              <a:spcBef>
                <a:spcPct val="20000"/>
              </a:spcBef>
              <a:buFont typeface="Wingdings 3" pitchFamily="18" charset="2"/>
              <a:buBlip>
                <a:blip r:embed="rId3"/>
              </a:buBlip>
            </a:pPr>
            <a:r>
              <a:rPr lang="en-GB" sz="1600" b="1">
                <a:latin typeface="Arial" charset="0"/>
              </a:rPr>
              <a:t>Financial records</a:t>
            </a:r>
          </a:p>
          <a:p>
            <a:pPr marL="742950" lvl="1" indent="-285750" eaLnBrk="1" hangingPunct="1">
              <a:spcBef>
                <a:spcPct val="20000"/>
              </a:spcBef>
              <a:buFont typeface="Wingdings 3" pitchFamily="18" charset="2"/>
              <a:buBlip>
                <a:blip r:embed="rId3"/>
              </a:buBlip>
            </a:pPr>
            <a:r>
              <a:rPr lang="en-GB" sz="1600" b="1">
                <a:latin typeface="Arial" charset="0"/>
              </a:rPr>
              <a:t>Customer database</a:t>
            </a:r>
          </a:p>
          <a:p>
            <a:pPr marL="742950" lvl="1" indent="-285750" eaLnBrk="1" hangingPunct="1">
              <a:spcBef>
                <a:spcPct val="20000"/>
              </a:spcBef>
              <a:buFont typeface="Wingdings 3" pitchFamily="18" charset="2"/>
              <a:buBlip>
                <a:blip r:embed="rId3"/>
              </a:buBlip>
            </a:pPr>
            <a:endParaRPr lang="en-GB" sz="1600" b="1">
              <a:latin typeface="Arial" charset="0"/>
            </a:endParaRPr>
          </a:p>
        </p:txBody>
      </p:sp>
      <p:sp>
        <p:nvSpPr>
          <p:cNvPr id="95240" name="Rectangle 1032"/>
          <p:cNvSpPr>
            <a:spLocks noChangeArrowheads="1"/>
          </p:cNvSpPr>
          <p:nvPr/>
        </p:nvSpPr>
        <p:spPr bwMode="auto">
          <a:xfrm>
            <a:off x="0" y="3070225"/>
            <a:ext cx="32527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eaLnBrk="1" hangingPunct="1">
              <a:spcBef>
                <a:spcPct val="20000"/>
              </a:spcBef>
            </a:pPr>
            <a:endParaRPr lang="en-GB" b="1">
              <a:solidFill>
                <a:schemeClr val="accent2"/>
              </a:solidFill>
              <a:latin typeface="Arial" charset="0"/>
            </a:endParaRPr>
          </a:p>
          <a:p>
            <a:pPr marL="742950" lvl="1" indent="-285750" eaLnBrk="1" hangingPunct="1">
              <a:spcBef>
                <a:spcPct val="20000"/>
              </a:spcBef>
              <a:buFont typeface="Wingdings 3" pitchFamily="18" charset="2"/>
              <a:buBlip>
                <a:blip r:embed="rId3"/>
              </a:buBlip>
            </a:pPr>
            <a:r>
              <a:rPr lang="en-GB" sz="1600" b="1">
                <a:latin typeface="Arial" charset="0"/>
              </a:rPr>
              <a:t>Government statistics</a:t>
            </a:r>
          </a:p>
          <a:p>
            <a:pPr marL="742950" lvl="1" indent="-285750" eaLnBrk="1" hangingPunct="1">
              <a:spcBef>
                <a:spcPct val="20000"/>
              </a:spcBef>
              <a:buFont typeface="Wingdings 3" pitchFamily="18" charset="2"/>
              <a:buBlip>
                <a:blip r:embed="rId3"/>
              </a:buBlip>
            </a:pPr>
            <a:r>
              <a:rPr lang="en-GB" sz="1600" b="1">
                <a:latin typeface="Arial" charset="0"/>
              </a:rPr>
              <a:t>Commercial firms</a:t>
            </a:r>
          </a:p>
          <a:p>
            <a:pPr marL="1143000" lvl="2" indent="-228600" eaLnBrk="1" hangingPunct="1">
              <a:spcBef>
                <a:spcPct val="20000"/>
              </a:spcBef>
              <a:buFontTx/>
              <a:buBlip>
                <a:blip r:embed="rId4"/>
              </a:buBlip>
            </a:pPr>
            <a:r>
              <a:rPr lang="en-GB" sz="1600">
                <a:latin typeface="Arial" charset="0"/>
              </a:rPr>
              <a:t>E.g. Mintel</a:t>
            </a:r>
          </a:p>
          <a:p>
            <a:pPr marL="742950" lvl="1" indent="-285750" eaLnBrk="1" hangingPunct="1">
              <a:spcBef>
                <a:spcPct val="20000"/>
              </a:spcBef>
              <a:buFont typeface="Wingdings 3" pitchFamily="18" charset="2"/>
              <a:buBlip>
                <a:blip r:embed="rId3"/>
              </a:buBlip>
            </a:pPr>
            <a:r>
              <a:rPr lang="en-GB" sz="1600" b="1">
                <a:latin typeface="Arial" charset="0"/>
              </a:rPr>
              <a:t>International publications</a:t>
            </a:r>
          </a:p>
          <a:p>
            <a:pPr marL="1143000" lvl="2" indent="-228600" eaLnBrk="1" hangingPunct="1">
              <a:spcBef>
                <a:spcPct val="20000"/>
              </a:spcBef>
              <a:buFontTx/>
              <a:buBlip>
                <a:blip r:embed="rId4"/>
              </a:buBlip>
            </a:pPr>
            <a:r>
              <a:rPr lang="en-GB" sz="1600">
                <a:latin typeface="Arial" charset="0"/>
              </a:rPr>
              <a:t>E.g. World Bank</a:t>
            </a:r>
          </a:p>
          <a:p>
            <a:pPr marL="742950" lvl="1" indent="-285750" eaLnBrk="1" hangingPunct="1">
              <a:spcBef>
                <a:spcPct val="20000"/>
              </a:spcBef>
              <a:buFont typeface="Wingdings 3" pitchFamily="18" charset="2"/>
              <a:buBlip>
                <a:blip r:embed="rId3"/>
              </a:buBlip>
            </a:pPr>
            <a:r>
              <a:rPr lang="en-GB" sz="1600" b="1">
                <a:latin typeface="Arial" charset="0"/>
              </a:rPr>
              <a:t>Competitors annual reports</a:t>
            </a:r>
          </a:p>
          <a:p>
            <a:pPr marL="742950" lvl="1" indent="-285750" eaLnBrk="1" hangingPunct="1">
              <a:spcBef>
                <a:spcPct val="20000"/>
              </a:spcBef>
              <a:buFont typeface="Wingdings 3" pitchFamily="18" charset="2"/>
              <a:buBlip>
                <a:blip r:embed="rId3"/>
              </a:buBlip>
            </a:pPr>
            <a:r>
              <a:rPr lang="en-GB" sz="1600" b="1">
                <a:latin typeface="Arial" charset="0"/>
              </a:rPr>
              <a:t>The media</a:t>
            </a:r>
          </a:p>
          <a:p>
            <a:pPr marL="1143000" lvl="2" indent="-228600" eaLnBrk="1" hangingPunct="1">
              <a:spcBef>
                <a:spcPct val="20000"/>
              </a:spcBef>
              <a:buFontTx/>
              <a:buBlip>
                <a:blip r:embed="rId4"/>
              </a:buBlip>
            </a:pPr>
            <a:r>
              <a:rPr lang="en-GB" sz="1600">
                <a:latin typeface="Arial" charset="0"/>
              </a:rPr>
              <a:t>E.g. newspapers</a:t>
            </a:r>
            <a:endParaRPr lang="en-GB" sz="1800">
              <a:latin typeface="Arial" charset="0"/>
            </a:endParaRPr>
          </a:p>
        </p:txBody>
      </p:sp>
      <p:sp>
        <p:nvSpPr>
          <p:cNvPr id="61449" name="Rectangle 9"/>
          <p:cNvSpPr>
            <a:spLocks noChangeArrowheads="1"/>
          </p:cNvSpPr>
          <p:nvPr/>
        </p:nvSpPr>
        <p:spPr bwMode="auto">
          <a:xfrm>
            <a:off x="352425" y="3060700"/>
            <a:ext cx="286226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350" indent="-6350" algn="ctr" eaLnBrk="1" hangingPunct="1">
              <a:spcBef>
                <a:spcPct val="20000"/>
              </a:spcBef>
            </a:pPr>
            <a:r>
              <a:rPr lang="en-GB" sz="2000" b="1">
                <a:solidFill>
                  <a:schemeClr val="accent2"/>
                </a:solidFill>
                <a:latin typeface="Arial" charset="0"/>
              </a:rPr>
              <a:t>Outside The Business</a:t>
            </a:r>
            <a:endParaRPr lang="en-GB" sz="2000">
              <a:latin typeface="Arial" charset="0"/>
            </a:endParaRPr>
          </a:p>
        </p:txBody>
      </p:sp>
      <p:sp>
        <p:nvSpPr>
          <p:cNvPr id="95243" name="AutoShape 1035"/>
          <p:cNvSpPr>
            <a:spLocks noChangeArrowheads="1"/>
          </p:cNvSpPr>
          <p:nvPr/>
        </p:nvSpPr>
        <p:spPr bwMode="auto">
          <a:xfrm>
            <a:off x="3925888" y="2930525"/>
            <a:ext cx="2325687" cy="727075"/>
          </a:xfrm>
          <a:prstGeom prst="roundRect">
            <a:avLst>
              <a:gd name="adj" fmla="val 16667"/>
            </a:avLst>
          </a:prstGeom>
          <a:solidFill>
            <a:srgbClr val="D4ECF6"/>
          </a:solidFill>
          <a:ln w="9525">
            <a:solidFill>
              <a:srgbClr val="66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241" name="Rectangle 1033"/>
          <p:cNvSpPr>
            <a:spLocks noChangeArrowheads="1"/>
          </p:cNvSpPr>
          <p:nvPr/>
        </p:nvSpPr>
        <p:spPr bwMode="auto">
          <a:xfrm>
            <a:off x="3778250" y="2884488"/>
            <a:ext cx="2608263" cy="61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GB" sz="2000">
                <a:solidFill>
                  <a:schemeClr val="accent2"/>
                </a:solidFill>
                <a:latin typeface="Arial" charset="0"/>
              </a:rPr>
              <a:t>It can be obtained </a:t>
            </a:r>
          </a:p>
          <a:p>
            <a:pPr algn="ctr" eaLnBrk="1" hangingPunct="1">
              <a:spcBef>
                <a:spcPct val="20000"/>
              </a:spcBef>
            </a:pPr>
            <a:r>
              <a:rPr lang="en-GB" sz="2000">
                <a:solidFill>
                  <a:schemeClr val="accent2"/>
                </a:solidFill>
                <a:latin typeface="Arial" charset="0"/>
              </a:rPr>
              <a:t>from 2 sources:</a:t>
            </a:r>
            <a:endParaRPr lang="en-GB">
              <a:solidFill>
                <a:schemeClr val="accent2"/>
              </a:solidFill>
              <a:latin typeface="Arial" charset="0"/>
            </a:endParaRPr>
          </a:p>
        </p:txBody>
      </p:sp>
      <p:sp>
        <p:nvSpPr>
          <p:cNvPr id="95248" name="Rectangle 1040"/>
          <p:cNvSpPr>
            <a:spLocks noGrp="1" noChangeArrowheads="1"/>
          </p:cNvSpPr>
          <p:nvPr>
            <p:ph type="title" idx="4294967295"/>
          </p:nvPr>
        </p:nvSpPr>
        <p:spPr/>
        <p:txBody>
          <a:bodyPr/>
          <a:lstStyle/>
          <a:p>
            <a:r>
              <a:rPr lang="en-GB" dirty="0"/>
              <a:t>Secondary Research </a:t>
            </a:r>
            <a:endParaRPr lang="en-US" dirty="0"/>
          </a:p>
        </p:txBody>
      </p:sp>
    </p:spTree>
    <p:extLst>
      <p:ext uri="{BB962C8B-B14F-4D97-AF65-F5344CB8AC3E}">
        <p14:creationId xmlns:p14="http://schemas.microsoft.com/office/powerpoint/2010/main" val="966006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5243"/>
                                        </p:tgtEl>
                                        <p:attrNameLst>
                                          <p:attrName>style.visibility</p:attrName>
                                        </p:attrNameLst>
                                      </p:cBhvr>
                                      <p:to>
                                        <p:strVal val="visible"/>
                                      </p:to>
                                    </p:set>
                                    <p:animEffect transition="in" filter="wipe(up)">
                                      <p:cBhvr>
                                        <p:cTn id="7" dur="500"/>
                                        <p:tgtEl>
                                          <p:spTgt spid="95243"/>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5241">
                                            <p:txEl>
                                              <p:pRg st="0" end="0"/>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5241">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5245"/>
                                        </p:tgtEl>
                                        <p:attrNameLst>
                                          <p:attrName>style.visibility</p:attrName>
                                        </p:attrNameLst>
                                      </p:cBhvr>
                                      <p:to>
                                        <p:strVal val="visible"/>
                                      </p:to>
                                    </p:set>
                                    <p:animEffect transition="in" filter="wipe(up)">
                                      <p:cBhvr>
                                        <p:cTn id="18" dur="500"/>
                                        <p:tgtEl>
                                          <p:spTgt spid="95245"/>
                                        </p:tgtEl>
                                      </p:cBhvr>
                                    </p:animEffec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95247"/>
                                        </p:tgtEl>
                                        <p:attrNameLst>
                                          <p:attrName>style.visibility</p:attrName>
                                        </p:attrNameLst>
                                      </p:cBhvr>
                                      <p:to>
                                        <p:strVal val="visible"/>
                                      </p:to>
                                    </p:set>
                                    <p:animEffect transition="in" filter="fade">
                                      <p:cBhvr>
                                        <p:cTn id="22" dur="2000"/>
                                        <p:tgtEl>
                                          <p:spTgt spid="95247"/>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61448">
                                            <p:txEl>
                                              <p:pRg st="0" end="0"/>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5238">
                                            <p:txEl>
                                              <p:pRg st="1" end="1"/>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5238">
                                            <p:txEl>
                                              <p:pRg st="2" end="2"/>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5238">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5239">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5239">
                                            <p:txEl>
                                              <p:pRg st="1" end="1"/>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5239">
                                            <p:txEl>
                                              <p:pRg st="2" end="2"/>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95246"/>
                                        </p:tgtEl>
                                        <p:attrNameLst>
                                          <p:attrName>style.visibility</p:attrName>
                                        </p:attrNameLst>
                                      </p:cBhvr>
                                      <p:to>
                                        <p:strVal val="visible"/>
                                      </p:to>
                                    </p:set>
                                    <p:animEffect transition="in" filter="wipe(right)">
                                      <p:cBhvr>
                                        <p:cTn id="54" dur="500"/>
                                        <p:tgtEl>
                                          <p:spTgt spid="95246"/>
                                        </p:tgtEl>
                                      </p:cBhvr>
                                    </p:animEffect>
                                  </p:childTnLst>
                                </p:cTn>
                              </p:par>
                            </p:childTnLst>
                          </p:cTn>
                        </p:par>
                        <p:par>
                          <p:cTn id="55" fill="hold" nodeType="afterGroup">
                            <p:stCondLst>
                              <p:cond delay="2500"/>
                            </p:stCondLst>
                            <p:childTnLst>
                              <p:par>
                                <p:cTn id="56" presetID="22" presetClass="entr" presetSubtype="2" fill="hold" grpId="0" nodeType="afterEffect">
                                  <p:stCondLst>
                                    <p:cond delay="0"/>
                                  </p:stCondLst>
                                  <p:childTnLst>
                                    <p:set>
                                      <p:cBhvr>
                                        <p:cTn id="57" dur="1" fill="hold">
                                          <p:stCondLst>
                                            <p:cond delay="0"/>
                                          </p:stCondLst>
                                        </p:cTn>
                                        <p:tgtEl>
                                          <p:spTgt spid="61450"/>
                                        </p:tgtEl>
                                        <p:attrNameLst>
                                          <p:attrName>style.visibility</p:attrName>
                                        </p:attrNameLst>
                                      </p:cBhvr>
                                      <p:to>
                                        <p:strVal val="visible"/>
                                      </p:to>
                                    </p:set>
                                    <p:animEffect transition="in" filter="wipe(right)">
                                      <p:cBhvr>
                                        <p:cTn id="58" dur="500"/>
                                        <p:tgtEl>
                                          <p:spTgt spid="61450"/>
                                        </p:tgtEl>
                                      </p:cBhvr>
                                    </p:animEffect>
                                  </p:childTnLst>
                                </p:cTn>
                              </p:par>
                            </p:childTnLst>
                          </p:cTn>
                        </p:par>
                        <p:par>
                          <p:cTn id="59" fill="hold" nodeType="afterGroup">
                            <p:stCondLst>
                              <p:cond delay="3000"/>
                            </p:stCondLst>
                            <p:childTnLst>
                              <p:par>
                                <p:cTn id="60" presetID="1" presetClass="entr" presetSubtype="0" fill="hold" grpId="0" nodeType="afterEffect">
                                  <p:stCondLst>
                                    <p:cond delay="0"/>
                                  </p:stCondLst>
                                  <p:childTnLst>
                                    <p:set>
                                      <p:cBhvr>
                                        <p:cTn id="61" dur="1" fill="hold">
                                          <p:stCondLst>
                                            <p:cond delay="0"/>
                                          </p:stCondLst>
                                        </p:cTn>
                                        <p:tgtEl>
                                          <p:spTgt spid="61449">
                                            <p:txEl>
                                              <p:pRg st="0" end="0"/>
                                            </p:txEl>
                                          </p:spTgt>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5240">
                                            <p:txEl>
                                              <p:pRg st="1" end="1"/>
                                            </p:txEl>
                                          </p:spTgt>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5240">
                                            <p:txEl>
                                              <p:pRg st="2" end="2"/>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95240">
                                            <p:txEl>
                                              <p:pRg st="3" end="3"/>
                                            </p:txEl>
                                          </p:spTgt>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5240">
                                            <p:txEl>
                                              <p:pRg st="4" end="4"/>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95240">
                                            <p:txEl>
                                              <p:pRg st="5" end="5"/>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95240">
                                            <p:txEl>
                                              <p:pRg st="6" end="6"/>
                                            </p:txEl>
                                          </p:spTgt>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5240">
                                            <p:txEl>
                                              <p:pRg st="7" end="7"/>
                                            </p:txEl>
                                          </p:spTgt>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952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5" grpId="0" animBg="1"/>
      <p:bldP spid="95246" grpId="0" animBg="1"/>
      <p:bldP spid="61450" grpId="0" animBg="1"/>
      <p:bldP spid="61448" grpId="0" uiExpand="1" build="p" bldLvl="2"/>
      <p:bldP spid="95238" grpId="0" uiExpand="1" build="p" bldLvl="2"/>
      <p:bldP spid="95239" grpId="0" uiExpand="1" build="p" bldLvl="2"/>
      <p:bldP spid="95240" grpId="0" uiExpand="1" build="p" bldLvl="2"/>
      <p:bldP spid="61449" grpId="0" uiExpand="1" build="p" bldLvl="2"/>
      <p:bldP spid="95243" grpId="0" animBg="1"/>
      <p:bldP spid="95241"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D2A1-A5F3-48BA-B9E6-4424F7F53B2B}"/>
              </a:ext>
            </a:extLst>
          </p:cNvPr>
          <p:cNvSpPr>
            <a:spLocks noGrp="1"/>
          </p:cNvSpPr>
          <p:nvPr>
            <p:ph type="title"/>
          </p:nvPr>
        </p:nvSpPr>
        <p:spPr>
          <a:xfrm>
            <a:off x="0" y="242888"/>
            <a:ext cx="8382000" cy="914400"/>
          </a:xfrm>
        </p:spPr>
        <p:txBody>
          <a:bodyPr/>
          <a:lstStyle/>
          <a:p>
            <a:br>
              <a:rPr lang="en-GB" dirty="0">
                <a:effectLst/>
              </a:rPr>
            </a:br>
            <a:r>
              <a:rPr lang="en-GB" dirty="0">
                <a:effectLst/>
              </a:rPr>
              <a:t>What are internal sources of secondary data?</a:t>
            </a:r>
            <a:br>
              <a:rPr lang="en-GB" b="0" dirty="0">
                <a:effectLst/>
              </a:rPr>
            </a:br>
            <a:br>
              <a:rPr lang="en-GB" dirty="0"/>
            </a:br>
            <a:endParaRPr lang="en-GB" dirty="0"/>
          </a:p>
        </p:txBody>
      </p:sp>
      <p:sp>
        <p:nvSpPr>
          <p:cNvPr id="3" name="Content Placeholder 2">
            <a:extLst>
              <a:ext uri="{FF2B5EF4-FFF2-40B4-BE49-F238E27FC236}">
                <a16:creationId xmlns:a16="http://schemas.microsoft.com/office/drawing/2014/main" id="{733CBFD5-8BE6-4980-B190-4E37698E1600}"/>
              </a:ext>
            </a:extLst>
          </p:cNvPr>
          <p:cNvSpPr>
            <a:spLocks noGrp="1"/>
          </p:cNvSpPr>
          <p:nvPr>
            <p:ph idx="1"/>
          </p:nvPr>
        </p:nvSpPr>
        <p:spPr>
          <a:xfrm>
            <a:off x="0" y="970670"/>
            <a:ext cx="9143999" cy="5887329"/>
          </a:xfrm>
        </p:spPr>
        <p:txBody>
          <a:bodyPr/>
          <a:lstStyle/>
          <a:p>
            <a:r>
              <a:rPr lang="en-GB" sz="2000" dirty="0"/>
              <a:t>Every department within an organisation will have its own records that represent a potential source of valuable data. For instance, records of past advertising campaigns within the marketing department can be compared with copies of invoices held in the sales department in order to judge their effectiveness and get ideas for future campaigns. Past sales figures can also be used to spot trends and forecast future figures.</a:t>
            </a:r>
          </a:p>
          <a:p>
            <a:r>
              <a:rPr lang="en-GB" sz="2000" dirty="0"/>
              <a:t>The increasing availability and use of </a:t>
            </a:r>
            <a:r>
              <a:rPr lang="en-GB" sz="2000" b="1" dirty="0"/>
              <a:t>loyalty cards </a:t>
            </a:r>
            <a:r>
              <a:rPr lang="en-GB" sz="2000" dirty="0"/>
              <a:t>and </a:t>
            </a:r>
            <a:r>
              <a:rPr lang="en-GB" sz="2000" b="1" dirty="0"/>
              <a:t>big data</a:t>
            </a:r>
            <a:r>
              <a:rPr lang="en-GB" sz="2000" dirty="0"/>
              <a:t> has given businesses the chance to gather a wide range of valuable information on customer buying habits, allowing them to target promotional campaigns more effectively.</a:t>
            </a:r>
          </a:p>
          <a:p>
            <a:r>
              <a:rPr lang="en-GB" sz="2000" dirty="0"/>
              <a:t>Internal sources of data should always be considered as a first line of enquiry for any investigation because they are usually the quickest, cheapest and most convenient source of information available. Internal data will also be exclusive to the organisation that generated it, so that rival firms will not have access to it.</a:t>
            </a:r>
          </a:p>
          <a:p>
            <a:r>
              <a:rPr lang="en-GB" sz="2000" dirty="0"/>
              <a:t>However, internal data may be incomplete or out of date, and, if a project is new, there may be no relevant data at all. In such cases, an organisation may need to consider using external sources of secondary data.</a:t>
            </a:r>
          </a:p>
          <a:p>
            <a:pPr marL="0" indent="0">
              <a:buNone/>
            </a:pPr>
            <a:endParaRPr lang="en-GB" sz="2000" dirty="0"/>
          </a:p>
          <a:p>
            <a:pPr marL="0" indent="0">
              <a:buNone/>
            </a:pPr>
            <a:endParaRPr lang="en-GB" dirty="0"/>
          </a:p>
        </p:txBody>
      </p:sp>
    </p:spTree>
    <p:extLst>
      <p:ext uri="{BB962C8B-B14F-4D97-AF65-F5344CB8AC3E}">
        <p14:creationId xmlns:p14="http://schemas.microsoft.com/office/powerpoint/2010/main" val="345465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7335-814B-41EF-9A87-808EBA3A96F6}"/>
              </a:ext>
            </a:extLst>
          </p:cNvPr>
          <p:cNvSpPr>
            <a:spLocks noGrp="1"/>
          </p:cNvSpPr>
          <p:nvPr>
            <p:ph type="title"/>
          </p:nvPr>
        </p:nvSpPr>
        <p:spPr>
          <a:xfrm>
            <a:off x="0" y="152400"/>
            <a:ext cx="8482818" cy="914400"/>
          </a:xfrm>
        </p:spPr>
        <p:txBody>
          <a:bodyPr/>
          <a:lstStyle/>
          <a:p>
            <a:r>
              <a:rPr lang="en-GB" dirty="0">
                <a:effectLst/>
              </a:rPr>
              <a:t>What are external sources of secondary data?</a:t>
            </a:r>
            <a:endParaRPr lang="en-GB" dirty="0"/>
          </a:p>
        </p:txBody>
      </p:sp>
      <p:sp>
        <p:nvSpPr>
          <p:cNvPr id="3" name="Content Placeholder 2">
            <a:extLst>
              <a:ext uri="{FF2B5EF4-FFF2-40B4-BE49-F238E27FC236}">
                <a16:creationId xmlns:a16="http://schemas.microsoft.com/office/drawing/2014/main" id="{AF2C366A-3F1F-4E33-95AD-C92F988E7B5C}"/>
              </a:ext>
            </a:extLst>
          </p:cNvPr>
          <p:cNvSpPr>
            <a:spLocks noGrp="1"/>
          </p:cNvSpPr>
          <p:nvPr>
            <p:ph idx="1"/>
          </p:nvPr>
        </p:nvSpPr>
        <p:spPr>
          <a:xfrm>
            <a:off x="309489" y="1268413"/>
            <a:ext cx="8072511" cy="5146455"/>
          </a:xfrm>
        </p:spPr>
        <p:txBody>
          <a:bodyPr/>
          <a:lstStyle/>
          <a:p>
            <a:r>
              <a:rPr lang="en-GB" dirty="0"/>
              <a:t>There are several sources of existing data available from outside of the business that may be of value. These include:</a:t>
            </a:r>
          </a:p>
          <a:p>
            <a:r>
              <a:rPr lang="en-GB" dirty="0"/>
              <a:t>Commercial market research organisations – including MINTEL, Keynote and Euromonitor</a:t>
            </a:r>
          </a:p>
          <a:p>
            <a:r>
              <a:rPr lang="en-GB" dirty="0"/>
              <a:t>The Government – the much wider availability of open data from the government has significantly increased the availability of such data</a:t>
            </a:r>
          </a:p>
          <a:p>
            <a:r>
              <a:rPr lang="en-GB" dirty="0"/>
              <a:t>Competitors – company reports and websites are easily accessible and contain a limited amount of information</a:t>
            </a:r>
          </a:p>
          <a:p>
            <a:r>
              <a:rPr lang="en-GB" dirty="0"/>
              <a:t>Trade Publication</a:t>
            </a:r>
          </a:p>
          <a:p>
            <a:r>
              <a:rPr lang="en-GB" dirty="0"/>
              <a:t>The general media</a:t>
            </a:r>
          </a:p>
        </p:txBody>
      </p:sp>
    </p:spTree>
    <p:extLst>
      <p:ext uri="{BB962C8B-B14F-4D97-AF65-F5344CB8AC3E}">
        <p14:creationId xmlns:p14="http://schemas.microsoft.com/office/powerpoint/2010/main" val="2938824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02" name="Line 58"/>
          <p:cNvSpPr>
            <a:spLocks noChangeShapeType="1"/>
          </p:cNvSpPr>
          <p:nvPr/>
        </p:nvSpPr>
        <p:spPr bwMode="auto">
          <a:xfrm>
            <a:off x="1463675" y="4916488"/>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08" name="Line 64"/>
          <p:cNvSpPr>
            <a:spLocks noChangeShapeType="1"/>
          </p:cNvSpPr>
          <p:nvPr/>
        </p:nvSpPr>
        <p:spPr bwMode="auto">
          <a:xfrm>
            <a:off x="5081588" y="4916488"/>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92" name="Line 48"/>
          <p:cNvSpPr>
            <a:spLocks noChangeShapeType="1"/>
          </p:cNvSpPr>
          <p:nvPr/>
        </p:nvSpPr>
        <p:spPr bwMode="auto">
          <a:xfrm>
            <a:off x="6684963" y="4090988"/>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7" name="Line 43"/>
          <p:cNvSpPr>
            <a:spLocks noChangeShapeType="1"/>
          </p:cNvSpPr>
          <p:nvPr/>
        </p:nvSpPr>
        <p:spPr bwMode="auto">
          <a:xfrm>
            <a:off x="4152900" y="37877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6" name="Line 42"/>
          <p:cNvSpPr>
            <a:spLocks noChangeShapeType="1"/>
          </p:cNvSpPr>
          <p:nvPr/>
        </p:nvSpPr>
        <p:spPr bwMode="auto">
          <a:xfrm>
            <a:off x="7496175" y="38004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48" name="Rectangle 4"/>
          <p:cNvSpPr>
            <a:spLocks noChangeArrowheads="1"/>
          </p:cNvSpPr>
          <p:nvPr/>
        </p:nvSpPr>
        <p:spPr bwMode="auto">
          <a:xfrm>
            <a:off x="685800" y="1143000"/>
            <a:ext cx="8001000"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FontTx/>
              <a:buBlip>
                <a:blip r:embed="rId2"/>
              </a:buBlip>
            </a:pPr>
            <a:r>
              <a:rPr lang="en-GB">
                <a:latin typeface="Arial" charset="0"/>
              </a:rPr>
              <a:t>There are a number of ways in which primary data can be collected:</a:t>
            </a:r>
          </a:p>
        </p:txBody>
      </p:sp>
      <p:sp>
        <p:nvSpPr>
          <p:cNvPr id="134178" name="Line 34"/>
          <p:cNvSpPr>
            <a:spLocks noChangeShapeType="1"/>
          </p:cNvSpPr>
          <p:nvPr/>
        </p:nvSpPr>
        <p:spPr bwMode="auto">
          <a:xfrm>
            <a:off x="4668838" y="2713038"/>
            <a:ext cx="0" cy="274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79" name="Text Box 35"/>
          <p:cNvSpPr txBox="1">
            <a:spLocks noChangeArrowheads="1"/>
          </p:cNvSpPr>
          <p:nvPr/>
        </p:nvSpPr>
        <p:spPr bwMode="auto">
          <a:xfrm>
            <a:off x="3233738" y="1960563"/>
            <a:ext cx="2952750" cy="779462"/>
          </a:xfrm>
          <a:prstGeom prst="rect">
            <a:avLst/>
          </a:prstGeom>
          <a:solidFill>
            <a:schemeClr val="accent2"/>
          </a:solidFill>
          <a:ln w="12700" algn="in">
            <a:solidFill>
              <a:srgbClr val="D4ECF6"/>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b="1">
                <a:solidFill>
                  <a:srgbClr val="FFFF99"/>
                </a:solidFill>
                <a:latin typeface="Arial" charset="0"/>
              </a:rPr>
              <a:t>Obtaining Primary Data</a:t>
            </a:r>
            <a:endParaRPr lang="en-GB" b="1" noProof="1">
              <a:solidFill>
                <a:srgbClr val="FFFF99"/>
              </a:solidFill>
              <a:latin typeface="Arial" charset="0"/>
            </a:endParaRPr>
          </a:p>
        </p:txBody>
      </p:sp>
      <p:sp>
        <p:nvSpPr>
          <p:cNvPr id="134180" name="Line 36"/>
          <p:cNvSpPr>
            <a:spLocks noChangeShapeType="1"/>
          </p:cNvSpPr>
          <p:nvPr/>
        </p:nvSpPr>
        <p:spPr bwMode="auto">
          <a:xfrm>
            <a:off x="7497763" y="30003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1" name="Line 37"/>
          <p:cNvSpPr>
            <a:spLocks noChangeShapeType="1"/>
          </p:cNvSpPr>
          <p:nvPr/>
        </p:nvSpPr>
        <p:spPr bwMode="auto">
          <a:xfrm>
            <a:off x="1239838" y="3000375"/>
            <a:ext cx="626268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2" name="Line 38"/>
          <p:cNvSpPr>
            <a:spLocks noChangeShapeType="1"/>
          </p:cNvSpPr>
          <p:nvPr/>
        </p:nvSpPr>
        <p:spPr bwMode="auto">
          <a:xfrm>
            <a:off x="1250950" y="30003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3" name="Text Box 39"/>
          <p:cNvSpPr txBox="1">
            <a:spLocks noChangeArrowheads="1"/>
          </p:cNvSpPr>
          <p:nvPr/>
        </p:nvSpPr>
        <p:spPr bwMode="auto">
          <a:xfrm>
            <a:off x="319088" y="3267075"/>
            <a:ext cx="1836737" cy="565150"/>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b="1">
                <a:solidFill>
                  <a:schemeClr val="accent2"/>
                </a:solidFill>
                <a:latin typeface="Arial" charset="0"/>
              </a:rPr>
              <a:t>Test</a:t>
            </a:r>
          </a:p>
          <a:p>
            <a:pPr algn="ctr"/>
            <a:r>
              <a:rPr lang="en-GB" sz="1600" b="1">
                <a:solidFill>
                  <a:schemeClr val="accent2"/>
                </a:solidFill>
                <a:latin typeface="Arial" charset="0"/>
              </a:rPr>
              <a:t>Marketing</a:t>
            </a:r>
            <a:endParaRPr lang="en-GB" sz="1600" b="1" noProof="1">
              <a:solidFill>
                <a:schemeClr val="accent2"/>
              </a:solidFill>
              <a:latin typeface="Arial" charset="0"/>
            </a:endParaRPr>
          </a:p>
        </p:txBody>
      </p:sp>
      <p:sp>
        <p:nvSpPr>
          <p:cNvPr id="134185" name="Text Box 41"/>
          <p:cNvSpPr txBox="1">
            <a:spLocks noChangeArrowheads="1"/>
          </p:cNvSpPr>
          <p:nvPr/>
        </p:nvSpPr>
        <p:spPr bwMode="auto">
          <a:xfrm>
            <a:off x="6540500" y="3254375"/>
            <a:ext cx="1836738" cy="565150"/>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b="1">
                <a:solidFill>
                  <a:schemeClr val="accent2"/>
                </a:solidFill>
                <a:latin typeface="Arial" charset="0"/>
              </a:rPr>
              <a:t>Observing</a:t>
            </a:r>
            <a:endParaRPr lang="en-GB" sz="1600" b="1" noProof="1">
              <a:solidFill>
                <a:schemeClr val="accent2"/>
              </a:solidFill>
              <a:latin typeface="Arial" charset="0"/>
            </a:endParaRPr>
          </a:p>
        </p:txBody>
      </p:sp>
      <p:sp>
        <p:nvSpPr>
          <p:cNvPr id="134188" name="Line 44"/>
          <p:cNvSpPr>
            <a:spLocks noChangeShapeType="1"/>
          </p:cNvSpPr>
          <p:nvPr/>
        </p:nvSpPr>
        <p:spPr bwMode="auto">
          <a:xfrm>
            <a:off x="1466850" y="4090988"/>
            <a:ext cx="3641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9" name="Line 45"/>
          <p:cNvSpPr>
            <a:spLocks noChangeShapeType="1"/>
          </p:cNvSpPr>
          <p:nvPr/>
        </p:nvSpPr>
        <p:spPr bwMode="auto">
          <a:xfrm>
            <a:off x="4154488" y="3001963"/>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84" name="Text Box 40"/>
          <p:cNvSpPr txBox="1">
            <a:spLocks noChangeArrowheads="1"/>
          </p:cNvSpPr>
          <p:nvPr/>
        </p:nvSpPr>
        <p:spPr bwMode="auto">
          <a:xfrm>
            <a:off x="3265488" y="3254375"/>
            <a:ext cx="1836737" cy="565150"/>
          </a:xfrm>
          <a:prstGeom prst="rect">
            <a:avLst/>
          </a:prstGeom>
          <a:solidFill>
            <a:srgbClr val="FFFF99"/>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b="1">
                <a:solidFill>
                  <a:schemeClr val="accent2"/>
                </a:solidFill>
                <a:latin typeface="Arial" charset="0"/>
              </a:rPr>
              <a:t>Surveys</a:t>
            </a:r>
            <a:endParaRPr lang="en-GB" sz="1600" b="1" noProof="1">
              <a:solidFill>
                <a:schemeClr val="accent2"/>
              </a:solidFill>
              <a:latin typeface="Arial" charset="0"/>
            </a:endParaRPr>
          </a:p>
        </p:txBody>
      </p:sp>
      <p:sp>
        <p:nvSpPr>
          <p:cNvPr id="134190" name="Line 46"/>
          <p:cNvSpPr>
            <a:spLocks noChangeShapeType="1"/>
          </p:cNvSpPr>
          <p:nvPr/>
        </p:nvSpPr>
        <p:spPr bwMode="auto">
          <a:xfrm>
            <a:off x="6686550" y="4092575"/>
            <a:ext cx="167798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91" name="Line 47"/>
          <p:cNvSpPr>
            <a:spLocks noChangeShapeType="1"/>
          </p:cNvSpPr>
          <p:nvPr/>
        </p:nvSpPr>
        <p:spPr bwMode="auto">
          <a:xfrm>
            <a:off x="8348663" y="40925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93" name="Text Box 49"/>
          <p:cNvSpPr txBox="1">
            <a:spLocks noChangeArrowheads="1"/>
          </p:cNvSpPr>
          <p:nvPr/>
        </p:nvSpPr>
        <p:spPr bwMode="auto">
          <a:xfrm>
            <a:off x="7583488" y="4370388"/>
            <a:ext cx="1511300" cy="565150"/>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“Watching”</a:t>
            </a:r>
            <a:endParaRPr lang="en-GB" sz="1600" noProof="1">
              <a:solidFill>
                <a:schemeClr val="accent2"/>
              </a:solidFill>
              <a:latin typeface="Arial" charset="0"/>
            </a:endParaRPr>
          </a:p>
        </p:txBody>
      </p:sp>
      <p:sp>
        <p:nvSpPr>
          <p:cNvPr id="134194" name="Text Box 50"/>
          <p:cNvSpPr txBox="1">
            <a:spLocks noChangeArrowheads="1"/>
          </p:cNvSpPr>
          <p:nvPr/>
        </p:nvSpPr>
        <p:spPr bwMode="auto">
          <a:xfrm>
            <a:off x="5919788" y="4368800"/>
            <a:ext cx="1511300" cy="565150"/>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Electronic</a:t>
            </a:r>
            <a:br>
              <a:rPr lang="en-GB" sz="1600">
                <a:solidFill>
                  <a:schemeClr val="accent2"/>
                </a:solidFill>
                <a:latin typeface="Arial" charset="0"/>
              </a:rPr>
            </a:br>
            <a:r>
              <a:rPr lang="en-GB" sz="1600">
                <a:solidFill>
                  <a:schemeClr val="accent2"/>
                </a:solidFill>
                <a:latin typeface="Arial" charset="0"/>
              </a:rPr>
              <a:t>(E.g. EPOS)</a:t>
            </a:r>
            <a:endParaRPr lang="en-GB" sz="1600" noProof="1">
              <a:solidFill>
                <a:schemeClr val="accent2"/>
              </a:solidFill>
              <a:latin typeface="Arial" charset="0"/>
            </a:endParaRPr>
          </a:p>
        </p:txBody>
      </p:sp>
      <p:sp>
        <p:nvSpPr>
          <p:cNvPr id="134195" name="Line 51"/>
          <p:cNvSpPr>
            <a:spLocks noChangeShapeType="1"/>
          </p:cNvSpPr>
          <p:nvPr/>
        </p:nvSpPr>
        <p:spPr bwMode="auto">
          <a:xfrm>
            <a:off x="3290888" y="40925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96" name="Line 52"/>
          <p:cNvSpPr>
            <a:spLocks noChangeShapeType="1"/>
          </p:cNvSpPr>
          <p:nvPr/>
        </p:nvSpPr>
        <p:spPr bwMode="auto">
          <a:xfrm>
            <a:off x="5094288" y="4094163"/>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197" name="Text Box 53"/>
          <p:cNvSpPr txBox="1">
            <a:spLocks noChangeArrowheads="1"/>
          </p:cNvSpPr>
          <p:nvPr/>
        </p:nvSpPr>
        <p:spPr bwMode="auto">
          <a:xfrm>
            <a:off x="4329113" y="4368800"/>
            <a:ext cx="1511300" cy="565150"/>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Interviews</a:t>
            </a:r>
            <a:endParaRPr lang="en-GB" sz="1600" noProof="1">
              <a:solidFill>
                <a:schemeClr val="accent2"/>
              </a:solidFill>
              <a:latin typeface="Arial" charset="0"/>
            </a:endParaRPr>
          </a:p>
        </p:txBody>
      </p:sp>
      <p:sp>
        <p:nvSpPr>
          <p:cNvPr id="134198" name="Text Box 54"/>
          <p:cNvSpPr txBox="1">
            <a:spLocks noChangeArrowheads="1"/>
          </p:cNvSpPr>
          <p:nvPr/>
        </p:nvSpPr>
        <p:spPr bwMode="auto">
          <a:xfrm>
            <a:off x="2576513" y="4370388"/>
            <a:ext cx="1511300" cy="565150"/>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Consumer Panels</a:t>
            </a:r>
            <a:endParaRPr lang="en-GB" sz="1600" noProof="1">
              <a:solidFill>
                <a:schemeClr val="accent2"/>
              </a:solidFill>
              <a:latin typeface="Arial" charset="0"/>
            </a:endParaRPr>
          </a:p>
        </p:txBody>
      </p:sp>
      <p:sp>
        <p:nvSpPr>
          <p:cNvPr id="134199" name="Line 55"/>
          <p:cNvSpPr>
            <a:spLocks noChangeShapeType="1"/>
          </p:cNvSpPr>
          <p:nvPr/>
        </p:nvSpPr>
        <p:spPr bwMode="auto">
          <a:xfrm>
            <a:off x="1463675" y="4079875"/>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00" name="Text Box 56"/>
          <p:cNvSpPr txBox="1">
            <a:spLocks noChangeArrowheads="1"/>
          </p:cNvSpPr>
          <p:nvPr/>
        </p:nvSpPr>
        <p:spPr bwMode="auto">
          <a:xfrm>
            <a:off x="690563" y="4368800"/>
            <a:ext cx="1511300" cy="565150"/>
          </a:xfrm>
          <a:prstGeom prst="rect">
            <a:avLst/>
          </a:prstGeom>
          <a:solidFill>
            <a:srgbClr val="D4ECF6"/>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Questionnaires</a:t>
            </a:r>
            <a:endParaRPr lang="en-GB" sz="1600" noProof="1">
              <a:solidFill>
                <a:schemeClr val="accent2"/>
              </a:solidFill>
              <a:latin typeface="Arial" charset="0"/>
            </a:endParaRPr>
          </a:p>
        </p:txBody>
      </p:sp>
      <p:sp>
        <p:nvSpPr>
          <p:cNvPr id="134201" name="Line 57"/>
          <p:cNvSpPr>
            <a:spLocks noChangeShapeType="1"/>
          </p:cNvSpPr>
          <p:nvPr/>
        </p:nvSpPr>
        <p:spPr bwMode="auto">
          <a:xfrm>
            <a:off x="695325" y="5207000"/>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03" name="Line 59"/>
          <p:cNvSpPr>
            <a:spLocks noChangeShapeType="1"/>
          </p:cNvSpPr>
          <p:nvPr/>
        </p:nvSpPr>
        <p:spPr bwMode="auto">
          <a:xfrm>
            <a:off x="688975" y="5208588"/>
            <a:ext cx="14890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04" name="Line 60"/>
          <p:cNvSpPr>
            <a:spLocks noChangeShapeType="1"/>
          </p:cNvSpPr>
          <p:nvPr/>
        </p:nvSpPr>
        <p:spPr bwMode="auto">
          <a:xfrm>
            <a:off x="2168525" y="5208588"/>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05" name="Text Box 61"/>
          <p:cNvSpPr txBox="1">
            <a:spLocks noChangeArrowheads="1"/>
          </p:cNvSpPr>
          <p:nvPr/>
        </p:nvSpPr>
        <p:spPr bwMode="auto">
          <a:xfrm>
            <a:off x="1619250" y="5486400"/>
            <a:ext cx="1150938" cy="565150"/>
          </a:xfrm>
          <a:prstGeom prst="rect">
            <a:avLst/>
          </a:prstGeom>
          <a:solidFill>
            <a:schemeClr val="bg1"/>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Face-to-Face</a:t>
            </a:r>
            <a:endParaRPr lang="en-GB" sz="1600" noProof="1">
              <a:solidFill>
                <a:schemeClr val="accent2"/>
              </a:solidFill>
              <a:latin typeface="Arial" charset="0"/>
            </a:endParaRPr>
          </a:p>
        </p:txBody>
      </p:sp>
      <p:sp>
        <p:nvSpPr>
          <p:cNvPr id="134206" name="Text Box 62"/>
          <p:cNvSpPr txBox="1">
            <a:spLocks noChangeArrowheads="1"/>
          </p:cNvSpPr>
          <p:nvPr/>
        </p:nvSpPr>
        <p:spPr bwMode="auto">
          <a:xfrm>
            <a:off x="171450" y="5484813"/>
            <a:ext cx="1150938" cy="565150"/>
          </a:xfrm>
          <a:prstGeom prst="rect">
            <a:avLst/>
          </a:prstGeom>
          <a:solidFill>
            <a:schemeClr val="bg1"/>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Postal</a:t>
            </a:r>
            <a:endParaRPr lang="en-GB" sz="1600" noProof="1">
              <a:solidFill>
                <a:schemeClr val="accent2"/>
              </a:solidFill>
              <a:latin typeface="Arial" charset="0"/>
            </a:endParaRPr>
          </a:p>
        </p:txBody>
      </p:sp>
      <p:sp>
        <p:nvSpPr>
          <p:cNvPr id="134207" name="Line 63"/>
          <p:cNvSpPr>
            <a:spLocks noChangeShapeType="1"/>
          </p:cNvSpPr>
          <p:nvPr/>
        </p:nvSpPr>
        <p:spPr bwMode="auto">
          <a:xfrm>
            <a:off x="4808538" y="5207000"/>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09" name="Line 65"/>
          <p:cNvSpPr>
            <a:spLocks noChangeShapeType="1"/>
          </p:cNvSpPr>
          <p:nvPr/>
        </p:nvSpPr>
        <p:spPr bwMode="auto">
          <a:xfrm>
            <a:off x="3471863" y="5208588"/>
            <a:ext cx="26733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10" name="Line 66"/>
          <p:cNvSpPr>
            <a:spLocks noChangeShapeType="1"/>
          </p:cNvSpPr>
          <p:nvPr/>
        </p:nvSpPr>
        <p:spPr bwMode="auto">
          <a:xfrm>
            <a:off x="6142038" y="5208588"/>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11" name="Text Box 67"/>
          <p:cNvSpPr txBox="1">
            <a:spLocks noChangeArrowheads="1"/>
          </p:cNvSpPr>
          <p:nvPr/>
        </p:nvSpPr>
        <p:spPr bwMode="auto">
          <a:xfrm>
            <a:off x="5580063" y="5486400"/>
            <a:ext cx="1150937" cy="565150"/>
          </a:xfrm>
          <a:prstGeom prst="rect">
            <a:avLst/>
          </a:prstGeom>
          <a:solidFill>
            <a:schemeClr val="bg1"/>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Group Interviews</a:t>
            </a:r>
            <a:endParaRPr lang="en-GB" sz="1600" noProof="1">
              <a:solidFill>
                <a:schemeClr val="accent2"/>
              </a:solidFill>
              <a:latin typeface="Arial" charset="0"/>
            </a:endParaRPr>
          </a:p>
        </p:txBody>
      </p:sp>
      <p:sp>
        <p:nvSpPr>
          <p:cNvPr id="134212" name="Text Box 68"/>
          <p:cNvSpPr txBox="1">
            <a:spLocks noChangeArrowheads="1"/>
          </p:cNvSpPr>
          <p:nvPr/>
        </p:nvSpPr>
        <p:spPr bwMode="auto">
          <a:xfrm>
            <a:off x="4271963" y="5484813"/>
            <a:ext cx="1150937" cy="565150"/>
          </a:xfrm>
          <a:prstGeom prst="rect">
            <a:avLst/>
          </a:prstGeom>
          <a:solidFill>
            <a:schemeClr val="bg1"/>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Open Ended</a:t>
            </a:r>
            <a:endParaRPr lang="en-GB" sz="1600" noProof="1">
              <a:solidFill>
                <a:schemeClr val="accent2"/>
              </a:solidFill>
              <a:latin typeface="Arial" charset="0"/>
            </a:endParaRPr>
          </a:p>
        </p:txBody>
      </p:sp>
      <p:sp>
        <p:nvSpPr>
          <p:cNvPr id="134213" name="Line 69"/>
          <p:cNvSpPr>
            <a:spLocks noChangeShapeType="1"/>
          </p:cNvSpPr>
          <p:nvPr/>
        </p:nvSpPr>
        <p:spPr bwMode="auto">
          <a:xfrm>
            <a:off x="3479800" y="5207000"/>
            <a:ext cx="0" cy="288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GB"/>
          </a:p>
        </p:txBody>
      </p:sp>
      <p:sp>
        <p:nvSpPr>
          <p:cNvPr id="134214" name="Text Box 70"/>
          <p:cNvSpPr txBox="1">
            <a:spLocks noChangeArrowheads="1"/>
          </p:cNvSpPr>
          <p:nvPr/>
        </p:nvSpPr>
        <p:spPr bwMode="auto">
          <a:xfrm>
            <a:off x="2955925" y="5484813"/>
            <a:ext cx="1150938" cy="565150"/>
          </a:xfrm>
          <a:prstGeom prst="rect">
            <a:avLst/>
          </a:prstGeom>
          <a:solidFill>
            <a:schemeClr val="bg1"/>
          </a:solidFill>
          <a:ln w="12700" algn="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195" tIns="36195" rIns="36195" bIns="36195" anchor="ctr" anchorCtr="1"/>
          <a:lstStyle/>
          <a:p>
            <a:pPr algn="ctr"/>
            <a:r>
              <a:rPr lang="en-GB" sz="1600">
                <a:solidFill>
                  <a:schemeClr val="accent2"/>
                </a:solidFill>
                <a:latin typeface="Arial" charset="0"/>
              </a:rPr>
              <a:t>Telephone</a:t>
            </a:r>
            <a:endParaRPr lang="en-GB" sz="1600" noProof="1">
              <a:solidFill>
                <a:schemeClr val="accent2"/>
              </a:solidFill>
              <a:latin typeface="Arial" charset="0"/>
            </a:endParaRPr>
          </a:p>
        </p:txBody>
      </p:sp>
      <p:pic>
        <p:nvPicPr>
          <p:cNvPr id="134215" name="Picture 71" descr="clipboard pencil and paper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4951413"/>
            <a:ext cx="1600200" cy="1693862"/>
          </a:xfrm>
          <a:prstGeom prst="rect">
            <a:avLst/>
          </a:prstGeom>
          <a:noFill/>
          <a:extLst>
            <a:ext uri="{909E8E84-426E-40DD-AFC4-6F175D3DCCD1}">
              <a14:hiddenFill xmlns:a14="http://schemas.microsoft.com/office/drawing/2010/main">
                <a:solidFill>
                  <a:srgbClr val="FFFFFF"/>
                </a:solidFill>
              </a14:hiddenFill>
            </a:ext>
          </a:extLst>
        </p:spPr>
      </p:pic>
      <p:sp>
        <p:nvSpPr>
          <p:cNvPr id="134216" name="Rectangle 72"/>
          <p:cNvSpPr>
            <a:spLocks noGrp="1" noChangeArrowheads="1"/>
          </p:cNvSpPr>
          <p:nvPr>
            <p:ph type="title" idx="4294967295"/>
          </p:nvPr>
        </p:nvSpPr>
        <p:spPr/>
        <p:txBody>
          <a:bodyPr/>
          <a:lstStyle/>
          <a:p>
            <a:r>
              <a:rPr lang="en-GB"/>
              <a:t>Primary Data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4179"/>
                                        </p:tgtEl>
                                        <p:attrNameLst>
                                          <p:attrName>style.visibility</p:attrName>
                                        </p:attrNameLst>
                                      </p:cBhvr>
                                      <p:to>
                                        <p:strVal val="visible"/>
                                      </p:to>
                                    </p:set>
                                    <p:animEffect transition="in" filter="wipe(up)">
                                      <p:cBhvr>
                                        <p:cTn id="11" dur="500"/>
                                        <p:tgtEl>
                                          <p:spTgt spid="134179"/>
                                        </p:tgtEl>
                                      </p:cBhvr>
                                    </p:animEffect>
                                  </p:childTnLst>
                                </p:cTn>
                              </p:par>
                            </p:childTnLst>
                          </p:cTn>
                        </p:par>
                        <p:par>
                          <p:cTn id="12" fill="hold" nodeType="afterGroup">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34178"/>
                                        </p:tgtEl>
                                        <p:attrNameLst>
                                          <p:attrName>style.visibility</p:attrName>
                                        </p:attrNameLst>
                                      </p:cBhvr>
                                      <p:to>
                                        <p:strVal val="visible"/>
                                      </p:to>
                                    </p:set>
                                    <p:animEffect transition="in" filter="wipe(up)">
                                      <p:cBhvr>
                                        <p:cTn id="15" dur="500"/>
                                        <p:tgtEl>
                                          <p:spTgt spid="134178"/>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34181"/>
                                        </p:tgtEl>
                                        <p:attrNameLst>
                                          <p:attrName>style.visibility</p:attrName>
                                        </p:attrNameLst>
                                      </p:cBhvr>
                                      <p:to>
                                        <p:strVal val="visible"/>
                                      </p:to>
                                    </p:set>
                                    <p:animEffect transition="in" filter="wipe(up)">
                                      <p:cBhvr>
                                        <p:cTn id="19" dur="500"/>
                                        <p:tgtEl>
                                          <p:spTgt spid="134181"/>
                                        </p:tgtEl>
                                      </p:cBhvr>
                                    </p:animEffect>
                                  </p:childTnLst>
                                </p:cTn>
                              </p:par>
                            </p:childTnLst>
                          </p:cTn>
                        </p:par>
                        <p:par>
                          <p:cTn id="20" fill="hold" nodeType="afterGroup">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34182"/>
                                        </p:tgtEl>
                                        <p:attrNameLst>
                                          <p:attrName>style.visibility</p:attrName>
                                        </p:attrNameLst>
                                      </p:cBhvr>
                                      <p:to>
                                        <p:strVal val="visible"/>
                                      </p:to>
                                    </p:set>
                                    <p:animEffect transition="in" filter="wipe(up)">
                                      <p:cBhvr>
                                        <p:cTn id="23" dur="500"/>
                                        <p:tgtEl>
                                          <p:spTgt spid="134182"/>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34183"/>
                                        </p:tgtEl>
                                        <p:attrNameLst>
                                          <p:attrName>style.visibility</p:attrName>
                                        </p:attrNameLst>
                                      </p:cBhvr>
                                      <p:to>
                                        <p:strVal val="visible"/>
                                      </p:to>
                                    </p:set>
                                    <p:animEffect transition="in" filter="wipe(up)">
                                      <p:cBhvr>
                                        <p:cTn id="27" dur="500"/>
                                        <p:tgtEl>
                                          <p:spTgt spid="1341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4189"/>
                                        </p:tgtEl>
                                        <p:attrNameLst>
                                          <p:attrName>style.visibility</p:attrName>
                                        </p:attrNameLst>
                                      </p:cBhvr>
                                      <p:to>
                                        <p:strVal val="visible"/>
                                      </p:to>
                                    </p:set>
                                    <p:animEffect transition="in" filter="wipe(up)">
                                      <p:cBhvr>
                                        <p:cTn id="32" dur="500"/>
                                        <p:tgtEl>
                                          <p:spTgt spid="134189"/>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34184"/>
                                        </p:tgtEl>
                                        <p:attrNameLst>
                                          <p:attrName>style.visibility</p:attrName>
                                        </p:attrNameLst>
                                      </p:cBhvr>
                                      <p:to>
                                        <p:strVal val="visible"/>
                                      </p:to>
                                    </p:set>
                                    <p:animEffect transition="in" filter="wipe(up)">
                                      <p:cBhvr>
                                        <p:cTn id="36" dur="500"/>
                                        <p:tgtEl>
                                          <p:spTgt spid="13418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4187"/>
                                        </p:tgtEl>
                                        <p:attrNameLst>
                                          <p:attrName>style.visibility</p:attrName>
                                        </p:attrNameLst>
                                      </p:cBhvr>
                                      <p:to>
                                        <p:strVal val="visible"/>
                                      </p:to>
                                    </p:set>
                                    <p:animEffect transition="in" filter="wipe(up)">
                                      <p:cBhvr>
                                        <p:cTn id="41" dur="500"/>
                                        <p:tgtEl>
                                          <p:spTgt spid="134187"/>
                                        </p:tgtEl>
                                      </p:cBhvr>
                                    </p:animEffec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134188"/>
                                        </p:tgtEl>
                                        <p:attrNameLst>
                                          <p:attrName>style.visibility</p:attrName>
                                        </p:attrNameLst>
                                      </p:cBhvr>
                                      <p:to>
                                        <p:strVal val="visible"/>
                                      </p:to>
                                    </p:set>
                                    <p:animEffect transition="in" filter="wipe(up)">
                                      <p:cBhvr>
                                        <p:cTn id="45" dur="500"/>
                                        <p:tgtEl>
                                          <p:spTgt spid="134188"/>
                                        </p:tgtEl>
                                      </p:cBhvr>
                                    </p:animEffect>
                                  </p:childTnLst>
                                </p:cTn>
                              </p:par>
                            </p:childTnLst>
                          </p:cTn>
                        </p:par>
                        <p:par>
                          <p:cTn id="46" fill="hold" nodeType="afterGroup">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134199"/>
                                        </p:tgtEl>
                                        <p:attrNameLst>
                                          <p:attrName>style.visibility</p:attrName>
                                        </p:attrNameLst>
                                      </p:cBhvr>
                                      <p:to>
                                        <p:strVal val="visible"/>
                                      </p:to>
                                    </p:set>
                                    <p:animEffect transition="in" filter="wipe(up)">
                                      <p:cBhvr>
                                        <p:cTn id="49" dur="500"/>
                                        <p:tgtEl>
                                          <p:spTgt spid="134199"/>
                                        </p:tgtEl>
                                      </p:cBhvr>
                                    </p:animEffect>
                                  </p:childTnLst>
                                </p:cTn>
                              </p:par>
                            </p:childTnLst>
                          </p:cTn>
                        </p:par>
                        <p:par>
                          <p:cTn id="50" fill="hold" nodeType="afterGroup">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134200"/>
                                        </p:tgtEl>
                                        <p:attrNameLst>
                                          <p:attrName>style.visibility</p:attrName>
                                        </p:attrNameLst>
                                      </p:cBhvr>
                                      <p:to>
                                        <p:strVal val="visible"/>
                                      </p:to>
                                    </p:set>
                                    <p:animEffect transition="in" filter="wipe(up)">
                                      <p:cBhvr>
                                        <p:cTn id="53" dur="500"/>
                                        <p:tgtEl>
                                          <p:spTgt spid="1342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34202"/>
                                        </p:tgtEl>
                                        <p:attrNameLst>
                                          <p:attrName>style.visibility</p:attrName>
                                        </p:attrNameLst>
                                      </p:cBhvr>
                                      <p:to>
                                        <p:strVal val="visible"/>
                                      </p:to>
                                    </p:set>
                                    <p:animEffect transition="in" filter="wipe(up)">
                                      <p:cBhvr>
                                        <p:cTn id="58" dur="500"/>
                                        <p:tgtEl>
                                          <p:spTgt spid="134202"/>
                                        </p:tgtEl>
                                      </p:cBhvr>
                                    </p:animEffect>
                                  </p:childTnLst>
                                </p:cTn>
                              </p:par>
                            </p:childTnLst>
                          </p:cTn>
                        </p:par>
                        <p:par>
                          <p:cTn id="59" fill="hold" nodeType="afterGroup">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134203"/>
                                        </p:tgtEl>
                                        <p:attrNameLst>
                                          <p:attrName>style.visibility</p:attrName>
                                        </p:attrNameLst>
                                      </p:cBhvr>
                                      <p:to>
                                        <p:strVal val="visible"/>
                                      </p:to>
                                    </p:set>
                                    <p:animEffect transition="in" filter="wipe(up)">
                                      <p:cBhvr>
                                        <p:cTn id="62" dur="500"/>
                                        <p:tgtEl>
                                          <p:spTgt spid="134203"/>
                                        </p:tgtEl>
                                      </p:cBhvr>
                                    </p:animEffect>
                                  </p:childTnLst>
                                </p:cTn>
                              </p:par>
                            </p:childTnLst>
                          </p:cTn>
                        </p:par>
                        <p:par>
                          <p:cTn id="63" fill="hold" nodeType="afterGroup">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134201"/>
                                        </p:tgtEl>
                                        <p:attrNameLst>
                                          <p:attrName>style.visibility</p:attrName>
                                        </p:attrNameLst>
                                      </p:cBhvr>
                                      <p:to>
                                        <p:strVal val="visible"/>
                                      </p:to>
                                    </p:set>
                                    <p:animEffect transition="in" filter="wipe(up)">
                                      <p:cBhvr>
                                        <p:cTn id="66" dur="500"/>
                                        <p:tgtEl>
                                          <p:spTgt spid="134201"/>
                                        </p:tgtEl>
                                      </p:cBhvr>
                                    </p:animEffect>
                                  </p:childTnLst>
                                </p:cTn>
                              </p:par>
                            </p:childTnLst>
                          </p:cTn>
                        </p:par>
                        <p:par>
                          <p:cTn id="67" fill="hold" nodeType="afterGroup">
                            <p:stCondLst>
                              <p:cond delay="2000"/>
                            </p:stCondLst>
                            <p:childTnLst>
                              <p:par>
                                <p:cTn id="68" presetID="22" presetClass="entr" presetSubtype="1" fill="hold" grpId="0" nodeType="afterEffect">
                                  <p:stCondLst>
                                    <p:cond delay="0"/>
                                  </p:stCondLst>
                                  <p:childTnLst>
                                    <p:set>
                                      <p:cBhvr>
                                        <p:cTn id="69" dur="1" fill="hold">
                                          <p:stCondLst>
                                            <p:cond delay="0"/>
                                          </p:stCondLst>
                                        </p:cTn>
                                        <p:tgtEl>
                                          <p:spTgt spid="134206"/>
                                        </p:tgtEl>
                                        <p:attrNameLst>
                                          <p:attrName>style.visibility</p:attrName>
                                        </p:attrNameLst>
                                      </p:cBhvr>
                                      <p:to>
                                        <p:strVal val="visible"/>
                                      </p:to>
                                    </p:set>
                                    <p:animEffect transition="in" filter="wipe(up)">
                                      <p:cBhvr>
                                        <p:cTn id="70" dur="500"/>
                                        <p:tgtEl>
                                          <p:spTgt spid="13420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34204"/>
                                        </p:tgtEl>
                                        <p:attrNameLst>
                                          <p:attrName>style.visibility</p:attrName>
                                        </p:attrNameLst>
                                      </p:cBhvr>
                                      <p:to>
                                        <p:strVal val="visible"/>
                                      </p:to>
                                    </p:set>
                                    <p:animEffect transition="in" filter="wipe(up)">
                                      <p:cBhvr>
                                        <p:cTn id="75" dur="500"/>
                                        <p:tgtEl>
                                          <p:spTgt spid="134204"/>
                                        </p:tgtEl>
                                      </p:cBhvr>
                                    </p:animEffec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134205"/>
                                        </p:tgtEl>
                                        <p:attrNameLst>
                                          <p:attrName>style.visibility</p:attrName>
                                        </p:attrNameLst>
                                      </p:cBhvr>
                                      <p:to>
                                        <p:strVal val="visible"/>
                                      </p:to>
                                    </p:set>
                                    <p:animEffect transition="in" filter="wipe(up)">
                                      <p:cBhvr>
                                        <p:cTn id="79" dur="500"/>
                                        <p:tgtEl>
                                          <p:spTgt spid="13420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34195"/>
                                        </p:tgtEl>
                                        <p:attrNameLst>
                                          <p:attrName>style.visibility</p:attrName>
                                        </p:attrNameLst>
                                      </p:cBhvr>
                                      <p:to>
                                        <p:strVal val="visible"/>
                                      </p:to>
                                    </p:set>
                                  </p:childTnLst>
                                </p:cTn>
                              </p:par>
                            </p:childTnLst>
                          </p:cTn>
                        </p:par>
                        <p:par>
                          <p:cTn id="84" fill="hold" nodeType="afterGroup">
                            <p:stCondLst>
                              <p:cond delay="0"/>
                            </p:stCondLst>
                            <p:childTnLst>
                              <p:par>
                                <p:cTn id="85" presetID="22" presetClass="entr" presetSubtype="1" fill="hold" grpId="0" nodeType="afterEffect">
                                  <p:stCondLst>
                                    <p:cond delay="0"/>
                                  </p:stCondLst>
                                  <p:childTnLst>
                                    <p:set>
                                      <p:cBhvr>
                                        <p:cTn id="86" dur="1" fill="hold">
                                          <p:stCondLst>
                                            <p:cond delay="0"/>
                                          </p:stCondLst>
                                        </p:cTn>
                                        <p:tgtEl>
                                          <p:spTgt spid="134198"/>
                                        </p:tgtEl>
                                        <p:attrNameLst>
                                          <p:attrName>style.visibility</p:attrName>
                                        </p:attrNameLst>
                                      </p:cBhvr>
                                      <p:to>
                                        <p:strVal val="visible"/>
                                      </p:to>
                                    </p:set>
                                    <p:animEffect transition="in" filter="wipe(up)">
                                      <p:cBhvr>
                                        <p:cTn id="87" dur="500"/>
                                        <p:tgtEl>
                                          <p:spTgt spid="13419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34196"/>
                                        </p:tgtEl>
                                        <p:attrNameLst>
                                          <p:attrName>style.visibility</p:attrName>
                                        </p:attrNameLst>
                                      </p:cBhvr>
                                      <p:to>
                                        <p:strVal val="visible"/>
                                      </p:to>
                                    </p:set>
                                    <p:animEffect transition="in" filter="wipe(up)">
                                      <p:cBhvr>
                                        <p:cTn id="92" dur="500"/>
                                        <p:tgtEl>
                                          <p:spTgt spid="134196"/>
                                        </p:tgtEl>
                                      </p:cBhvr>
                                    </p:animEffect>
                                  </p:childTnLst>
                                </p:cTn>
                              </p:par>
                            </p:childTnLst>
                          </p:cTn>
                        </p:par>
                        <p:par>
                          <p:cTn id="93" fill="hold" nodeType="afterGroup">
                            <p:stCondLst>
                              <p:cond delay="500"/>
                            </p:stCondLst>
                            <p:childTnLst>
                              <p:par>
                                <p:cTn id="94" presetID="22" presetClass="entr" presetSubtype="1" fill="hold" grpId="0" nodeType="afterEffect">
                                  <p:stCondLst>
                                    <p:cond delay="0"/>
                                  </p:stCondLst>
                                  <p:childTnLst>
                                    <p:set>
                                      <p:cBhvr>
                                        <p:cTn id="95" dur="1" fill="hold">
                                          <p:stCondLst>
                                            <p:cond delay="0"/>
                                          </p:stCondLst>
                                        </p:cTn>
                                        <p:tgtEl>
                                          <p:spTgt spid="134197"/>
                                        </p:tgtEl>
                                        <p:attrNameLst>
                                          <p:attrName>style.visibility</p:attrName>
                                        </p:attrNameLst>
                                      </p:cBhvr>
                                      <p:to>
                                        <p:strVal val="visible"/>
                                      </p:to>
                                    </p:set>
                                    <p:animEffect transition="in" filter="wipe(up)">
                                      <p:cBhvr>
                                        <p:cTn id="96" dur="500"/>
                                        <p:tgtEl>
                                          <p:spTgt spid="13419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4208"/>
                                        </p:tgtEl>
                                        <p:attrNameLst>
                                          <p:attrName>style.visibility</p:attrName>
                                        </p:attrNameLst>
                                      </p:cBhvr>
                                      <p:to>
                                        <p:strVal val="visible"/>
                                      </p:to>
                                    </p:set>
                                  </p:childTnLst>
                                </p:cTn>
                              </p:par>
                            </p:childTnLst>
                          </p:cTn>
                        </p:par>
                        <p:par>
                          <p:cTn id="101" fill="hold" nodeType="afterGroup">
                            <p:stCondLst>
                              <p:cond delay="0"/>
                            </p:stCondLst>
                            <p:childTnLst>
                              <p:par>
                                <p:cTn id="102" presetID="22" presetClass="entr" presetSubtype="1" fill="hold" grpId="0" nodeType="afterEffect">
                                  <p:stCondLst>
                                    <p:cond delay="0"/>
                                  </p:stCondLst>
                                  <p:childTnLst>
                                    <p:set>
                                      <p:cBhvr>
                                        <p:cTn id="103" dur="1" fill="hold">
                                          <p:stCondLst>
                                            <p:cond delay="0"/>
                                          </p:stCondLst>
                                        </p:cTn>
                                        <p:tgtEl>
                                          <p:spTgt spid="134209"/>
                                        </p:tgtEl>
                                        <p:attrNameLst>
                                          <p:attrName>style.visibility</p:attrName>
                                        </p:attrNameLst>
                                      </p:cBhvr>
                                      <p:to>
                                        <p:strVal val="visible"/>
                                      </p:to>
                                    </p:set>
                                    <p:animEffect transition="in" filter="wipe(up)">
                                      <p:cBhvr>
                                        <p:cTn id="104" dur="500"/>
                                        <p:tgtEl>
                                          <p:spTgt spid="134209"/>
                                        </p:tgtEl>
                                      </p:cBhvr>
                                    </p:animEffect>
                                  </p:childTnLst>
                                </p:cTn>
                              </p:par>
                            </p:childTnLst>
                          </p:cTn>
                        </p:par>
                        <p:par>
                          <p:cTn id="105" fill="hold" nodeType="afterGroup">
                            <p:stCondLst>
                              <p:cond delay="500"/>
                            </p:stCondLst>
                            <p:childTnLst>
                              <p:par>
                                <p:cTn id="106" presetID="22" presetClass="entr" presetSubtype="1" fill="hold" grpId="0" nodeType="afterEffect">
                                  <p:stCondLst>
                                    <p:cond delay="0"/>
                                  </p:stCondLst>
                                  <p:childTnLst>
                                    <p:set>
                                      <p:cBhvr>
                                        <p:cTn id="107" dur="1" fill="hold">
                                          <p:stCondLst>
                                            <p:cond delay="0"/>
                                          </p:stCondLst>
                                        </p:cTn>
                                        <p:tgtEl>
                                          <p:spTgt spid="134213"/>
                                        </p:tgtEl>
                                        <p:attrNameLst>
                                          <p:attrName>style.visibility</p:attrName>
                                        </p:attrNameLst>
                                      </p:cBhvr>
                                      <p:to>
                                        <p:strVal val="visible"/>
                                      </p:to>
                                    </p:set>
                                    <p:animEffect transition="in" filter="wipe(up)">
                                      <p:cBhvr>
                                        <p:cTn id="108" dur="500"/>
                                        <p:tgtEl>
                                          <p:spTgt spid="134213"/>
                                        </p:tgtEl>
                                      </p:cBhvr>
                                    </p:animEffect>
                                  </p:childTnLst>
                                </p:cTn>
                              </p:par>
                            </p:childTnLst>
                          </p:cTn>
                        </p:par>
                        <p:par>
                          <p:cTn id="109" fill="hold" nodeType="afterGroup">
                            <p:stCondLst>
                              <p:cond delay="1000"/>
                            </p:stCondLst>
                            <p:childTnLst>
                              <p:par>
                                <p:cTn id="110" presetID="22" presetClass="entr" presetSubtype="1" fill="hold" grpId="0" nodeType="afterEffect">
                                  <p:stCondLst>
                                    <p:cond delay="0"/>
                                  </p:stCondLst>
                                  <p:childTnLst>
                                    <p:set>
                                      <p:cBhvr>
                                        <p:cTn id="111" dur="1" fill="hold">
                                          <p:stCondLst>
                                            <p:cond delay="0"/>
                                          </p:stCondLst>
                                        </p:cTn>
                                        <p:tgtEl>
                                          <p:spTgt spid="134214"/>
                                        </p:tgtEl>
                                        <p:attrNameLst>
                                          <p:attrName>style.visibility</p:attrName>
                                        </p:attrNameLst>
                                      </p:cBhvr>
                                      <p:to>
                                        <p:strVal val="visible"/>
                                      </p:to>
                                    </p:set>
                                    <p:animEffect transition="in" filter="wipe(up)">
                                      <p:cBhvr>
                                        <p:cTn id="112" dur="500"/>
                                        <p:tgtEl>
                                          <p:spTgt spid="1342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34207"/>
                                        </p:tgtEl>
                                        <p:attrNameLst>
                                          <p:attrName>style.visibility</p:attrName>
                                        </p:attrNameLst>
                                      </p:cBhvr>
                                      <p:to>
                                        <p:strVal val="visible"/>
                                      </p:to>
                                    </p:set>
                                    <p:animEffect transition="in" filter="wipe(up)">
                                      <p:cBhvr>
                                        <p:cTn id="117" dur="500"/>
                                        <p:tgtEl>
                                          <p:spTgt spid="134207"/>
                                        </p:tgtEl>
                                      </p:cBhvr>
                                    </p:animEffect>
                                  </p:childTnLst>
                                </p:cTn>
                              </p:par>
                            </p:childTnLst>
                          </p:cTn>
                        </p:par>
                        <p:par>
                          <p:cTn id="118" fill="hold" nodeType="afterGroup">
                            <p:stCondLst>
                              <p:cond delay="500"/>
                            </p:stCondLst>
                            <p:childTnLst>
                              <p:par>
                                <p:cTn id="119" presetID="22" presetClass="entr" presetSubtype="1" fill="hold" grpId="0" nodeType="afterEffect">
                                  <p:stCondLst>
                                    <p:cond delay="0"/>
                                  </p:stCondLst>
                                  <p:childTnLst>
                                    <p:set>
                                      <p:cBhvr>
                                        <p:cTn id="120" dur="1" fill="hold">
                                          <p:stCondLst>
                                            <p:cond delay="0"/>
                                          </p:stCondLst>
                                        </p:cTn>
                                        <p:tgtEl>
                                          <p:spTgt spid="134212"/>
                                        </p:tgtEl>
                                        <p:attrNameLst>
                                          <p:attrName>style.visibility</p:attrName>
                                        </p:attrNameLst>
                                      </p:cBhvr>
                                      <p:to>
                                        <p:strVal val="visible"/>
                                      </p:to>
                                    </p:set>
                                    <p:animEffect transition="in" filter="wipe(up)">
                                      <p:cBhvr>
                                        <p:cTn id="121" dur="500"/>
                                        <p:tgtEl>
                                          <p:spTgt spid="13421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1" fill="hold" grpId="0" nodeType="clickEffect">
                                  <p:stCondLst>
                                    <p:cond delay="0"/>
                                  </p:stCondLst>
                                  <p:childTnLst>
                                    <p:set>
                                      <p:cBhvr>
                                        <p:cTn id="125" dur="1" fill="hold">
                                          <p:stCondLst>
                                            <p:cond delay="0"/>
                                          </p:stCondLst>
                                        </p:cTn>
                                        <p:tgtEl>
                                          <p:spTgt spid="134210"/>
                                        </p:tgtEl>
                                        <p:attrNameLst>
                                          <p:attrName>style.visibility</p:attrName>
                                        </p:attrNameLst>
                                      </p:cBhvr>
                                      <p:to>
                                        <p:strVal val="visible"/>
                                      </p:to>
                                    </p:set>
                                    <p:animEffect transition="in" filter="wipe(up)">
                                      <p:cBhvr>
                                        <p:cTn id="126" dur="500"/>
                                        <p:tgtEl>
                                          <p:spTgt spid="134210"/>
                                        </p:tgtEl>
                                      </p:cBhvr>
                                    </p:animEffect>
                                  </p:childTnLst>
                                </p:cTn>
                              </p:par>
                            </p:childTnLst>
                          </p:cTn>
                        </p:par>
                        <p:par>
                          <p:cTn id="127" fill="hold" nodeType="afterGroup">
                            <p:stCondLst>
                              <p:cond delay="500"/>
                            </p:stCondLst>
                            <p:childTnLst>
                              <p:par>
                                <p:cTn id="128" presetID="22" presetClass="entr" presetSubtype="1" fill="hold" grpId="0" nodeType="afterEffect">
                                  <p:stCondLst>
                                    <p:cond delay="0"/>
                                  </p:stCondLst>
                                  <p:childTnLst>
                                    <p:set>
                                      <p:cBhvr>
                                        <p:cTn id="129" dur="1" fill="hold">
                                          <p:stCondLst>
                                            <p:cond delay="0"/>
                                          </p:stCondLst>
                                        </p:cTn>
                                        <p:tgtEl>
                                          <p:spTgt spid="134211"/>
                                        </p:tgtEl>
                                        <p:attrNameLst>
                                          <p:attrName>style.visibility</p:attrName>
                                        </p:attrNameLst>
                                      </p:cBhvr>
                                      <p:to>
                                        <p:strVal val="visible"/>
                                      </p:to>
                                    </p:set>
                                    <p:animEffect transition="in" filter="wipe(up)">
                                      <p:cBhvr>
                                        <p:cTn id="130" dur="500"/>
                                        <p:tgtEl>
                                          <p:spTgt spid="134211"/>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1" fill="hold" grpId="0" nodeType="clickEffect">
                                  <p:stCondLst>
                                    <p:cond delay="0"/>
                                  </p:stCondLst>
                                  <p:childTnLst>
                                    <p:set>
                                      <p:cBhvr>
                                        <p:cTn id="134" dur="1" fill="hold">
                                          <p:stCondLst>
                                            <p:cond delay="0"/>
                                          </p:stCondLst>
                                        </p:cTn>
                                        <p:tgtEl>
                                          <p:spTgt spid="134180"/>
                                        </p:tgtEl>
                                        <p:attrNameLst>
                                          <p:attrName>style.visibility</p:attrName>
                                        </p:attrNameLst>
                                      </p:cBhvr>
                                      <p:to>
                                        <p:strVal val="visible"/>
                                      </p:to>
                                    </p:set>
                                    <p:animEffect transition="in" filter="wipe(up)">
                                      <p:cBhvr>
                                        <p:cTn id="135" dur="500"/>
                                        <p:tgtEl>
                                          <p:spTgt spid="134180"/>
                                        </p:tgtEl>
                                      </p:cBhvr>
                                    </p:animEffect>
                                  </p:childTnLst>
                                </p:cTn>
                              </p:par>
                            </p:childTnLst>
                          </p:cTn>
                        </p:par>
                        <p:par>
                          <p:cTn id="136" fill="hold" nodeType="afterGroup">
                            <p:stCondLst>
                              <p:cond delay="500"/>
                            </p:stCondLst>
                            <p:childTnLst>
                              <p:par>
                                <p:cTn id="137" presetID="22" presetClass="entr" presetSubtype="1" fill="hold" grpId="0" nodeType="afterEffect">
                                  <p:stCondLst>
                                    <p:cond delay="0"/>
                                  </p:stCondLst>
                                  <p:childTnLst>
                                    <p:set>
                                      <p:cBhvr>
                                        <p:cTn id="138" dur="1" fill="hold">
                                          <p:stCondLst>
                                            <p:cond delay="0"/>
                                          </p:stCondLst>
                                        </p:cTn>
                                        <p:tgtEl>
                                          <p:spTgt spid="134185"/>
                                        </p:tgtEl>
                                        <p:attrNameLst>
                                          <p:attrName>style.visibility</p:attrName>
                                        </p:attrNameLst>
                                      </p:cBhvr>
                                      <p:to>
                                        <p:strVal val="visible"/>
                                      </p:to>
                                    </p:set>
                                    <p:animEffect transition="in" filter="wipe(up)">
                                      <p:cBhvr>
                                        <p:cTn id="139" dur="500"/>
                                        <p:tgtEl>
                                          <p:spTgt spid="13418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1" fill="hold" grpId="0" nodeType="clickEffect">
                                  <p:stCondLst>
                                    <p:cond delay="0"/>
                                  </p:stCondLst>
                                  <p:childTnLst>
                                    <p:set>
                                      <p:cBhvr>
                                        <p:cTn id="143" dur="1" fill="hold">
                                          <p:stCondLst>
                                            <p:cond delay="0"/>
                                          </p:stCondLst>
                                        </p:cTn>
                                        <p:tgtEl>
                                          <p:spTgt spid="134186"/>
                                        </p:tgtEl>
                                        <p:attrNameLst>
                                          <p:attrName>style.visibility</p:attrName>
                                        </p:attrNameLst>
                                      </p:cBhvr>
                                      <p:to>
                                        <p:strVal val="visible"/>
                                      </p:to>
                                    </p:set>
                                    <p:animEffect transition="in" filter="wipe(up)">
                                      <p:cBhvr>
                                        <p:cTn id="144" dur="500"/>
                                        <p:tgtEl>
                                          <p:spTgt spid="134186"/>
                                        </p:tgtEl>
                                      </p:cBhvr>
                                    </p:animEffect>
                                  </p:childTnLst>
                                </p:cTn>
                              </p:par>
                            </p:childTnLst>
                          </p:cTn>
                        </p:par>
                        <p:par>
                          <p:cTn id="145" fill="hold" nodeType="afterGroup">
                            <p:stCondLst>
                              <p:cond delay="500"/>
                            </p:stCondLst>
                            <p:childTnLst>
                              <p:par>
                                <p:cTn id="146" presetID="22" presetClass="entr" presetSubtype="1" fill="hold" grpId="0" nodeType="afterEffect">
                                  <p:stCondLst>
                                    <p:cond delay="0"/>
                                  </p:stCondLst>
                                  <p:childTnLst>
                                    <p:set>
                                      <p:cBhvr>
                                        <p:cTn id="147" dur="1" fill="hold">
                                          <p:stCondLst>
                                            <p:cond delay="0"/>
                                          </p:stCondLst>
                                        </p:cTn>
                                        <p:tgtEl>
                                          <p:spTgt spid="134190"/>
                                        </p:tgtEl>
                                        <p:attrNameLst>
                                          <p:attrName>style.visibility</p:attrName>
                                        </p:attrNameLst>
                                      </p:cBhvr>
                                      <p:to>
                                        <p:strVal val="visible"/>
                                      </p:to>
                                    </p:set>
                                    <p:animEffect transition="in" filter="wipe(up)">
                                      <p:cBhvr>
                                        <p:cTn id="148" dur="500"/>
                                        <p:tgtEl>
                                          <p:spTgt spid="134190"/>
                                        </p:tgtEl>
                                      </p:cBhvr>
                                    </p:animEffect>
                                  </p:childTnLst>
                                </p:cTn>
                              </p:par>
                            </p:childTnLst>
                          </p:cTn>
                        </p:par>
                        <p:par>
                          <p:cTn id="149" fill="hold" nodeType="afterGroup">
                            <p:stCondLst>
                              <p:cond delay="1000"/>
                            </p:stCondLst>
                            <p:childTnLst>
                              <p:par>
                                <p:cTn id="150" presetID="22" presetClass="entr" presetSubtype="1" fill="hold" grpId="0" nodeType="afterEffect">
                                  <p:stCondLst>
                                    <p:cond delay="0"/>
                                  </p:stCondLst>
                                  <p:childTnLst>
                                    <p:set>
                                      <p:cBhvr>
                                        <p:cTn id="151" dur="1" fill="hold">
                                          <p:stCondLst>
                                            <p:cond delay="0"/>
                                          </p:stCondLst>
                                        </p:cTn>
                                        <p:tgtEl>
                                          <p:spTgt spid="134192"/>
                                        </p:tgtEl>
                                        <p:attrNameLst>
                                          <p:attrName>style.visibility</p:attrName>
                                        </p:attrNameLst>
                                      </p:cBhvr>
                                      <p:to>
                                        <p:strVal val="visible"/>
                                      </p:to>
                                    </p:set>
                                    <p:animEffect transition="in" filter="wipe(up)">
                                      <p:cBhvr>
                                        <p:cTn id="152" dur="500"/>
                                        <p:tgtEl>
                                          <p:spTgt spid="134192"/>
                                        </p:tgtEl>
                                      </p:cBhvr>
                                    </p:animEffect>
                                  </p:childTnLst>
                                </p:cTn>
                              </p:par>
                            </p:childTnLst>
                          </p:cTn>
                        </p:par>
                        <p:par>
                          <p:cTn id="153" fill="hold" nodeType="afterGroup">
                            <p:stCondLst>
                              <p:cond delay="1500"/>
                            </p:stCondLst>
                            <p:childTnLst>
                              <p:par>
                                <p:cTn id="154" presetID="22" presetClass="entr" presetSubtype="1" fill="hold" grpId="0" nodeType="afterEffect">
                                  <p:stCondLst>
                                    <p:cond delay="0"/>
                                  </p:stCondLst>
                                  <p:childTnLst>
                                    <p:set>
                                      <p:cBhvr>
                                        <p:cTn id="155" dur="1" fill="hold">
                                          <p:stCondLst>
                                            <p:cond delay="0"/>
                                          </p:stCondLst>
                                        </p:cTn>
                                        <p:tgtEl>
                                          <p:spTgt spid="134194"/>
                                        </p:tgtEl>
                                        <p:attrNameLst>
                                          <p:attrName>style.visibility</p:attrName>
                                        </p:attrNameLst>
                                      </p:cBhvr>
                                      <p:to>
                                        <p:strVal val="visible"/>
                                      </p:to>
                                    </p:set>
                                    <p:animEffect transition="in" filter="wipe(up)">
                                      <p:cBhvr>
                                        <p:cTn id="156" dur="500"/>
                                        <p:tgtEl>
                                          <p:spTgt spid="134194"/>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34191"/>
                                        </p:tgtEl>
                                        <p:attrNameLst>
                                          <p:attrName>style.visibility</p:attrName>
                                        </p:attrNameLst>
                                      </p:cBhvr>
                                      <p:to>
                                        <p:strVal val="visible"/>
                                      </p:to>
                                    </p:set>
                                  </p:childTnLst>
                                </p:cTn>
                              </p:par>
                            </p:childTnLst>
                          </p:cTn>
                        </p:par>
                        <p:par>
                          <p:cTn id="161" fill="hold" nodeType="afterGroup">
                            <p:stCondLst>
                              <p:cond delay="0"/>
                            </p:stCondLst>
                            <p:childTnLst>
                              <p:par>
                                <p:cTn id="162" presetID="22" presetClass="entr" presetSubtype="1" fill="hold" grpId="0" nodeType="afterEffect">
                                  <p:stCondLst>
                                    <p:cond delay="0"/>
                                  </p:stCondLst>
                                  <p:childTnLst>
                                    <p:set>
                                      <p:cBhvr>
                                        <p:cTn id="163" dur="1" fill="hold">
                                          <p:stCondLst>
                                            <p:cond delay="0"/>
                                          </p:stCondLst>
                                        </p:cTn>
                                        <p:tgtEl>
                                          <p:spTgt spid="134193"/>
                                        </p:tgtEl>
                                        <p:attrNameLst>
                                          <p:attrName>style.visibility</p:attrName>
                                        </p:attrNameLst>
                                      </p:cBhvr>
                                      <p:to>
                                        <p:strVal val="visible"/>
                                      </p:to>
                                    </p:set>
                                    <p:animEffect transition="in" filter="wipe(up)">
                                      <p:cBhvr>
                                        <p:cTn id="164" dur="500"/>
                                        <p:tgtEl>
                                          <p:spTgt spid="134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02" grpId="0" animBg="1"/>
      <p:bldP spid="134208" grpId="0" animBg="1"/>
      <p:bldP spid="134192" grpId="0" animBg="1"/>
      <p:bldP spid="134187" grpId="0" animBg="1"/>
      <p:bldP spid="134186" grpId="0" animBg="1"/>
      <p:bldP spid="134148" grpId="0" build="p" bldLvl="4" autoUpdateAnimBg="0"/>
      <p:bldP spid="134178" grpId="0" animBg="1"/>
      <p:bldP spid="134179" grpId="0" animBg="1"/>
      <p:bldP spid="134180" grpId="0" animBg="1"/>
      <p:bldP spid="134181" grpId="0" animBg="1"/>
      <p:bldP spid="134182" grpId="0" animBg="1"/>
      <p:bldP spid="134183" grpId="0" animBg="1"/>
      <p:bldP spid="134185" grpId="0" animBg="1"/>
      <p:bldP spid="134188" grpId="0" animBg="1"/>
      <p:bldP spid="134189" grpId="0" animBg="1"/>
      <p:bldP spid="134184" grpId="0" animBg="1"/>
      <p:bldP spid="134190" grpId="0" animBg="1"/>
      <p:bldP spid="134191" grpId="0" animBg="1"/>
      <p:bldP spid="134193" grpId="0" animBg="1"/>
      <p:bldP spid="134194" grpId="0" animBg="1"/>
      <p:bldP spid="134195" grpId="0" animBg="1"/>
      <p:bldP spid="134196" grpId="0" animBg="1"/>
      <p:bldP spid="134197" grpId="0" animBg="1"/>
      <p:bldP spid="134198" grpId="0" animBg="1"/>
      <p:bldP spid="134199" grpId="0" animBg="1"/>
      <p:bldP spid="134200" grpId="0" animBg="1"/>
      <p:bldP spid="134201" grpId="0" animBg="1"/>
      <p:bldP spid="134203" grpId="0" animBg="1"/>
      <p:bldP spid="134204" grpId="0" animBg="1"/>
      <p:bldP spid="134205" grpId="0" animBg="1"/>
      <p:bldP spid="134206" grpId="0" animBg="1"/>
      <p:bldP spid="134207" grpId="0" animBg="1"/>
      <p:bldP spid="134209" grpId="0" animBg="1"/>
      <p:bldP spid="134210" grpId="0" animBg="1"/>
      <p:bldP spid="134211" grpId="0" animBg="1"/>
      <p:bldP spid="134212" grpId="0" animBg="1"/>
      <p:bldP spid="134213" grpId="0" animBg="1"/>
      <p:bldP spid="134214" grpId="0" animBg="1"/>
    </p:bldLst>
  </p:timing>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TotalTime>
  <Words>2349</Words>
  <Application>Microsoft Office PowerPoint</Application>
  <PresentationFormat>On-screen Show (4:3)</PresentationFormat>
  <Paragraphs>309</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MS PGothic</vt:lpstr>
      <vt:lpstr>Arial</vt:lpstr>
      <vt:lpstr>Calibri</vt:lpstr>
      <vt:lpstr>Comic Sans MS</vt:lpstr>
      <vt:lpstr>Tempus Sans ITC</vt:lpstr>
      <vt:lpstr>Times New Roman</vt:lpstr>
      <vt:lpstr>Wingdings 3</vt:lpstr>
      <vt:lpstr>1_Blank Presentation</vt:lpstr>
      <vt:lpstr>PowerPoint Presentation</vt:lpstr>
      <vt:lpstr>Market orientation</vt:lpstr>
      <vt:lpstr>Product Orientation</vt:lpstr>
      <vt:lpstr>Finding Out What Consumers Want</vt:lpstr>
      <vt:lpstr>Researching the Market</vt:lpstr>
      <vt:lpstr>Secondary Research </vt:lpstr>
      <vt:lpstr> What are internal sources of secondary data?  </vt:lpstr>
      <vt:lpstr>What are external sources of secondary data?</vt:lpstr>
      <vt:lpstr>Primary Data</vt:lpstr>
      <vt:lpstr> Primary Market Research </vt:lpstr>
      <vt:lpstr>Advantages and drawbacks of primary market research </vt:lpstr>
      <vt:lpstr>PowerPoint Presentation</vt:lpstr>
      <vt:lpstr>Using Primary Data</vt:lpstr>
      <vt:lpstr>PowerPoint Presentation</vt:lpstr>
      <vt:lpstr>Carrying Out Primary Research</vt:lpstr>
      <vt:lpstr>Probability Samples</vt:lpstr>
      <vt:lpstr>Non-Probability Samples</vt:lpstr>
      <vt:lpstr>PowerPoint Presentation</vt:lpstr>
      <vt:lpstr>The Problems of Market Research</vt:lpstr>
      <vt:lpstr>The use of IT to support market research</vt:lpstr>
      <vt:lpstr>The use of IT to support market research</vt:lpstr>
      <vt:lpstr>The use of IT to support market research</vt:lpstr>
      <vt:lpstr>Market Segmentation</vt:lpstr>
      <vt:lpstr>Why segment the market?</vt:lpstr>
      <vt:lpstr>Why segment the market?</vt:lpstr>
      <vt:lpstr>PowerPoint Presentation</vt:lpstr>
      <vt:lpstr>Segmenting The Market</vt:lpstr>
      <vt:lpstr>Geographic Segmentation</vt:lpstr>
      <vt:lpstr>Using Geographic Segmentation</vt:lpstr>
      <vt:lpstr>Demographic Segmentation</vt:lpstr>
      <vt:lpstr>Psychographic Segmentation (1)</vt:lpstr>
      <vt:lpstr>Psychographic Segmentation (2)</vt:lpstr>
      <vt:lpstr>Behaviouristic Segmentation</vt:lpstr>
      <vt:lpstr>PowerPoint Presentation</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 Murray</dc:creator>
  <cp:lastModifiedBy>S Gouldthorpe</cp:lastModifiedBy>
  <cp:revision>300</cp:revision>
  <cp:lastPrinted>2002-09-18T11:33:51Z</cp:lastPrinted>
  <dcterms:created xsi:type="dcterms:W3CDTF">2001-07-04T09:21:15Z</dcterms:created>
  <dcterms:modified xsi:type="dcterms:W3CDTF">2020-03-18T10:36:04Z</dcterms:modified>
</cp:coreProperties>
</file>