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50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255588"/>
            <a:ext cx="2095500" cy="5535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5588"/>
            <a:ext cx="6134100" cy="5535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9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83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532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771900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68413"/>
            <a:ext cx="3771900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9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29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67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813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488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th_theme_business_classic_shades_of_blue_b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6" b="91408"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413"/>
            <a:ext cx="7696200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248275" y="6602413"/>
            <a:ext cx="3895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 © Business Studies Online: Slide </a:t>
            </a:r>
            <a:fld id="{8E8A6F10-ADEF-4333-AF3A-07A78E79C9A6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29" name="Picture 5" descr="penny_guy_walking_md_transparent_30133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255588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659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3" pitchFamily="18" charset="2"/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87" name="Picture 35" descr="NicheMarket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63" y="1768475"/>
            <a:ext cx="4186237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88" name="AutoShape 36"/>
          <p:cNvSpPr>
            <a:spLocks noChangeArrowheads="1"/>
          </p:cNvSpPr>
          <p:nvPr/>
        </p:nvSpPr>
        <p:spPr bwMode="auto">
          <a:xfrm>
            <a:off x="338138" y="1246188"/>
            <a:ext cx="1987550" cy="1311275"/>
          </a:xfrm>
          <a:prstGeom prst="wedgeEllipseCallout">
            <a:avLst>
              <a:gd name="adj1" fmla="val 88259"/>
              <a:gd name="adj2" fmla="val 39468"/>
            </a:avLst>
          </a:prstGeom>
          <a:solidFill>
            <a:srgbClr val="FFFF99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empus Sans ITC" pitchFamily="82" charset="0"/>
            </a:endParaRPr>
          </a:p>
        </p:txBody>
      </p:sp>
      <p:sp>
        <p:nvSpPr>
          <p:cNvPr id="74778" name="WordArt 26"/>
          <p:cNvSpPr>
            <a:spLocks noChangeArrowheads="1" noChangeShapeType="1" noTextEdit="1"/>
          </p:cNvSpPr>
          <p:nvPr/>
        </p:nvSpPr>
        <p:spPr bwMode="auto">
          <a:xfrm>
            <a:off x="754063" y="1758950"/>
            <a:ext cx="1163637" cy="6048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solidFill>
                  <a:srgbClr val="3333CC"/>
                </a:solidFill>
                <a:latin typeface="Arial Black"/>
              </a:rPr>
              <a:t>Niche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solidFill>
                  <a:srgbClr val="3333CC"/>
                </a:solidFill>
                <a:latin typeface="Arial Black"/>
              </a:rPr>
              <a:t>Market</a:t>
            </a: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9850" y="2659063"/>
            <a:ext cx="2824163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GB" sz="2400">
                <a:solidFill>
                  <a:srgbClr val="000000"/>
                </a:solidFill>
              </a:rPr>
              <a:t>Targets a very </a:t>
            </a:r>
            <a:br>
              <a:rPr lang="en-GB" sz="2400">
                <a:solidFill>
                  <a:srgbClr val="000000"/>
                </a:solidFill>
              </a:rPr>
            </a:br>
            <a:r>
              <a:rPr lang="en-GB" sz="2400">
                <a:solidFill>
                  <a:srgbClr val="000000"/>
                </a:solidFill>
              </a:rPr>
              <a:t>small </a:t>
            </a:r>
            <a:r>
              <a:rPr lang="en-GB" sz="2400" b="1">
                <a:solidFill>
                  <a:srgbClr val="3333CC"/>
                </a:solidFill>
              </a:rPr>
              <a:t>segment</a:t>
            </a:r>
            <a:br>
              <a:rPr lang="en-GB" sz="2400" b="1">
                <a:solidFill>
                  <a:srgbClr val="3333CC"/>
                </a:solidFill>
              </a:rPr>
            </a:br>
            <a:r>
              <a:rPr lang="en-GB" sz="2400">
                <a:solidFill>
                  <a:srgbClr val="000000"/>
                </a:solidFill>
              </a:rPr>
              <a:t>of a market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 3" pitchFamily="18" charset="2"/>
              <a:buBlip>
                <a:blip r:embed="rId4"/>
              </a:buBlip>
            </a:pPr>
            <a:r>
              <a:rPr lang="en-GB" sz="2000">
                <a:solidFill>
                  <a:srgbClr val="3333CC"/>
                </a:solidFill>
              </a:rPr>
              <a:t>E.g.</a:t>
            </a:r>
          </a:p>
          <a:p>
            <a:pPr marL="1143000" lvl="2" indent="-228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5"/>
              </a:buBlip>
            </a:pPr>
            <a:r>
              <a:rPr lang="en-GB">
                <a:solidFill>
                  <a:srgbClr val="3333CC"/>
                </a:solidFill>
              </a:rPr>
              <a:t>Local restaurants</a:t>
            </a:r>
            <a:endParaRPr lang="en-GB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en-GB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GB" sz="2400">
                <a:solidFill>
                  <a:srgbClr val="000000"/>
                </a:solidFill>
              </a:rPr>
              <a:t>Sales will be </a:t>
            </a:r>
            <a:br>
              <a:rPr lang="en-GB" sz="2400">
                <a:solidFill>
                  <a:srgbClr val="000000"/>
                </a:solidFill>
              </a:rPr>
            </a:br>
            <a:r>
              <a:rPr lang="en-GB" sz="2400">
                <a:solidFill>
                  <a:srgbClr val="000000"/>
                </a:solidFill>
              </a:rPr>
              <a:t>lower, but prices</a:t>
            </a:r>
            <a:br>
              <a:rPr lang="en-GB" sz="2400">
                <a:solidFill>
                  <a:srgbClr val="000000"/>
                </a:solidFill>
              </a:rPr>
            </a:br>
            <a:r>
              <a:rPr lang="en-GB" sz="2400">
                <a:solidFill>
                  <a:srgbClr val="000000"/>
                </a:solidFill>
              </a:rPr>
              <a:t>will be higher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en-GB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en-GB" sz="2400">
              <a:solidFill>
                <a:srgbClr val="3333CC"/>
              </a:solidFill>
            </a:endParaRP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0038"/>
            <a:ext cx="7777163" cy="865187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Mass Vs Niche Marketing</a:t>
            </a:r>
            <a:endParaRPr lang="en-US" smtClean="0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6837363" y="2638425"/>
            <a:ext cx="2306637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GB" sz="2400">
                <a:solidFill>
                  <a:srgbClr val="000000"/>
                </a:solidFill>
              </a:rPr>
              <a:t>Appeals to the whole market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 3" pitchFamily="18" charset="2"/>
              <a:buBlip>
                <a:blip r:embed="rId4"/>
              </a:buBlip>
            </a:pPr>
            <a:r>
              <a:rPr lang="en-GB" sz="2000">
                <a:solidFill>
                  <a:srgbClr val="3333CC"/>
                </a:solidFill>
              </a:rPr>
              <a:t>E.g.</a:t>
            </a:r>
          </a:p>
          <a:p>
            <a:pPr marL="1143000" lvl="2" indent="-228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5"/>
              </a:buBlip>
            </a:pPr>
            <a:r>
              <a:rPr lang="en-GB">
                <a:solidFill>
                  <a:srgbClr val="3333CC"/>
                </a:solidFill>
              </a:rPr>
              <a:t>Pepsi</a:t>
            </a:r>
          </a:p>
          <a:p>
            <a:pPr marL="1143000" lvl="2" indent="-2286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5"/>
              </a:buBlip>
            </a:pPr>
            <a:endParaRPr lang="en-GB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GB" sz="2400">
                <a:solidFill>
                  <a:srgbClr val="000000"/>
                </a:solidFill>
              </a:rPr>
              <a:t>It requires high sales volumes and low prices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en-GB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en-GB" sz="2400">
              <a:solidFill>
                <a:srgbClr val="3333CC"/>
              </a:solidFill>
            </a:endParaRP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 3" pitchFamily="18" charset="2"/>
              <a:buBlip>
                <a:blip r:embed="rId4"/>
              </a:buBlip>
            </a:pPr>
            <a:endParaRPr lang="en-GB" sz="2000">
              <a:solidFill>
                <a:srgbClr val="3333CC"/>
              </a:solidFill>
            </a:endParaRP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 3" pitchFamily="18" charset="2"/>
              <a:buBlip>
                <a:blip r:embed="rId4"/>
              </a:buBlip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74789" name="Text Box 37"/>
          <p:cNvSpPr txBox="1">
            <a:spLocks noChangeArrowheads="1"/>
          </p:cNvSpPr>
          <p:nvPr/>
        </p:nvSpPr>
        <p:spPr bwMode="auto">
          <a:xfrm>
            <a:off x="671513" y="1327150"/>
            <a:ext cx="1312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800">
                <a:solidFill>
                  <a:srgbClr val="000000"/>
                </a:solidFill>
                <a:latin typeface="Comic Sans MS" pitchFamily="66" charset="0"/>
              </a:rPr>
              <a:t>I’m in a</a:t>
            </a:r>
            <a:endParaRPr lang="en-US" sz="18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4790" name="AutoShape 38"/>
          <p:cNvSpPr>
            <a:spLocks noChangeArrowheads="1"/>
          </p:cNvSpPr>
          <p:nvPr/>
        </p:nvSpPr>
        <p:spPr bwMode="auto">
          <a:xfrm>
            <a:off x="6656388" y="1090613"/>
            <a:ext cx="1987550" cy="1311275"/>
          </a:xfrm>
          <a:prstGeom prst="wedgeEllipseCallout">
            <a:avLst>
              <a:gd name="adj1" fmla="val -107829"/>
              <a:gd name="adj2" fmla="val 25546"/>
            </a:avLst>
          </a:prstGeom>
          <a:solidFill>
            <a:srgbClr val="FFFF99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empus Sans ITC" pitchFamily="82" charset="0"/>
            </a:endParaRPr>
          </a:p>
        </p:txBody>
      </p:sp>
      <p:sp>
        <p:nvSpPr>
          <p:cNvPr id="74791" name="WordArt 39"/>
          <p:cNvSpPr>
            <a:spLocks noChangeArrowheads="1" noChangeShapeType="1" noTextEdit="1"/>
          </p:cNvSpPr>
          <p:nvPr/>
        </p:nvSpPr>
        <p:spPr bwMode="auto">
          <a:xfrm>
            <a:off x="7085013" y="1577975"/>
            <a:ext cx="1163637" cy="6048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solidFill>
                  <a:srgbClr val="3333CC"/>
                </a:solidFill>
                <a:latin typeface="Arial Black"/>
              </a:rPr>
              <a:t>Mass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solidFill>
                  <a:srgbClr val="3333CC"/>
                </a:solidFill>
                <a:latin typeface="Arial Black"/>
              </a:rPr>
              <a:t>Market</a:t>
            </a:r>
          </a:p>
        </p:txBody>
      </p:sp>
      <p:sp>
        <p:nvSpPr>
          <p:cNvPr id="74792" name="Text Box 40"/>
          <p:cNvSpPr txBox="1">
            <a:spLocks noChangeArrowheads="1"/>
          </p:cNvSpPr>
          <p:nvPr/>
        </p:nvSpPr>
        <p:spPr bwMode="auto">
          <a:xfrm>
            <a:off x="6989763" y="1171575"/>
            <a:ext cx="1312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800">
                <a:solidFill>
                  <a:srgbClr val="000000"/>
                </a:solidFill>
                <a:latin typeface="Comic Sans MS" pitchFamily="66" charset="0"/>
              </a:rPr>
              <a:t>I’m in a</a:t>
            </a:r>
            <a:endParaRPr lang="en-US" sz="18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9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8" grpId="0" animBg="1"/>
      <p:bldP spid="74778" grpId="0" animBg="1"/>
      <p:bldP spid="74754" grpId="0" build="p" bldLvl="4" autoUpdateAnimBg="0"/>
      <p:bldP spid="74760" grpId="0" build="p" bldLvl="4" autoUpdateAnimBg="0"/>
      <p:bldP spid="74789" grpId="0"/>
      <p:bldP spid="74790" grpId="0" animBg="1"/>
      <p:bldP spid="74791" grpId="0" animBg="1"/>
      <p:bldP spid="747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85800" y="1243013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GB" sz="2400">
                <a:solidFill>
                  <a:srgbClr val="000000"/>
                </a:solidFill>
              </a:rPr>
              <a:t>Operating in a </a:t>
            </a:r>
            <a:r>
              <a:rPr lang="en-GB" sz="2400">
                <a:solidFill>
                  <a:srgbClr val="3333CC"/>
                </a:solidFill>
              </a:rPr>
              <a:t>mass market</a:t>
            </a:r>
            <a:r>
              <a:rPr lang="en-GB" sz="2400">
                <a:solidFill>
                  <a:srgbClr val="000000"/>
                </a:solidFill>
              </a:rPr>
              <a:t> has a number of advantages and disadvantages: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</a:pPr>
            <a:endParaRPr lang="en-GB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</a:pPr>
            <a:endParaRPr lang="en-GB" sz="2400">
              <a:solidFill>
                <a:srgbClr val="000000"/>
              </a:solidFill>
            </a:endParaRPr>
          </a:p>
        </p:txBody>
      </p:sp>
      <p:pic>
        <p:nvPicPr>
          <p:cNvPr id="75779" name="Picture 3" descr="sticky_blank_hg_clr_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74" b="10687"/>
          <a:stretch>
            <a:fillRect/>
          </a:stretch>
        </p:blipFill>
        <p:spPr bwMode="auto">
          <a:xfrm rot="-291984">
            <a:off x="-225425" y="1952625"/>
            <a:ext cx="5033963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0" name="Picture 4" descr="pinblue_md_clr_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2030413"/>
            <a:ext cx="6397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Text Box 5"/>
          <p:cNvSpPr txBox="1">
            <a:spLocks noChangeArrowheads="1"/>
          </p:cNvSpPr>
          <p:nvPr/>
        </p:nvSpPr>
        <p:spPr bwMode="auto">
          <a:xfrm rot="-600000">
            <a:off x="355600" y="2508250"/>
            <a:ext cx="3065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 u="sng">
                <a:solidFill>
                  <a:srgbClr val="FF0000"/>
                </a:solidFill>
                <a:latin typeface="Bradley Hand ITC" pitchFamily="66" charset="0"/>
              </a:rPr>
              <a:t>Advantages</a:t>
            </a:r>
            <a:endParaRPr lang="en-US" sz="3200" b="1" u="sng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 rot="-600000">
            <a:off x="109538" y="2976563"/>
            <a:ext cx="3805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Able to benefit from Economies of Scale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 rot="-600000">
            <a:off x="209550" y="3762375"/>
            <a:ext cx="3971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 startAt="2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Less risky – since business is not dependent upon one small segment of a market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 rot="-600000">
            <a:off x="177800" y="4833938"/>
            <a:ext cx="423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 startAt="3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Sales revenues are usually higher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pic>
        <p:nvPicPr>
          <p:cNvPr id="75785" name="Picture 9" descr="hand_thumbs_up_hg_clr_s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2182813"/>
            <a:ext cx="43973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6" name="Picture 10" descr="sticky_blank_hg_clr_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71" b="10660"/>
          <a:stretch>
            <a:fillRect/>
          </a:stretch>
        </p:blipFill>
        <p:spPr bwMode="auto">
          <a:xfrm rot="600000">
            <a:off x="4349750" y="2184400"/>
            <a:ext cx="5033963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7" name="Picture 11" descr="pinblue_md_clr_m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6440" flipH="1">
            <a:off x="6715125" y="2355850"/>
            <a:ext cx="6413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8" name="Text Box 12"/>
          <p:cNvSpPr txBox="1">
            <a:spLocks noChangeArrowheads="1"/>
          </p:cNvSpPr>
          <p:nvPr/>
        </p:nvSpPr>
        <p:spPr bwMode="auto">
          <a:xfrm rot="341272">
            <a:off x="5233988" y="2811463"/>
            <a:ext cx="3065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 u="sng">
                <a:solidFill>
                  <a:srgbClr val="FF0000"/>
                </a:solidFill>
                <a:latin typeface="Bradley Hand ITC" pitchFamily="66" charset="0"/>
              </a:rPr>
              <a:t>Disadvantages</a:t>
            </a:r>
            <a:endParaRPr lang="en-US" sz="3200" b="1" u="sng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 rot="328279">
            <a:off x="4946650" y="3378200"/>
            <a:ext cx="416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Increased competition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 rot="300000">
            <a:off x="4764088" y="4021138"/>
            <a:ext cx="397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 startAt="2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Difficult to appeal to individual consumers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 rot="329341">
            <a:off x="4567238" y="4799013"/>
            <a:ext cx="4141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 startAt="3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Fixed capital costs are usually high – due to the need for large factories and expensive machinery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pic>
        <p:nvPicPr>
          <p:cNvPr id="75792" name="Picture 16" descr="hand_thumbs_down_hg_clr_s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9201">
            <a:off x="8170863" y="2752725"/>
            <a:ext cx="4953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93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8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Advantages &amp; Disadvantages of Operating in a Mass Market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368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bldLvl="4" autoUpdateAnimBg="0"/>
      <p:bldP spid="75781" grpId="0"/>
      <p:bldP spid="75782" grpId="0"/>
      <p:bldP spid="75783" grpId="0"/>
      <p:bldP spid="75784" grpId="0"/>
      <p:bldP spid="75788" grpId="0"/>
      <p:bldP spid="75789" grpId="0"/>
      <p:bldP spid="75790" grpId="0"/>
      <p:bldP spid="757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85800" y="1243013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GB" sz="2400">
                <a:solidFill>
                  <a:srgbClr val="000000"/>
                </a:solidFill>
              </a:rPr>
              <a:t>Operating in a </a:t>
            </a:r>
            <a:r>
              <a:rPr lang="en-GB" sz="2400">
                <a:solidFill>
                  <a:srgbClr val="3333CC"/>
                </a:solidFill>
              </a:rPr>
              <a:t>niche market</a:t>
            </a:r>
            <a:r>
              <a:rPr lang="en-GB" sz="2400">
                <a:solidFill>
                  <a:srgbClr val="000000"/>
                </a:solidFill>
              </a:rPr>
              <a:t> has a number of advantages and disadvantages: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</a:pPr>
            <a:endParaRPr lang="en-GB" sz="2400">
              <a:solidFill>
                <a:srgbClr val="000000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</a:pPr>
            <a:endParaRPr lang="en-GB" sz="2400">
              <a:solidFill>
                <a:srgbClr val="000000"/>
              </a:solidFill>
            </a:endParaRPr>
          </a:p>
        </p:txBody>
      </p:sp>
      <p:pic>
        <p:nvPicPr>
          <p:cNvPr id="73731" name="Picture 3" descr="sticky_blank_hg_clr_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74" b="10687"/>
          <a:stretch>
            <a:fillRect/>
          </a:stretch>
        </p:blipFill>
        <p:spPr bwMode="auto">
          <a:xfrm rot="-291984">
            <a:off x="-225425" y="1952625"/>
            <a:ext cx="5033963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4" descr="pinblue_md_clr_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2030413"/>
            <a:ext cx="6397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 rot="-600000">
            <a:off x="355600" y="2508250"/>
            <a:ext cx="3065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 u="sng">
                <a:solidFill>
                  <a:srgbClr val="FF0000"/>
                </a:solidFill>
                <a:latin typeface="Bradley Hand ITC" pitchFamily="66" charset="0"/>
              </a:rPr>
              <a:t>Advantages</a:t>
            </a:r>
            <a:endParaRPr lang="en-US" sz="3200" b="1" u="sng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 rot="-600000">
            <a:off x="84138" y="2979738"/>
            <a:ext cx="3805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Less competition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 rot="-600000">
            <a:off x="158750" y="3381375"/>
            <a:ext cx="3971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 startAt="2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Products can be tailor-made to meet the needs of a customer, e.g wedding cakes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 rot="-600000">
            <a:off x="231775" y="4373563"/>
            <a:ext cx="42370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 startAt="3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Less likely to be left with out-dated stock since fewer units are produced at a time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pic>
        <p:nvPicPr>
          <p:cNvPr id="73737" name="Picture 9" descr="hand_thumbs_up_hg_clr_s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2182813"/>
            <a:ext cx="43973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sticky_blank_hg_clr_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71" b="10660"/>
          <a:stretch>
            <a:fillRect/>
          </a:stretch>
        </p:blipFill>
        <p:spPr bwMode="auto">
          <a:xfrm rot="600000">
            <a:off x="4349750" y="2184400"/>
            <a:ext cx="5033963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nblue_md_clr_m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6440" flipH="1">
            <a:off x="6715125" y="2355850"/>
            <a:ext cx="6413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0" name="Text Box 12"/>
          <p:cNvSpPr txBox="1">
            <a:spLocks noChangeArrowheads="1"/>
          </p:cNvSpPr>
          <p:nvPr/>
        </p:nvSpPr>
        <p:spPr bwMode="auto">
          <a:xfrm rot="341272">
            <a:off x="5233988" y="2811463"/>
            <a:ext cx="3065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3200" b="1" u="sng">
                <a:solidFill>
                  <a:srgbClr val="FF0000"/>
                </a:solidFill>
                <a:latin typeface="Bradley Hand ITC" pitchFamily="66" charset="0"/>
              </a:rPr>
              <a:t>Disadvantages</a:t>
            </a:r>
            <a:endParaRPr lang="en-US" sz="3200" b="1" u="sng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 rot="328279">
            <a:off x="4932363" y="3378200"/>
            <a:ext cx="4162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There are fewer potential customers!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 rot="300000">
            <a:off x="4764088" y="4097338"/>
            <a:ext cx="3979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 startAt="2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Profits are likely to be lower whilst prices will be higher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 rot="329341">
            <a:off x="4583113" y="4800600"/>
            <a:ext cx="4141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arenR" startAt="3"/>
            </a:pPr>
            <a:r>
              <a:rPr lang="en-GB" sz="2000" b="1">
                <a:solidFill>
                  <a:srgbClr val="3333CC"/>
                </a:solidFill>
                <a:latin typeface="Bradley Hand ITC" pitchFamily="66" charset="0"/>
              </a:rPr>
              <a:t>If too successful the niche might be targeted by bigger competitors</a:t>
            </a:r>
            <a:endParaRPr lang="en-US" sz="2000" b="1">
              <a:solidFill>
                <a:srgbClr val="3333CC"/>
              </a:solidFill>
              <a:latin typeface="Bradley Hand ITC" pitchFamily="66" charset="0"/>
            </a:endParaRPr>
          </a:p>
        </p:txBody>
      </p:sp>
      <p:pic>
        <p:nvPicPr>
          <p:cNvPr id="73744" name="Picture 16" descr="hand_thumbs_down_hg_clr_s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9201">
            <a:off x="8170863" y="2752725"/>
            <a:ext cx="4953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45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8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Advantages &amp; Disadvantages of Operating in a Niche Market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748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 bldLvl="4" autoUpdateAnimBg="0"/>
      <p:bldP spid="73733" grpId="0"/>
      <p:bldP spid="73734" grpId="0"/>
      <p:bldP spid="73735" grpId="0"/>
      <p:bldP spid="73736" grpId="0"/>
      <p:bldP spid="73740" grpId="0"/>
      <p:bldP spid="73741" grpId="0"/>
      <p:bldP spid="73742" grpId="0"/>
      <p:bldP spid="73743" grpId="0"/>
    </p:bld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1_Blank Presentation</vt:lpstr>
      <vt:lpstr>Mass Vs Niche Marketing</vt:lpstr>
      <vt:lpstr>Advantages &amp; Disadvantages of Operating in a Mass Market</vt:lpstr>
      <vt:lpstr>Advantages &amp; Disadvantages of Operating in a Niche Market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Gouldthorpe</dc:creator>
  <cp:lastModifiedBy>Stephen Gouldthorpe</cp:lastModifiedBy>
  <cp:revision>2</cp:revision>
  <dcterms:created xsi:type="dcterms:W3CDTF">2018-06-06T15:34:36Z</dcterms:created>
  <dcterms:modified xsi:type="dcterms:W3CDTF">2018-06-13T14:58:59Z</dcterms:modified>
</cp:coreProperties>
</file>