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FFF99"/>
    <a:srgbClr val="000066"/>
    <a:srgbClr val="BC0000"/>
    <a:srgbClr val="A2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1FB24-15FD-41AF-9CA3-13AE2497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C027C8-F681-465D-AFEB-C0D5E0FB2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C67E5B-12CC-4C1A-B56E-7D4747D7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14F5E7-C81E-42E4-AB6E-8A82CEB8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9D2CB-AB0C-4D88-AF3F-B702E3E1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5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1C849-6BCF-49BB-9E9D-DCAEC66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76918C-588A-4DB1-85B5-211CA39D0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0A46B-9641-4F2F-8CE3-1332BAB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23995-80CF-449D-8BC2-1B6DF3DC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5B1953-83A8-4C1E-A4FA-BE580B0B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B5C9FE-407D-49C5-9457-8B4CE094B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D28A3A-1D15-4B39-933F-2CD9C6812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56C30-B536-47BB-BC91-ED1E0C7C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1E0EE-A128-455F-989D-053302D2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AB4CF0-D466-400C-A06C-B5F2E55E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0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F0997-FFDC-488A-8E98-74462606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3EDF5-968F-4537-874E-AC71ECF7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341BE-C8F3-465D-9BC7-F31BCD6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ABE80-A403-4440-9ACA-8FE0887F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69E32-1E3A-4166-AF69-70DEAD42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9380D-7378-466D-B076-C2A3109D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3DD3E5-844D-40AE-A8FE-9807CE8E5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57519E-9CAC-48B5-A7CD-6B0AFE89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014DD-6FD6-4E40-ABF7-D801B904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467899-3F6D-458E-AF52-3ABA1299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3DCE7A-4AD5-412D-947F-C7FCEF7B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985EAE-E447-4FC5-AAD2-FDFD97F16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A57128-F8A7-4F92-92A3-D0074B293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D2746-3973-4237-B6B2-58CCC057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914A99-E273-435A-95BE-A1008F88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970DCD-E029-40C8-A685-D93901BA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80B1D-EA46-421A-9FF7-35E18BDE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4EB946-94DB-4646-A198-28AB0266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6659E6-99E0-4FC9-859D-DDC4FDF4C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6A226D-D379-497F-9F78-B08571C9E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8E770C-5C13-49C5-8FEA-95025825B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B62421-8655-44D7-926B-700CB21D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018FAF-D96C-471C-A245-DEC39B33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A6E646-1AA1-4708-B991-997F01B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3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46C21-7375-45E4-BC6F-94A8FA8C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4FB925-66C7-4F0D-B830-DB405C37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7FCAD8-4DBF-4827-BFBF-DB05C529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02434D-3CF5-422E-8767-1B7F348E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5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593BCB-393D-47AF-85EE-32D135AD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FF566E-1C80-4BD0-9349-B79908CF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D70790-F099-4418-9084-0131E7C6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41211-7116-46BE-9CF0-16CD9A62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E2A5B-10B5-4C75-ABD7-5FB9ECAC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CAA468-BE05-4E24-A972-CB77071E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1D7750-2868-4355-B3B1-4960995C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32F129-F238-446F-BE08-C63B1525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CAA910-6641-4AD4-8258-4543FF0A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7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01B2C-EA25-4575-96B9-2659A070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F920DC-60D7-4AEB-8B97-D758FC2E6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778E27-CDEF-404E-AF46-1A92BAC3B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CE520-969D-4EE9-A555-59F1171C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E92A9B-88B5-4884-BBF8-D4FED7FA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805ED2-B351-49FA-96A0-BE40E970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2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0A2F879-F44F-4448-B7F9-FD7255DE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EC5B31-401C-43EC-81CB-2E2EA7AA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08C47B-A0A7-43C5-8C22-7B992FBEE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C2A9-A379-4AE5-8DA8-F7A4D6A10FE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8A780E-0CEB-4F59-A087-3764AA9B4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B3823-B683-4386-8711-2960D678D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C2779-5EEA-41BC-8C78-3F744039B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2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uddhanet.net/wheel2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430F7A-7ADF-407C-9160-06B865813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965" r="559" b="208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31CB5E8-EE9B-4C92-B71F-AC42A3E38522}"/>
              </a:ext>
            </a:extLst>
          </p:cNvPr>
          <p:cNvSpPr/>
          <p:nvPr/>
        </p:nvSpPr>
        <p:spPr>
          <a:xfrm>
            <a:off x="1097280" y="1294228"/>
            <a:ext cx="9988062" cy="430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98AD2D-560D-474B-B70D-D8840A93D407}"/>
              </a:ext>
            </a:extLst>
          </p:cNvPr>
          <p:cNvSpPr/>
          <p:nvPr/>
        </p:nvSpPr>
        <p:spPr>
          <a:xfrm>
            <a:off x="1172493" y="1222940"/>
            <a:ext cx="9931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Concept of Dependent </a:t>
            </a:r>
            <a:r>
              <a:rPr lang="en-US" sz="5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5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rising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0F9FCF0A-33B4-4FCB-9526-D9361532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220" y="2183824"/>
            <a:ext cx="9474091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Focus.</a:t>
            </a:r>
          </a:p>
          <a:p>
            <a:pPr eaLnBrk="1" hangingPunct="1"/>
            <a:endParaRPr lang="en-GB" altLang="en-US" sz="700" u="sng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2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is the Buddhist concept of </a:t>
            </a:r>
            <a:r>
              <a:rPr lang="en-GB" altLang="en-US" sz="3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paticcasamuppada</a:t>
            </a:r>
            <a:r>
              <a:rPr lang="en-GB" altLang="en-US" sz="3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(dependent arising)?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870110D8-92C8-459A-AEDB-574C966B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289" y="4050034"/>
            <a:ext cx="9961770" cy="14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To begin...</a:t>
            </a:r>
            <a:r>
              <a:rPr lang="en-GB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Starter question sheet</a:t>
            </a:r>
            <a:r>
              <a:rPr lang="en-GB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.</a:t>
            </a:r>
          </a:p>
          <a:p>
            <a:pPr eaLnBrk="1" hangingPunct="1"/>
            <a:endParaRPr lang="en-GB" altLang="en-US" sz="1050" u="sng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…and then… </a:t>
            </a:r>
            <a:r>
              <a:rPr lang="en-GB" alt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note down the key terms on page 18. </a:t>
            </a:r>
          </a:p>
          <a:p>
            <a:pPr eaLnBrk="1" hangingPunct="1"/>
            <a:endParaRPr lang="en-GB" alt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84B221-CC73-4F64-A93B-EC13236A3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4" y="2526103"/>
            <a:ext cx="1525905" cy="15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AD888B-AA58-4E0A-AB4B-7EA9C990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3" y="-36343"/>
            <a:ext cx="12534314" cy="70197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E0CDBE-213B-4088-8A1D-713E5CDFDA0A}"/>
              </a:ext>
            </a:extLst>
          </p:cNvPr>
          <p:cNvSpPr/>
          <p:nvPr/>
        </p:nvSpPr>
        <p:spPr>
          <a:xfrm>
            <a:off x="1744394" y="773723"/>
            <a:ext cx="8679766" cy="533869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A53847-8974-4E37-B48A-6722FEEE93B9}"/>
              </a:ext>
            </a:extLst>
          </p:cNvPr>
          <p:cNvSpPr/>
          <p:nvPr/>
        </p:nvSpPr>
        <p:spPr>
          <a:xfrm>
            <a:off x="1810449" y="674288"/>
            <a:ext cx="854298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Concept of Dependent </a:t>
            </a:r>
            <a:r>
              <a:rPr lang="en-US" sz="46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46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rising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888CCB9C-5D66-4BC5-BDE4-028823AA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1761786"/>
            <a:ext cx="867976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Things to do </a:t>
            </a:r>
            <a:r>
              <a:rPr lang="en-GB" altLang="en-US" sz="2000" u="sng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(page 18)</a:t>
            </a:r>
            <a:r>
              <a:rPr lang="en-GB" altLang="en-US" sz="3600" u="sng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.</a:t>
            </a:r>
            <a:endParaRPr lang="en-GB" altLang="en-US" sz="3200" u="sng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700" u="sng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2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Note down the ‘formula’ of dependent </a:t>
            </a:r>
          </a:p>
          <a:p>
            <a:pPr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arising. </a:t>
            </a:r>
          </a:p>
          <a:p>
            <a:pPr eaLnBrk="1" hangingPunct="1"/>
            <a:endParaRPr lang="en-GB" altLang="en-US" sz="12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2. Explain what this means using an example.</a:t>
            </a:r>
          </a:p>
          <a:p>
            <a:pPr eaLnBrk="1" hangingPunct="1"/>
            <a:endParaRPr lang="en-GB" altLang="en-US" sz="12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3. From the Dalai Lama’s comment, write </a:t>
            </a:r>
          </a:p>
          <a:p>
            <a:pPr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down a quotation (one sentence) that </a:t>
            </a:r>
          </a:p>
          <a:p>
            <a:pPr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describes the idea of dependent arising.</a:t>
            </a:r>
          </a:p>
        </p:txBody>
      </p:sp>
    </p:spTree>
    <p:extLst>
      <p:ext uri="{BB962C8B-B14F-4D97-AF65-F5344CB8AC3E}">
        <p14:creationId xmlns:p14="http://schemas.microsoft.com/office/powerpoint/2010/main" val="24659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AA7477-C12D-4492-B9DA-BBC5B8E1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5624" r="30107" b="5350"/>
          <a:stretch/>
        </p:blipFill>
        <p:spPr>
          <a:xfrm rot="16200000">
            <a:off x="2676115" y="-2676115"/>
            <a:ext cx="6843931" cy="121961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15EC29-2E54-4F54-BB64-0E8D1B80C581}"/>
              </a:ext>
            </a:extLst>
          </p:cNvPr>
          <p:cNvSpPr/>
          <p:nvPr/>
        </p:nvSpPr>
        <p:spPr>
          <a:xfrm>
            <a:off x="150183" y="135180"/>
            <a:ext cx="6742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8575" cmpd="sng">
                  <a:solidFill>
                    <a:srgbClr val="FFFF99"/>
                  </a:solidFill>
                  <a:prstDash val="solid"/>
                </a:ln>
                <a:solidFill>
                  <a:srgbClr val="A20051"/>
                </a:solidFill>
                <a:effectLst/>
              </a:rPr>
              <a:t>The Concept of Dependent </a:t>
            </a:r>
            <a:r>
              <a:rPr lang="en-US" sz="3600" b="1" dirty="0">
                <a:ln w="28575" cmpd="sng">
                  <a:solidFill>
                    <a:srgbClr val="FFFF99"/>
                  </a:solidFill>
                  <a:prstDash val="solid"/>
                </a:ln>
                <a:solidFill>
                  <a:srgbClr val="A20051"/>
                </a:solidFill>
              </a:rPr>
              <a:t>A</a:t>
            </a:r>
            <a:r>
              <a:rPr lang="en-US" sz="3600" b="1" cap="none" spc="0" dirty="0">
                <a:ln w="28575" cmpd="sng">
                  <a:solidFill>
                    <a:srgbClr val="FFFF99"/>
                  </a:solidFill>
                  <a:prstDash val="solid"/>
                </a:ln>
                <a:solidFill>
                  <a:srgbClr val="A20051"/>
                </a:solidFill>
                <a:effectLst/>
              </a:rPr>
              <a:t>rising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38FE12-162D-4C74-9572-F17DA13C3BD2}"/>
              </a:ext>
            </a:extLst>
          </p:cNvPr>
          <p:cNvSpPr/>
          <p:nvPr/>
        </p:nvSpPr>
        <p:spPr>
          <a:xfrm>
            <a:off x="928468" y="869593"/>
            <a:ext cx="10086535" cy="4954431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B1FE09CD-E151-49D7-A790-DA13DA9A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6" y="959923"/>
            <a:ext cx="6055647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The Tibetan Wheel of Life.</a:t>
            </a:r>
          </a:p>
          <a:p>
            <a:pPr eaLnBrk="1" hangingPunct="1"/>
            <a:endParaRPr lang="en-GB" altLang="en-US" sz="600" u="sng" dirty="0">
              <a:solidFill>
                <a:srgbClr val="FFFF99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100" dirty="0">
              <a:solidFill>
                <a:srgbClr val="FFFF99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2800" dirty="0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is the purpose of the </a:t>
            </a:r>
            <a:r>
              <a:rPr lang="en-GB" altLang="en-US" sz="2800" dirty="0" err="1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Bhavachakra</a:t>
            </a:r>
            <a:r>
              <a:rPr lang="en-GB" altLang="en-US" sz="2800" dirty="0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?</a:t>
            </a:r>
          </a:p>
          <a:p>
            <a:pPr eaLnBrk="1" hangingPunct="1"/>
            <a:endParaRPr lang="en-GB" altLang="en-US" sz="1600" dirty="0">
              <a:solidFill>
                <a:srgbClr val="FFFF99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2800" dirty="0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Label a diagram of the </a:t>
            </a:r>
            <a:r>
              <a:rPr lang="en-GB" altLang="en-US" sz="2800" dirty="0" err="1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Bhavachakra</a:t>
            </a:r>
            <a:r>
              <a:rPr lang="en-GB" altLang="en-US" sz="2800" dirty="0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. Include the 12 </a:t>
            </a:r>
            <a:r>
              <a:rPr lang="en-GB" altLang="en-US" sz="2800" dirty="0" err="1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nidanas</a:t>
            </a:r>
            <a:r>
              <a:rPr lang="en-GB" altLang="en-US" sz="2800" dirty="0">
                <a:solidFill>
                  <a:srgbClr val="FFFF99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, 3 poisons and six realms, Mara and the section indicating moving towards and away from enlightenment.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E1BF1D-2B8A-4576-B4B9-F9FC3A29A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55" y="69886"/>
            <a:ext cx="5282579" cy="6788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6CB881-1296-4DB6-A552-46ED00BFF706}"/>
              </a:ext>
            </a:extLst>
          </p:cNvPr>
          <p:cNvSpPr/>
          <p:nvPr/>
        </p:nvSpPr>
        <p:spPr>
          <a:xfrm>
            <a:off x="2995390" y="6254825"/>
            <a:ext cx="4031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http://www.buddhanet.net/wheel2.htm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5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13A319-743B-4167-9BC8-0BAD4C35286E}"/>
              </a:ext>
            </a:extLst>
          </p:cNvPr>
          <p:cNvSpPr/>
          <p:nvPr/>
        </p:nvSpPr>
        <p:spPr>
          <a:xfrm>
            <a:off x="1055077" y="604911"/>
            <a:ext cx="9805181" cy="53597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3D1AD0-9520-4909-9F10-5B7525930854}"/>
              </a:ext>
            </a:extLst>
          </p:cNvPr>
          <p:cNvSpPr/>
          <p:nvPr/>
        </p:nvSpPr>
        <p:spPr>
          <a:xfrm>
            <a:off x="1740109" y="547678"/>
            <a:ext cx="8542980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Concept of Dependent </a:t>
            </a:r>
            <a:r>
              <a:rPr lang="en-US" sz="46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46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rising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93CC2505-2ACA-4399-A3E0-CE8B15B1C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687" y="1578909"/>
            <a:ext cx="970201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Review</a:t>
            </a:r>
            <a:r>
              <a:rPr lang="en-GB" altLang="en-US" sz="3600" u="sng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.</a:t>
            </a:r>
            <a:endParaRPr lang="en-GB" altLang="en-US" sz="3200" u="sng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12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Explain the idea of </a:t>
            </a:r>
            <a:r>
              <a:rPr lang="en-GB" altLang="en-US" sz="3000" dirty="0" err="1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Paticcasamuppada</a:t>
            </a:r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using the following words;</a:t>
            </a:r>
          </a:p>
          <a:p>
            <a:pPr eaLnBrk="1" hangingPunct="1"/>
            <a:endParaRPr lang="en-GB" altLang="en-US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algn="ctr"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conditions     karma     enlightenment     </a:t>
            </a:r>
          </a:p>
          <a:p>
            <a:pPr algn="ctr" eaLnBrk="1" hangingPunct="1"/>
            <a:endParaRPr lang="en-GB" altLang="en-US" sz="12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algn="ctr" eaLnBrk="1" hangingPunct="1"/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linked     Wheel of life     </a:t>
            </a:r>
            <a:r>
              <a:rPr lang="en-GB" altLang="en-US" sz="3000" dirty="0" err="1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nidanas</a:t>
            </a:r>
            <a:r>
              <a:rPr lang="en-GB" altLang="en-US" sz="3000" dirty="0">
                <a:solidFill>
                  <a:srgbClr val="E20000"/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</a:t>
            </a:r>
          </a:p>
          <a:p>
            <a:pPr eaLnBrk="1" hangingPunct="1"/>
            <a:endParaRPr lang="en-GB" altLang="en-US" sz="12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3000" dirty="0">
              <a:solidFill>
                <a:srgbClr val="E20000"/>
              </a:solidFill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A4506C-FB9C-45B9-B413-1FC9E231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56" y="4417296"/>
            <a:ext cx="1531139" cy="15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174</Words>
  <Application>Microsoft Office PowerPoint</Application>
  <PresentationFormat>Custom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Owner</cp:lastModifiedBy>
  <cp:revision>20</cp:revision>
  <dcterms:created xsi:type="dcterms:W3CDTF">2019-01-03T13:44:45Z</dcterms:created>
  <dcterms:modified xsi:type="dcterms:W3CDTF">2021-03-16T10:31:26Z</dcterms:modified>
</cp:coreProperties>
</file>