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51"/>
    <a:srgbClr val="8E0047"/>
    <a:srgbClr val="EE0077"/>
    <a:srgbClr val="B4005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3282-8955-449D-8E51-73A4DC94D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4F43A4-25F7-41A3-AF3F-A4CCB9F15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336E3-50DA-4761-B4CA-436A556E20F1}"/>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95F7C179-7B3D-476B-A857-110C338FA2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1C38D-16A9-4474-B373-7915DCAB00F4}"/>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157146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D078-39BF-42DF-9056-5189A053D7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88F6E1-36A2-43C7-933E-C602E7A61E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DAB57-350B-4701-8927-A062F47D61D1}"/>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3821E6FD-E136-4D83-AD68-1F7CF78A79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27A15F-1208-4B96-8DD8-E1C88E17BAC9}"/>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19307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80B1F-6EA0-41BD-B208-74BCA2EEF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1DB76A-5E7A-4195-8D34-638B8C70BE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13AF2-9D2A-44BD-B147-40BCFAF4AA5C}"/>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A48AEEA0-73F8-49D7-8D74-98B00497F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D3997-F6CF-465F-B433-F5746A986C67}"/>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150865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5614-FF27-4369-A58E-7EC6D7E0B9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AE70A5-BAF6-4D1A-9F8B-DB1AD7CA3E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19A4B3-3ED9-42FC-BA16-9837E9AFD943}"/>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4F838476-3B2B-48BA-BEE5-16DBD4E955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8B6EF2-6CFE-4672-8095-BD6E9B012CAB}"/>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26439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A216-B86B-4486-B648-859924B5B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61A745-469F-4E5F-932A-2BA0A702A0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34D92B-BA87-4E40-B58C-4ABB7D0701BC}"/>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7469EDEF-58C4-4D14-BF42-C80B8087D7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CA469-E20D-4921-8AA1-FDB0A47009FB}"/>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417915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B20-1A3E-42D5-859E-98C79EB9BA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8CC985-EBA6-4741-A5AE-EC13B1DD3F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0F1D67-4526-4188-9A7D-C11ED71B44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D583DC-4810-4C1A-B822-417105F27AC8}"/>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6" name="Footer Placeholder 5">
            <a:extLst>
              <a:ext uri="{FF2B5EF4-FFF2-40B4-BE49-F238E27FC236}">
                <a16:creationId xmlns:a16="http://schemas.microsoft.com/office/drawing/2014/main" id="{11BDEDBD-35D9-46BB-9E03-A5D25E04DE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855BD-8138-439A-B8EB-77DD658DE344}"/>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278197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0CC3-B267-4979-A20A-1B14607B0E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D27BDC-33AA-40FF-95C7-C3D0DED3D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D8B145-93A8-4A80-B08D-BA70B512F8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F938A5-0858-41F9-BD00-FFC70769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3EDB06-1210-4408-9B07-7CC1B3A5B2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553738-F228-4457-A8FC-693282F61BE5}"/>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8" name="Footer Placeholder 7">
            <a:extLst>
              <a:ext uri="{FF2B5EF4-FFF2-40B4-BE49-F238E27FC236}">
                <a16:creationId xmlns:a16="http://schemas.microsoft.com/office/drawing/2014/main" id="{CE0A1802-5927-411E-BE0E-9DF39F4D8A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8A2B3D-9B51-4860-ACC4-D89B7166922C}"/>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08834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D926-38ED-429C-8D50-F6276D2830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CD8B1E-305C-46CF-8E4B-B3CB3B335716}"/>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4" name="Footer Placeholder 3">
            <a:extLst>
              <a:ext uri="{FF2B5EF4-FFF2-40B4-BE49-F238E27FC236}">
                <a16:creationId xmlns:a16="http://schemas.microsoft.com/office/drawing/2014/main" id="{B57DD0CC-4A50-4B35-B686-DD0775FC77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AAD634-A70A-40AF-A188-176BAB585719}"/>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14373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F0DF1-39CE-4086-AA3C-CEF2BBA94F95}"/>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3" name="Footer Placeholder 2">
            <a:extLst>
              <a:ext uri="{FF2B5EF4-FFF2-40B4-BE49-F238E27FC236}">
                <a16:creationId xmlns:a16="http://schemas.microsoft.com/office/drawing/2014/main" id="{0FD76B3C-AC29-4DE8-B7D3-1C3A8A327C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497B46-8031-4A2E-A7D5-18AE96C3442D}"/>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02957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5968-5613-450A-A242-A0E5F559B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4750BC-63D5-4117-A9B5-F986064C9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EA1F6-09EB-4ABF-B344-8A3D0C30A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0296CB-BF78-4071-BC81-AEC99D5403D6}"/>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6" name="Footer Placeholder 5">
            <a:extLst>
              <a:ext uri="{FF2B5EF4-FFF2-40B4-BE49-F238E27FC236}">
                <a16:creationId xmlns:a16="http://schemas.microsoft.com/office/drawing/2014/main" id="{E7D6E20C-815A-4EF7-B87F-6B272B0CB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08537-9104-4246-A1AA-A088EC38BBCC}"/>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44616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2F43-25FB-4176-B8E1-F7D69753F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C8DDF0-95FA-4843-A335-F577E8819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DC1B01-77E2-497E-891B-6DFE9597E4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058771-3419-465F-BD62-926BBB49A0CE}"/>
              </a:ext>
            </a:extLst>
          </p:cNvPr>
          <p:cNvSpPr>
            <a:spLocks noGrp="1"/>
          </p:cNvSpPr>
          <p:nvPr>
            <p:ph type="dt" sz="half" idx="10"/>
          </p:nvPr>
        </p:nvSpPr>
        <p:spPr/>
        <p:txBody>
          <a:bodyPr/>
          <a:lstStyle/>
          <a:p>
            <a:fld id="{8F852078-4652-49C8-B937-855646C6BBC3}" type="datetimeFigureOut">
              <a:rPr lang="en-GB" smtClean="0"/>
              <a:t>05/02/2019</a:t>
            </a:fld>
            <a:endParaRPr lang="en-GB"/>
          </a:p>
        </p:txBody>
      </p:sp>
      <p:sp>
        <p:nvSpPr>
          <p:cNvPr id="6" name="Footer Placeholder 5">
            <a:extLst>
              <a:ext uri="{FF2B5EF4-FFF2-40B4-BE49-F238E27FC236}">
                <a16:creationId xmlns:a16="http://schemas.microsoft.com/office/drawing/2014/main" id="{01DAB8F7-CBAC-43C0-A9B9-1CF18B0861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E09348-8921-4F43-B72F-703E44727E76}"/>
              </a:ext>
            </a:extLst>
          </p:cNvPr>
          <p:cNvSpPr>
            <a:spLocks noGrp="1"/>
          </p:cNvSpPr>
          <p:nvPr>
            <p:ph type="sldNum" sz="quarter" idx="12"/>
          </p:nvPr>
        </p:nvSpPr>
        <p:spPr/>
        <p:txBody>
          <a:bodyPr/>
          <a:lstStyle/>
          <a:p>
            <a:fld id="{C3614C16-4C19-4BB5-B507-277E71EE9230}" type="slidenum">
              <a:rPr lang="en-GB" smtClean="0"/>
              <a:t>‹#›</a:t>
            </a:fld>
            <a:endParaRPr lang="en-GB"/>
          </a:p>
        </p:txBody>
      </p:sp>
    </p:spTree>
    <p:extLst>
      <p:ext uri="{BB962C8B-B14F-4D97-AF65-F5344CB8AC3E}">
        <p14:creationId xmlns:p14="http://schemas.microsoft.com/office/powerpoint/2010/main" val="303825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382A1-3C0F-43BB-BCD7-5B36B48FC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F528E-061B-4EAA-B41F-DDB795C35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B8D3D1-558C-4117-A521-54C8B0943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52078-4652-49C8-B937-855646C6BBC3}" type="datetimeFigureOut">
              <a:rPr lang="en-GB" smtClean="0"/>
              <a:t>05/02/2019</a:t>
            </a:fld>
            <a:endParaRPr lang="en-GB"/>
          </a:p>
        </p:txBody>
      </p:sp>
      <p:sp>
        <p:nvSpPr>
          <p:cNvPr id="5" name="Footer Placeholder 4">
            <a:extLst>
              <a:ext uri="{FF2B5EF4-FFF2-40B4-BE49-F238E27FC236}">
                <a16:creationId xmlns:a16="http://schemas.microsoft.com/office/drawing/2014/main" id="{3A757159-8BAB-4BE6-9DCB-9E88D3056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ADFED4-1563-4D58-818D-6F1CD7E11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14C16-4C19-4BB5-B507-277E71EE9230}" type="slidenum">
              <a:rPr lang="en-GB" smtClean="0"/>
              <a:t>‹#›</a:t>
            </a:fld>
            <a:endParaRPr lang="en-GB"/>
          </a:p>
        </p:txBody>
      </p:sp>
    </p:spTree>
    <p:extLst>
      <p:ext uri="{BB962C8B-B14F-4D97-AF65-F5344CB8AC3E}">
        <p14:creationId xmlns:p14="http://schemas.microsoft.com/office/powerpoint/2010/main" val="110121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177C3A-A433-4F53-BEF1-5A541C3646AC}"/>
              </a:ext>
            </a:extLst>
          </p:cNvPr>
          <p:cNvPicPr>
            <a:picLocks noChangeAspect="1"/>
          </p:cNvPicPr>
          <p:nvPr/>
        </p:nvPicPr>
        <p:blipFill rotWithShape="1">
          <a:blip r:embed="rId2">
            <a:extLst>
              <a:ext uri="{28A0092B-C50C-407E-A947-70E740481C1C}">
                <a14:useLocalDpi xmlns:a14="http://schemas.microsoft.com/office/drawing/2010/main" val="0"/>
              </a:ext>
            </a:extLst>
          </a:blip>
          <a:srcRect b="10450"/>
          <a:stretch/>
        </p:blipFill>
        <p:spPr>
          <a:xfrm>
            <a:off x="-50787" y="0"/>
            <a:ext cx="12242787" cy="6858000"/>
          </a:xfrm>
          <a:prstGeom prst="rect">
            <a:avLst/>
          </a:prstGeom>
        </p:spPr>
      </p:pic>
      <p:sp>
        <p:nvSpPr>
          <p:cNvPr id="6" name="Rectangle 5">
            <a:extLst>
              <a:ext uri="{FF2B5EF4-FFF2-40B4-BE49-F238E27FC236}">
                <a16:creationId xmlns:a16="http://schemas.microsoft.com/office/drawing/2014/main" id="{965C24AF-094C-41B9-9795-E5CBD2DAE2E4}"/>
              </a:ext>
            </a:extLst>
          </p:cNvPr>
          <p:cNvSpPr/>
          <p:nvPr/>
        </p:nvSpPr>
        <p:spPr>
          <a:xfrm>
            <a:off x="3810819" y="197630"/>
            <a:ext cx="4565673" cy="1015663"/>
          </a:xfrm>
          <a:prstGeom prst="rect">
            <a:avLst/>
          </a:prstGeom>
          <a:noFill/>
        </p:spPr>
        <p:txBody>
          <a:bodyPr wrap="none" lIns="91440" tIns="45720" rIns="91440" bIns="45720">
            <a:spAutoFit/>
          </a:bodyPr>
          <a:lstStyle/>
          <a:p>
            <a:pPr algn="ctr"/>
            <a:r>
              <a:rPr lang="en-US" sz="6000" b="1" dirty="0">
                <a:ln w="19050">
                  <a:solidFill>
                    <a:srgbClr val="EE0077"/>
                  </a:solidFill>
                </a:ln>
                <a:solidFill>
                  <a:srgbClr val="FF99CC"/>
                </a:solidFill>
                <a:effectLst>
                  <a:reflection blurRad="6350" stA="53000" endA="300" endPos="35500" dir="5400000" sy="-90000" algn="bl" rotWithShape="0"/>
                </a:effectLst>
                <a:latin typeface="Papyrus" panose="03070502060502030205" pitchFamily="66" charset="0"/>
              </a:rPr>
              <a:t>The Dharma</a:t>
            </a:r>
          </a:p>
        </p:txBody>
      </p:sp>
      <p:sp>
        <p:nvSpPr>
          <p:cNvPr id="7" name="Text Box 6">
            <a:extLst>
              <a:ext uri="{FF2B5EF4-FFF2-40B4-BE49-F238E27FC236}">
                <a16:creationId xmlns:a16="http://schemas.microsoft.com/office/drawing/2014/main" id="{8BEE132B-927E-4892-BDD0-681FAD53E72D}"/>
              </a:ext>
            </a:extLst>
          </p:cNvPr>
          <p:cNvSpPr txBox="1">
            <a:spLocks noChangeArrowheads="1"/>
          </p:cNvSpPr>
          <p:nvPr/>
        </p:nvSpPr>
        <p:spPr bwMode="auto">
          <a:xfrm>
            <a:off x="172279" y="1747720"/>
            <a:ext cx="11953461"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Focus.</a:t>
            </a:r>
          </a:p>
          <a:p>
            <a:pPr eaLnBrk="1" hangingPunct="1"/>
            <a:endParaRPr lang="en-GB" altLang="en-US" sz="700" u="sng" dirty="0">
              <a:solidFill>
                <a:srgbClr val="B4005A"/>
              </a:solidFill>
              <a:latin typeface="Arial Rounded MT Bold" panose="020F0704030504030204" pitchFamily="34" charset="0"/>
              <a:cs typeface="Lucida Sans Unicode" panose="020B0602030504020204" pitchFamily="34" charset="0"/>
            </a:endParaRPr>
          </a:p>
          <a:p>
            <a:pPr eaLnBrk="1" hangingPunct="1"/>
            <a:endParaRPr lang="en-GB" altLang="en-US" sz="2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What is the Dharma (Dhamma) and why is important for Buddhists?</a:t>
            </a:r>
          </a:p>
        </p:txBody>
      </p:sp>
      <p:sp>
        <p:nvSpPr>
          <p:cNvPr id="8" name="Text Box 6">
            <a:extLst>
              <a:ext uri="{FF2B5EF4-FFF2-40B4-BE49-F238E27FC236}">
                <a16:creationId xmlns:a16="http://schemas.microsoft.com/office/drawing/2014/main" id="{E39894F6-B44C-4376-8868-1D44EE42C17C}"/>
              </a:ext>
            </a:extLst>
          </p:cNvPr>
          <p:cNvSpPr txBox="1">
            <a:spLocks noChangeArrowheads="1"/>
          </p:cNvSpPr>
          <p:nvPr/>
        </p:nvSpPr>
        <p:spPr bwMode="auto">
          <a:xfrm>
            <a:off x="98155" y="3287932"/>
            <a:ext cx="82783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To begin...</a:t>
            </a:r>
            <a:r>
              <a:rPr lang="en-GB" altLang="en-US" sz="3000" dirty="0">
                <a:solidFill>
                  <a:srgbClr val="B4005A"/>
                </a:solidFill>
                <a:latin typeface="Arial Rounded MT Bold" panose="020F0704030504030204" pitchFamily="34" charset="0"/>
                <a:cs typeface="Lucida Sans Unicode" panose="020B0602030504020204" pitchFamily="34" charset="0"/>
              </a:rPr>
              <a:t> </a:t>
            </a:r>
            <a:r>
              <a:rPr lang="en-GB" altLang="en-US" sz="2800" dirty="0">
                <a:solidFill>
                  <a:srgbClr val="B4005A"/>
                </a:solidFill>
                <a:latin typeface="Arial Rounded MT Bold" panose="020F0704030504030204" pitchFamily="34" charset="0"/>
                <a:cs typeface="Lucida Sans Unicode" panose="020B0602030504020204" pitchFamily="34" charset="0"/>
              </a:rPr>
              <a:t>Starter questions.</a:t>
            </a:r>
          </a:p>
        </p:txBody>
      </p:sp>
      <p:sp>
        <p:nvSpPr>
          <p:cNvPr id="9" name="Text Box 6">
            <a:extLst>
              <a:ext uri="{FF2B5EF4-FFF2-40B4-BE49-F238E27FC236}">
                <a16:creationId xmlns:a16="http://schemas.microsoft.com/office/drawing/2014/main" id="{09E8F8E8-CF20-4F34-A6BF-B87CCEF86BA0}"/>
              </a:ext>
            </a:extLst>
          </p:cNvPr>
          <p:cNvSpPr txBox="1">
            <a:spLocks noChangeArrowheads="1"/>
          </p:cNvSpPr>
          <p:nvPr/>
        </p:nvSpPr>
        <p:spPr bwMode="auto">
          <a:xfrm>
            <a:off x="118035" y="4434243"/>
            <a:ext cx="10205407"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Key terms...</a:t>
            </a:r>
            <a:r>
              <a:rPr lang="en-GB" altLang="en-US" sz="3000" dirty="0">
                <a:solidFill>
                  <a:srgbClr val="B4005A"/>
                </a:solidFill>
                <a:latin typeface="Arial Rounded MT Bold" panose="020F0704030504030204" pitchFamily="34" charset="0"/>
                <a:cs typeface="Lucida Sans Unicode" panose="020B0602030504020204" pitchFamily="34" charset="0"/>
              </a:rPr>
              <a:t> </a:t>
            </a:r>
            <a:r>
              <a:rPr lang="en-GB" altLang="en-US" sz="2800" dirty="0">
                <a:solidFill>
                  <a:srgbClr val="B4005A"/>
                </a:solidFill>
                <a:latin typeface="Arial Rounded MT Bold" panose="020F0704030504030204" pitchFamily="34" charset="0"/>
                <a:cs typeface="Lucida Sans Unicode" panose="020B0602030504020204" pitchFamily="34" charset="0"/>
              </a:rPr>
              <a:t>Note down the key terms on page 16 of      the text book. Also check you have all the key terms            from the previous pages of this chapter of the text book.</a:t>
            </a:r>
          </a:p>
        </p:txBody>
      </p:sp>
    </p:spTree>
    <p:extLst>
      <p:ext uri="{BB962C8B-B14F-4D97-AF65-F5344CB8AC3E}">
        <p14:creationId xmlns:p14="http://schemas.microsoft.com/office/powerpoint/2010/main" val="35690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8A2A6-D215-4F1D-ADC6-1C5650D59194}"/>
              </a:ext>
            </a:extLst>
          </p:cNvPr>
          <p:cNvPicPr>
            <a:picLocks noChangeAspect="1"/>
          </p:cNvPicPr>
          <p:nvPr/>
        </p:nvPicPr>
        <p:blipFill rotWithShape="1">
          <a:blip r:embed="rId2">
            <a:extLst>
              <a:ext uri="{28A0092B-C50C-407E-A947-70E740481C1C}">
                <a14:useLocalDpi xmlns:a14="http://schemas.microsoft.com/office/drawing/2010/main" val="0"/>
              </a:ext>
            </a:extLst>
          </a:blip>
          <a:srcRect b="9775"/>
          <a:stretch/>
        </p:blipFill>
        <p:spPr>
          <a:xfrm>
            <a:off x="0" y="0"/>
            <a:ext cx="12192000" cy="6877697"/>
          </a:xfrm>
          <a:prstGeom prst="rect">
            <a:avLst/>
          </a:prstGeom>
        </p:spPr>
      </p:pic>
      <p:sp>
        <p:nvSpPr>
          <p:cNvPr id="4" name="Rectangle 3">
            <a:extLst>
              <a:ext uri="{FF2B5EF4-FFF2-40B4-BE49-F238E27FC236}">
                <a16:creationId xmlns:a16="http://schemas.microsoft.com/office/drawing/2014/main" id="{EF03E226-BBF3-4FF6-B7F5-336B41D3D707}"/>
              </a:ext>
            </a:extLst>
          </p:cNvPr>
          <p:cNvSpPr/>
          <p:nvPr/>
        </p:nvSpPr>
        <p:spPr>
          <a:xfrm>
            <a:off x="3728895" y="171126"/>
            <a:ext cx="4565673" cy="1015663"/>
          </a:xfrm>
          <a:prstGeom prst="rect">
            <a:avLst/>
          </a:prstGeom>
          <a:noFill/>
        </p:spPr>
        <p:txBody>
          <a:bodyPr wrap="none" lIns="91440" tIns="45720" rIns="91440" bIns="45720">
            <a:spAutoFit/>
          </a:bodyPr>
          <a:lstStyle/>
          <a:p>
            <a:pPr algn="ctr"/>
            <a:r>
              <a:rPr lang="en-US" sz="6000" b="1" dirty="0">
                <a:ln w="19050">
                  <a:solidFill>
                    <a:srgbClr val="EE0077"/>
                  </a:solidFill>
                </a:ln>
                <a:solidFill>
                  <a:srgbClr val="FF99CC"/>
                </a:solidFill>
                <a:effectLst>
                  <a:reflection blurRad="6350" stA="53000" endA="300" endPos="35500" dir="5400000" sy="-90000" algn="bl" rotWithShape="0"/>
                </a:effectLst>
                <a:latin typeface="Papyrus" panose="03070502060502030205" pitchFamily="66" charset="0"/>
              </a:rPr>
              <a:t>The Dharma</a:t>
            </a:r>
          </a:p>
        </p:txBody>
      </p:sp>
      <p:sp>
        <p:nvSpPr>
          <p:cNvPr id="5" name="Text Box 6">
            <a:extLst>
              <a:ext uri="{FF2B5EF4-FFF2-40B4-BE49-F238E27FC236}">
                <a16:creationId xmlns:a16="http://schemas.microsoft.com/office/drawing/2014/main" id="{3A6602F3-672A-4F5D-93FE-6B52295A62A2}"/>
              </a:ext>
            </a:extLst>
          </p:cNvPr>
          <p:cNvSpPr txBox="1">
            <a:spLocks noChangeArrowheads="1"/>
          </p:cNvSpPr>
          <p:nvPr/>
        </p:nvSpPr>
        <p:spPr bwMode="auto">
          <a:xfrm>
            <a:off x="172279" y="1747720"/>
            <a:ext cx="12019721"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What is the Dharma? </a:t>
            </a:r>
            <a:r>
              <a:rPr lang="en-GB" altLang="en-US" sz="2000" u="sng" dirty="0">
                <a:solidFill>
                  <a:srgbClr val="B4005A"/>
                </a:solidFill>
                <a:latin typeface="Arial Rounded MT Bold" panose="020F0704030504030204" pitchFamily="34" charset="0"/>
                <a:cs typeface="Lucida Sans Unicode" panose="020B0602030504020204" pitchFamily="34" charset="0"/>
              </a:rPr>
              <a:t>(page 16 of the text book)</a:t>
            </a:r>
          </a:p>
          <a:p>
            <a:pPr eaLnBrk="1" hangingPunct="1"/>
            <a:endParaRPr lang="en-GB" altLang="en-US" sz="700" u="sng" dirty="0">
              <a:solidFill>
                <a:srgbClr val="B4005A"/>
              </a:solidFill>
              <a:latin typeface="Arial Rounded MT Bold" panose="020F0704030504030204" pitchFamily="34" charset="0"/>
              <a:cs typeface="Lucida Sans Unicode" panose="020B0602030504020204" pitchFamily="34" charset="0"/>
            </a:endParaRPr>
          </a:p>
          <a:p>
            <a:pPr eaLnBrk="1" hangingPunct="1"/>
            <a:endParaRPr lang="en-GB" altLang="en-US" sz="200" dirty="0">
              <a:solidFill>
                <a:srgbClr val="B4005A"/>
              </a:solidFill>
              <a:latin typeface="Arial Rounded MT Bold" panose="020F0704030504030204" pitchFamily="34" charset="0"/>
              <a:cs typeface="Lucida Sans Unicode" panose="020B0602030504020204" pitchFamily="34" charset="0"/>
            </a:endParaRPr>
          </a:p>
          <a:p>
            <a:pPr marL="514350" indent="-514350" eaLnBrk="1" hangingPunct="1">
              <a:buAutoNum type="arabicPeriod"/>
            </a:pPr>
            <a:r>
              <a:rPr lang="en-GB" altLang="en-US" sz="2800" dirty="0">
                <a:solidFill>
                  <a:srgbClr val="B4005A"/>
                </a:solidFill>
                <a:latin typeface="Arial Rounded MT Bold" panose="020F0704030504030204" pitchFamily="34" charset="0"/>
                <a:cs typeface="Lucida Sans Unicode" panose="020B0602030504020204" pitchFamily="34" charset="0"/>
              </a:rPr>
              <a:t>Note down the first two sentences of Thich </a:t>
            </a:r>
            <a:r>
              <a:rPr lang="en-GB" altLang="en-US" sz="2800" dirty="0" err="1">
                <a:solidFill>
                  <a:srgbClr val="B4005A"/>
                </a:solidFill>
                <a:latin typeface="Arial Rounded MT Bold" panose="020F0704030504030204" pitchFamily="34" charset="0"/>
                <a:cs typeface="Lucida Sans Unicode" panose="020B0602030504020204" pitchFamily="34" charset="0"/>
              </a:rPr>
              <a:t>Nhat</a:t>
            </a:r>
            <a:r>
              <a:rPr lang="en-GB" altLang="en-US" sz="2800" dirty="0">
                <a:solidFill>
                  <a:srgbClr val="B4005A"/>
                </a:solidFill>
                <a:latin typeface="Arial Rounded MT Bold" panose="020F0704030504030204" pitchFamily="34" charset="0"/>
                <a:cs typeface="Lucida Sans Unicode" panose="020B0602030504020204" pitchFamily="34" charset="0"/>
              </a:rPr>
              <a:t> </a:t>
            </a: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      Hanh’s quotation about </a:t>
            </a:r>
            <a:r>
              <a:rPr lang="en-GB" altLang="en-US" sz="2800">
                <a:solidFill>
                  <a:srgbClr val="B4005A"/>
                </a:solidFill>
                <a:latin typeface="Arial Rounded MT Bold" panose="020F0704030504030204" pitchFamily="34" charset="0"/>
                <a:cs typeface="Lucida Sans Unicode" panose="020B0602030504020204" pitchFamily="34" charset="0"/>
              </a:rPr>
              <a:t>Buddha Dharma.</a:t>
            </a:r>
            <a:endParaRPr lang="en-GB" altLang="en-US" sz="2800" dirty="0">
              <a:solidFill>
                <a:srgbClr val="B4005A"/>
              </a:solidFill>
              <a:latin typeface="Arial Rounded MT Bold" panose="020F0704030504030204" pitchFamily="34" charset="0"/>
              <a:cs typeface="Lucida Sans Unicode" panose="020B0602030504020204" pitchFamily="34" charset="0"/>
            </a:endParaRPr>
          </a:p>
          <a:p>
            <a:pPr eaLnBrk="1" hangingPunct="1"/>
            <a:endParaRPr lang="en-GB" altLang="en-US" sz="10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2. What is he suggesting about the Dharma?</a:t>
            </a:r>
          </a:p>
          <a:p>
            <a:pPr eaLnBrk="1" hangingPunct="1"/>
            <a:endParaRPr lang="en-GB" altLang="en-US" sz="10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3. Explain what the Dharma is. Include examples in your answer.</a:t>
            </a:r>
          </a:p>
          <a:p>
            <a:pPr eaLnBrk="1" hangingPunct="1"/>
            <a:endParaRPr lang="en-GB" altLang="en-US" sz="10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4. Explain two reasons why the Dharma is important for Buddhists.</a:t>
            </a:r>
          </a:p>
        </p:txBody>
      </p:sp>
      <p:pic>
        <p:nvPicPr>
          <p:cNvPr id="7" name="Picture 6">
            <a:extLst>
              <a:ext uri="{FF2B5EF4-FFF2-40B4-BE49-F238E27FC236}">
                <a16:creationId xmlns:a16="http://schemas.microsoft.com/office/drawing/2014/main" id="{AD870447-5D5D-4811-A00B-12E59AF3511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817" t="11077" r="4629" b="9373"/>
          <a:stretch/>
        </p:blipFill>
        <p:spPr>
          <a:xfrm flipH="1">
            <a:off x="9978886" y="1899629"/>
            <a:ext cx="1845216" cy="2014941"/>
          </a:xfrm>
          <a:prstGeom prst="rect">
            <a:avLst/>
          </a:prstGeom>
        </p:spPr>
      </p:pic>
    </p:spTree>
    <p:extLst>
      <p:ext uri="{BB962C8B-B14F-4D97-AF65-F5344CB8AC3E}">
        <p14:creationId xmlns:p14="http://schemas.microsoft.com/office/powerpoint/2010/main" val="3896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53E03E-A057-4AD3-889F-47A5F1CFCFAE}"/>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923294"/>
          </a:xfrm>
          <a:prstGeom prst="rect">
            <a:avLst/>
          </a:prstGeom>
        </p:spPr>
      </p:pic>
      <p:sp>
        <p:nvSpPr>
          <p:cNvPr id="4" name="Text Box 6">
            <a:extLst>
              <a:ext uri="{FF2B5EF4-FFF2-40B4-BE49-F238E27FC236}">
                <a16:creationId xmlns:a16="http://schemas.microsoft.com/office/drawing/2014/main" id="{627D9EC9-6515-4AF2-B4A7-EE7A97C6ACAF}"/>
              </a:ext>
            </a:extLst>
          </p:cNvPr>
          <p:cNvSpPr txBox="1">
            <a:spLocks noChangeArrowheads="1"/>
          </p:cNvSpPr>
          <p:nvPr/>
        </p:nvSpPr>
        <p:spPr bwMode="auto">
          <a:xfrm>
            <a:off x="130714" y="1165810"/>
            <a:ext cx="12019721"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A20051"/>
                </a:solidFill>
                <a:latin typeface="Arial Rounded MT Bold" panose="020F0704030504030204" pitchFamily="34" charset="0"/>
                <a:cs typeface="Lucida Sans Unicode" panose="020B0602030504020204" pitchFamily="34" charset="0"/>
              </a:rPr>
              <a:t>The Dharma as a refuge. </a:t>
            </a:r>
            <a:r>
              <a:rPr lang="en-GB" altLang="en-US" sz="2000" u="sng" dirty="0">
                <a:solidFill>
                  <a:srgbClr val="A20051"/>
                </a:solidFill>
                <a:latin typeface="Arial Rounded MT Bold" panose="020F0704030504030204" pitchFamily="34" charset="0"/>
                <a:cs typeface="Lucida Sans Unicode" panose="020B0602030504020204" pitchFamily="34" charset="0"/>
              </a:rPr>
              <a:t>(pages 16 &amp; 17 of the text book)</a:t>
            </a:r>
          </a:p>
          <a:p>
            <a:pPr eaLnBrk="1" hangingPunct="1"/>
            <a:endParaRPr lang="en-GB" altLang="en-US" sz="700" u="sng" dirty="0">
              <a:solidFill>
                <a:srgbClr val="A20051"/>
              </a:solidFill>
              <a:latin typeface="Arial Rounded MT Bold" panose="020F0704030504030204" pitchFamily="34" charset="0"/>
              <a:cs typeface="Lucida Sans Unicode" panose="020B0602030504020204" pitchFamily="34" charset="0"/>
            </a:endParaRPr>
          </a:p>
          <a:p>
            <a:pPr eaLnBrk="1" hangingPunct="1"/>
            <a:endParaRPr lang="en-GB" altLang="en-US" sz="200" dirty="0">
              <a:solidFill>
                <a:srgbClr val="A20051"/>
              </a:solidFill>
              <a:latin typeface="Arial Rounded MT Bold" panose="020F0704030504030204" pitchFamily="34" charset="0"/>
              <a:cs typeface="Lucida Sans Unicode" panose="020B0602030504020204" pitchFamily="34" charset="0"/>
            </a:endParaRPr>
          </a:p>
          <a:p>
            <a:pPr marL="514350" indent="-514350" eaLnBrk="1" hangingPunct="1">
              <a:buAutoNum type="arabicPeriod"/>
            </a:pPr>
            <a:r>
              <a:rPr lang="en-GB" altLang="en-US" sz="2800" dirty="0">
                <a:solidFill>
                  <a:srgbClr val="A20051"/>
                </a:solidFill>
                <a:latin typeface="Arial Rounded MT Bold" panose="020F0704030504030204" pitchFamily="34" charset="0"/>
                <a:cs typeface="Lucida Sans Unicode" panose="020B0602030504020204" pitchFamily="34" charset="0"/>
              </a:rPr>
              <a:t>What are the three refuges (Triple Refuge). What are they also known as?</a:t>
            </a:r>
          </a:p>
          <a:p>
            <a:pPr eaLnBrk="1" hangingPunct="1"/>
            <a:endParaRPr lang="en-GB" altLang="en-US" sz="800" dirty="0">
              <a:solidFill>
                <a:srgbClr val="A20051"/>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2. Explain what it means to ‘go for refuge’ and what it means </a:t>
            </a: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    particularly for Buddhists. </a:t>
            </a:r>
          </a:p>
          <a:p>
            <a:pPr eaLnBrk="1" hangingPunct="1"/>
            <a:endParaRPr lang="en-GB" altLang="en-US" sz="800" dirty="0">
              <a:solidFill>
                <a:srgbClr val="A20051"/>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3. Explain two reasons why the Buddha could be said to be the most </a:t>
            </a: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     important of the Triple Refuge.</a:t>
            </a:r>
          </a:p>
          <a:p>
            <a:pPr eaLnBrk="1" hangingPunct="1"/>
            <a:endParaRPr lang="en-GB" altLang="en-US" sz="800" dirty="0">
              <a:solidFill>
                <a:srgbClr val="A20051"/>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4. Explain two reasons why the Dharma could be said to be the most </a:t>
            </a: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     important of the Triple Refuge.</a:t>
            </a:r>
          </a:p>
          <a:p>
            <a:pPr eaLnBrk="1" hangingPunct="1"/>
            <a:endParaRPr lang="en-GB" altLang="en-US" sz="800" dirty="0">
              <a:solidFill>
                <a:srgbClr val="A20051"/>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5. Explain two reasons why the sangha could be said to be the most </a:t>
            </a: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     important of the Triple Refuge.</a:t>
            </a:r>
          </a:p>
          <a:p>
            <a:pPr eaLnBrk="1" hangingPunct="1"/>
            <a:r>
              <a:rPr lang="en-GB" altLang="en-US" sz="2800" dirty="0">
                <a:solidFill>
                  <a:srgbClr val="A20051"/>
                </a:solidFill>
                <a:latin typeface="Arial Rounded MT Bold" panose="020F0704030504030204" pitchFamily="34" charset="0"/>
                <a:cs typeface="Lucida Sans Unicode" panose="020B0602030504020204" pitchFamily="34" charset="0"/>
              </a:rPr>
              <a:t>.</a:t>
            </a:r>
          </a:p>
        </p:txBody>
      </p:sp>
      <p:sp>
        <p:nvSpPr>
          <p:cNvPr id="5" name="Rectangle 4">
            <a:extLst>
              <a:ext uri="{FF2B5EF4-FFF2-40B4-BE49-F238E27FC236}">
                <a16:creationId xmlns:a16="http://schemas.microsoft.com/office/drawing/2014/main" id="{27D6D00D-B908-4678-88C0-4EAE3C997CB1}"/>
              </a:ext>
            </a:extLst>
          </p:cNvPr>
          <p:cNvSpPr/>
          <p:nvPr/>
        </p:nvSpPr>
        <p:spPr>
          <a:xfrm>
            <a:off x="3769196" y="171126"/>
            <a:ext cx="4124847" cy="923330"/>
          </a:xfrm>
          <a:prstGeom prst="rect">
            <a:avLst/>
          </a:prstGeom>
          <a:noFill/>
        </p:spPr>
        <p:txBody>
          <a:bodyPr wrap="none" lIns="91440" tIns="45720" rIns="91440" bIns="45720">
            <a:spAutoFit/>
          </a:bodyPr>
          <a:lstStyle/>
          <a:p>
            <a:pPr algn="ctr"/>
            <a:r>
              <a:rPr lang="en-US" sz="5400" b="1" dirty="0">
                <a:ln w="19050">
                  <a:solidFill>
                    <a:srgbClr val="EE0077"/>
                  </a:solidFill>
                </a:ln>
                <a:solidFill>
                  <a:srgbClr val="FF99CC"/>
                </a:solidFill>
                <a:effectLst>
                  <a:reflection blurRad="6350" stA="53000" endA="300" endPos="35500" dir="5400000" sy="-90000" algn="bl" rotWithShape="0"/>
                </a:effectLst>
                <a:latin typeface="Papyrus" panose="03070502060502030205" pitchFamily="66" charset="0"/>
              </a:rPr>
              <a:t>The Dharma</a:t>
            </a:r>
          </a:p>
        </p:txBody>
      </p:sp>
    </p:spTree>
    <p:extLst>
      <p:ext uri="{BB962C8B-B14F-4D97-AF65-F5344CB8AC3E}">
        <p14:creationId xmlns:p14="http://schemas.microsoft.com/office/powerpoint/2010/main" val="1670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4C80F6-1785-4DE3-9D29-331268938823}"/>
              </a:ext>
            </a:extLst>
          </p:cNvPr>
          <p:cNvSpPr/>
          <p:nvPr/>
        </p:nvSpPr>
        <p:spPr>
          <a:xfrm>
            <a:off x="3810819" y="242210"/>
            <a:ext cx="4565673" cy="1015663"/>
          </a:xfrm>
          <a:prstGeom prst="rect">
            <a:avLst/>
          </a:prstGeom>
          <a:noFill/>
        </p:spPr>
        <p:txBody>
          <a:bodyPr wrap="none" lIns="91440" tIns="45720" rIns="91440" bIns="45720">
            <a:spAutoFit/>
          </a:bodyPr>
          <a:lstStyle/>
          <a:p>
            <a:pPr algn="ctr"/>
            <a:r>
              <a:rPr lang="en-US" sz="6000" b="1" dirty="0">
                <a:ln w="19050">
                  <a:solidFill>
                    <a:srgbClr val="EE0077"/>
                  </a:solidFill>
                </a:ln>
                <a:solidFill>
                  <a:srgbClr val="FF99CC"/>
                </a:solidFill>
                <a:effectLst>
                  <a:reflection blurRad="6350" stA="53000" endA="300" endPos="35500" dir="5400000" sy="-90000" algn="bl" rotWithShape="0"/>
                </a:effectLst>
                <a:latin typeface="Papyrus" panose="03070502060502030205" pitchFamily="66" charset="0"/>
              </a:rPr>
              <a:t>The Dharma</a:t>
            </a:r>
          </a:p>
        </p:txBody>
      </p:sp>
      <p:sp>
        <p:nvSpPr>
          <p:cNvPr id="5" name="Text Box 6">
            <a:extLst>
              <a:ext uri="{FF2B5EF4-FFF2-40B4-BE49-F238E27FC236}">
                <a16:creationId xmlns:a16="http://schemas.microsoft.com/office/drawing/2014/main" id="{0F355749-1FE8-4D72-9C2B-97F25BD97F2A}"/>
              </a:ext>
            </a:extLst>
          </p:cNvPr>
          <p:cNvSpPr txBox="1">
            <a:spLocks noChangeArrowheads="1"/>
          </p:cNvSpPr>
          <p:nvPr/>
        </p:nvSpPr>
        <p:spPr bwMode="auto">
          <a:xfrm>
            <a:off x="172279" y="4010135"/>
            <a:ext cx="11953461"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Reflect…</a:t>
            </a:r>
          </a:p>
          <a:p>
            <a:pPr eaLnBrk="1" hangingPunct="1"/>
            <a:endParaRPr lang="en-GB" altLang="en-US" sz="700" u="sng" dirty="0">
              <a:solidFill>
                <a:srgbClr val="B4005A"/>
              </a:solidFill>
              <a:latin typeface="Arial Rounded MT Bold" panose="020F0704030504030204" pitchFamily="34" charset="0"/>
              <a:cs typeface="Lucida Sans Unicode" panose="020B0602030504020204" pitchFamily="34" charset="0"/>
            </a:endParaRPr>
          </a:p>
          <a:p>
            <a:pPr eaLnBrk="1" hangingPunct="1"/>
            <a:endParaRPr lang="en-GB" altLang="en-US" sz="2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Buddha taught his followers that they shouldn’t blindly accept his teachings but test and question them. Explain why you think this was. What might be the advantages and disadvantages of this.</a:t>
            </a:r>
          </a:p>
          <a:p>
            <a:pPr eaLnBrk="1" hangingPunct="1"/>
            <a:endParaRPr lang="en-GB" altLang="en-US" sz="2800" dirty="0">
              <a:solidFill>
                <a:srgbClr val="B4005A"/>
              </a:solidFill>
              <a:latin typeface="Arial Rounded MT Bold" panose="020F0704030504030204" pitchFamily="34" charset="0"/>
              <a:cs typeface="Lucida Sans Unicode" panose="020B0602030504020204" pitchFamily="34" charset="0"/>
            </a:endParaRPr>
          </a:p>
        </p:txBody>
      </p:sp>
      <p:sp>
        <p:nvSpPr>
          <p:cNvPr id="6" name="Text Box 6">
            <a:extLst>
              <a:ext uri="{FF2B5EF4-FFF2-40B4-BE49-F238E27FC236}">
                <a16:creationId xmlns:a16="http://schemas.microsoft.com/office/drawing/2014/main" id="{73230450-AD72-4426-9808-34396EA8D5A6}"/>
              </a:ext>
            </a:extLst>
          </p:cNvPr>
          <p:cNvSpPr txBox="1">
            <a:spLocks noChangeArrowheads="1"/>
          </p:cNvSpPr>
          <p:nvPr/>
        </p:nvSpPr>
        <p:spPr bwMode="auto">
          <a:xfrm>
            <a:off x="172280" y="1876549"/>
            <a:ext cx="8680775"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GB" altLang="en-US" sz="3000" u="sng" dirty="0">
                <a:solidFill>
                  <a:srgbClr val="B4005A"/>
                </a:solidFill>
                <a:latin typeface="Arial Rounded MT Bold" panose="020F0704030504030204" pitchFamily="34" charset="0"/>
                <a:cs typeface="Lucida Sans Unicode" panose="020B0602030504020204" pitchFamily="34" charset="0"/>
              </a:rPr>
              <a:t>Reflect…</a:t>
            </a:r>
          </a:p>
          <a:p>
            <a:pPr eaLnBrk="1" hangingPunct="1"/>
            <a:endParaRPr lang="en-GB" altLang="en-US" sz="700" u="sng" dirty="0">
              <a:solidFill>
                <a:srgbClr val="B4005A"/>
              </a:solidFill>
              <a:latin typeface="Arial Rounded MT Bold" panose="020F0704030504030204" pitchFamily="34" charset="0"/>
              <a:cs typeface="Lucida Sans Unicode" panose="020B0602030504020204" pitchFamily="34" charset="0"/>
            </a:endParaRPr>
          </a:p>
          <a:p>
            <a:pPr eaLnBrk="1" hangingPunct="1"/>
            <a:endParaRPr lang="en-GB" altLang="en-US" sz="200" dirty="0">
              <a:solidFill>
                <a:srgbClr val="B4005A"/>
              </a:solidFill>
              <a:latin typeface="Arial Rounded MT Bold" panose="020F0704030504030204" pitchFamily="34" charset="0"/>
              <a:cs typeface="Lucida Sans Unicode" panose="020B0602030504020204" pitchFamily="34" charset="0"/>
            </a:endParaRPr>
          </a:p>
          <a:p>
            <a:pPr eaLnBrk="1" hangingPunct="1"/>
            <a:r>
              <a:rPr lang="en-GB" altLang="en-US" sz="2800" dirty="0">
                <a:solidFill>
                  <a:srgbClr val="B4005A"/>
                </a:solidFill>
                <a:latin typeface="Arial Rounded MT Bold" panose="020F0704030504030204" pitchFamily="34" charset="0"/>
                <a:cs typeface="Lucida Sans Unicode" panose="020B0602030504020204" pitchFamily="34" charset="0"/>
              </a:rPr>
              <a:t>Explain under what circumstances might a Buddhist go for refuge in the Triple Refuge.</a:t>
            </a:r>
          </a:p>
        </p:txBody>
      </p:sp>
      <p:pic>
        <p:nvPicPr>
          <p:cNvPr id="7" name="Picture 6">
            <a:extLst>
              <a:ext uri="{FF2B5EF4-FFF2-40B4-BE49-F238E27FC236}">
                <a16:creationId xmlns:a16="http://schemas.microsoft.com/office/drawing/2014/main" id="{62AF49EE-3296-4750-8E0B-7A16BC862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611" y="1496291"/>
            <a:ext cx="2632753" cy="2875362"/>
          </a:xfrm>
          <a:prstGeom prst="rect">
            <a:avLst/>
          </a:prstGeom>
          <a:ln>
            <a:noFill/>
          </a:ln>
          <a:effectLst>
            <a:softEdge rad="112500"/>
          </a:effectLst>
        </p:spPr>
      </p:pic>
    </p:spTree>
    <p:extLst>
      <p:ext uri="{BB962C8B-B14F-4D97-AF65-F5344CB8AC3E}">
        <p14:creationId xmlns:p14="http://schemas.microsoft.com/office/powerpoint/2010/main" val="25978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11142</TotalTime>
  <Words>305</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Calibri</vt:lpstr>
      <vt:lpstr>Calibri Light</vt:lpstr>
      <vt:lpstr>Lucida Sans Unicode</vt:lpstr>
      <vt:lpstr>Papyrus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M Haughton</cp:lastModifiedBy>
  <cp:revision>21</cp:revision>
  <dcterms:created xsi:type="dcterms:W3CDTF">2018-07-28T14:46:37Z</dcterms:created>
  <dcterms:modified xsi:type="dcterms:W3CDTF">2019-02-05T18:40:22Z</dcterms:modified>
</cp:coreProperties>
</file>