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74" r:id="rId4"/>
    <p:sldId id="269" r:id="rId5"/>
    <p:sldId id="264" r:id="rId6"/>
    <p:sldId id="275" r:id="rId7"/>
    <p:sldId id="276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113" d="100"/>
          <a:sy n="113" d="100"/>
        </p:scale>
        <p:origin x="84" y="10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9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12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9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2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3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1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8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5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h1MrDHLo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497" y="13319"/>
            <a:ext cx="119533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damsky SF" pitchFamily="2" charset="0"/>
              </a:rPr>
              <a:t>Religion and Science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1764" y="1300816"/>
            <a:ext cx="11364227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Focus.</a:t>
            </a:r>
          </a:p>
          <a:p>
            <a:pPr eaLnBrk="1" hangingPunct="1"/>
            <a:endParaRPr lang="en-GB" altLang="en-US" sz="1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What is truth?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1609" y="2412992"/>
            <a:ext cx="11907216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To begin...</a:t>
            </a:r>
          </a:p>
          <a:p>
            <a:pPr eaLnBrk="1" hangingPunct="1"/>
            <a:endParaRPr lang="en-GB" altLang="en-US" sz="1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Watch the video and answer the questions.</a:t>
            </a:r>
          </a:p>
          <a:p>
            <a:pPr eaLnBrk="1" hangingPunct="1"/>
            <a:endParaRPr lang="en-GB" altLang="en-US" sz="8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Why do some people believe a belief in God is incompatible with         being a scientist?</a:t>
            </a:r>
          </a:p>
          <a:p>
            <a:pPr marL="514350" indent="-514350" eaLnBrk="1" hangingPunct="1">
              <a:buAutoNum type="arabicPeriod"/>
            </a:pPr>
            <a:endParaRPr lang="en-GB" altLang="en-US" sz="6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How can a scientist believe in God?</a:t>
            </a:r>
          </a:p>
          <a:p>
            <a:pPr marL="514350" indent="-514350" eaLnBrk="1" hangingPunct="1">
              <a:buAutoNum type="arabicPeriod"/>
            </a:pPr>
            <a:endParaRPr lang="en-GB" altLang="en-US" sz="6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What is the God </a:t>
            </a:r>
            <a:r>
              <a:rPr lang="en-GB" altLang="en-US" sz="2600" dirty="0" err="1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Mayim</a:t>
            </a: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believe in like?</a:t>
            </a:r>
          </a:p>
          <a:p>
            <a:pPr marL="514350" indent="-514350" eaLnBrk="1" hangingPunct="1">
              <a:buAutoNum type="arabicPeriod"/>
            </a:pPr>
            <a:endParaRPr lang="en-GB" altLang="en-US" sz="6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Give examples of the spiritual aspects of life </a:t>
            </a:r>
            <a:r>
              <a:rPr lang="en-GB" altLang="en-US" sz="2600" dirty="0" err="1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Mayim</a:t>
            </a: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attributes to God.</a:t>
            </a:r>
          </a:p>
          <a:p>
            <a:pPr marL="514350" indent="-514350" eaLnBrk="1" hangingPunct="1">
              <a:buAutoNum type="arabicPeriod"/>
            </a:pPr>
            <a:endParaRPr lang="en-GB" altLang="en-US" sz="6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What benefits does religion give </a:t>
            </a:r>
            <a:r>
              <a:rPr lang="en-GB" altLang="en-US" sz="2600" dirty="0" err="1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Mayim</a:t>
            </a: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in her life?</a:t>
            </a:r>
          </a:p>
          <a:p>
            <a:pPr marL="514350" indent="-514350" eaLnBrk="1" hangingPunct="1">
              <a:buAutoNum type="arabicPeriod"/>
            </a:pPr>
            <a:endParaRPr lang="en-GB" altLang="en-US" sz="6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Can science teach morals and boundaries? </a:t>
            </a:r>
          </a:p>
          <a:p>
            <a:pPr marL="514350" indent="-514350" eaLnBrk="1" hangingPunct="1">
              <a:buAutoNum type="arabicPeriod"/>
            </a:pPr>
            <a:endParaRPr lang="en-GB" altLang="en-US" sz="2800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0F950-71DB-46DB-8998-0235F97FEED8}"/>
              </a:ext>
            </a:extLst>
          </p:cNvPr>
          <p:cNvSpPr/>
          <p:nvPr/>
        </p:nvSpPr>
        <p:spPr>
          <a:xfrm>
            <a:off x="2349996" y="2564904"/>
            <a:ext cx="5531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https://www.youtube.com/watch?v=qZh1MrDHLoY</a:t>
            </a: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FC139-838B-4DED-BED5-25B3418E8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42815"/>
            <a:ext cx="3922266" cy="220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822603" y="0"/>
            <a:ext cx="4248471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 sz="3000" b="1" u="sng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1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Given that the perception seems to be that science and religion are incompatible, give some examples of these perceived conflicts.</a:t>
            </a:r>
            <a:endParaRPr lang="en-GB" altLang="en-US" sz="28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E2B1B-4234-4AE8-82D7-7CEC4B1FF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2420" r="3675" b="15275"/>
          <a:stretch/>
        </p:blipFill>
        <p:spPr>
          <a:xfrm>
            <a:off x="117748" y="188640"/>
            <a:ext cx="7632848" cy="6570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E04F5-4C7D-49AF-B272-B91260FB94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9235"/>
          <a:stretch/>
        </p:blipFill>
        <p:spPr>
          <a:xfrm>
            <a:off x="8146638" y="4602829"/>
            <a:ext cx="36004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A22730-967D-4885-81CC-F435A7F5A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6" b="13528"/>
          <a:stretch/>
        </p:blipFill>
        <p:spPr>
          <a:xfrm>
            <a:off x="4503037" y="1204303"/>
            <a:ext cx="7488832" cy="215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CB045B-CE79-46DE-8A56-2BCBABC385C2}"/>
              </a:ext>
            </a:extLst>
          </p:cNvPr>
          <p:cNvSpPr/>
          <p:nvPr/>
        </p:nvSpPr>
        <p:spPr>
          <a:xfrm>
            <a:off x="-386308" y="188640"/>
            <a:ext cx="93610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000" b="1" cap="none" spc="0" dirty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damsky SF" pitchFamily="2" charset="0"/>
              </a:rPr>
              <a:t>Religion and Science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2874E2B-0EF7-4315-9554-9F836A29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689" y="2924944"/>
            <a:ext cx="7488832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 sz="2800" b="1" u="sng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2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One of the most famous scientists of all time, Albert Einstein, was a theist – he was Jewish.</a:t>
            </a:r>
          </a:p>
          <a:p>
            <a:pPr eaLnBrk="1" hangingPunct="1"/>
            <a:endParaRPr lang="en-GB" altLang="en-US" sz="1000" b="1" dirty="0">
              <a:solidFill>
                <a:srgbClr val="00206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2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Bearing in mind his comment above, explain why religion is sometimes necessary when new scientific discoveries are made. Include examples in your answer.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27CBE0-E0CA-4934-8BAA-1F589D3AF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98495"/>
            <a:ext cx="3696841" cy="39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747" y="188640"/>
            <a:ext cx="119533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damsky SF" pitchFamily="2" charset="0"/>
              </a:rPr>
              <a:t>Religion and Science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9796" y="1628800"/>
            <a:ext cx="1136422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Investigation – 3 groups.</a:t>
            </a:r>
          </a:p>
          <a:p>
            <a:pPr eaLnBrk="1" hangingPunct="1"/>
            <a:endParaRPr lang="en-GB" altLang="en-US" sz="1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8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</a:t>
            </a: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Each group with complete a simple investigation following one of the methods as outlined on the sheet.</a:t>
            </a:r>
          </a:p>
          <a:p>
            <a:pPr eaLnBrk="1" hangingPunct="1"/>
            <a:endParaRPr lang="en-GB" altLang="en-US" sz="11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              Talk to other people in the group to do your       </a:t>
            </a: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              investigation and use any other knowledge you have.</a:t>
            </a:r>
          </a:p>
          <a:p>
            <a:pPr eaLnBrk="1" hangingPunct="1"/>
            <a:endParaRPr lang="en-GB" altLang="en-US" sz="8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              Note down your findings.</a:t>
            </a:r>
          </a:p>
          <a:p>
            <a:pPr eaLnBrk="1" hangingPunct="1"/>
            <a:endParaRPr lang="en-GB" altLang="en-US" sz="8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              As a whole group collectively discuss all your findings.                     </a:t>
            </a: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              Can we come to any conclusions?</a:t>
            </a:r>
            <a:endParaRPr lang="en-GB" altLang="en-US" sz="28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87DF8-A122-4755-B3C1-9F1E9D3BF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703"/>
            <a:ext cx="2322148" cy="33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F484B1-6A68-41E9-978C-8014EFAF0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t="7087" r="8381" b="13770"/>
          <a:stretch/>
        </p:blipFill>
        <p:spPr>
          <a:xfrm>
            <a:off x="189756" y="1916832"/>
            <a:ext cx="4104456" cy="48245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F7CB4D6-7AD0-4454-9FF7-82AFE712DF64}"/>
              </a:ext>
            </a:extLst>
          </p:cNvPr>
          <p:cNvSpPr/>
          <p:nvPr/>
        </p:nvSpPr>
        <p:spPr>
          <a:xfrm>
            <a:off x="5086300" y="476672"/>
            <a:ext cx="66247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Questions.</a:t>
            </a:r>
          </a:p>
          <a:p>
            <a:endParaRPr lang="en-GB" sz="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Explain, with examples how our perceptions of ‘truth’ can be affected.</a:t>
            </a:r>
          </a:p>
          <a:p>
            <a:pPr marL="457200" indent="-457200">
              <a:buAutoNum type="arabicPeriod"/>
            </a:pPr>
            <a:endParaRPr lang="en-GB" sz="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2. Explain, with examples how one’s background and upbringing can affect what a person believes to be true.</a:t>
            </a:r>
          </a:p>
          <a:p>
            <a:endParaRPr lang="en-GB" sz="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3. Explain, with examples, the following causes of belief;  (a) fear;  (b) wishful thinking;   and  (c) the need for security.</a:t>
            </a:r>
          </a:p>
          <a:p>
            <a:endParaRPr lang="en-GB" sz="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4. Explain, with examples why our inherited beliefs may change or develop.</a:t>
            </a:r>
          </a:p>
          <a:p>
            <a:endParaRPr lang="en-GB" sz="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5. Explain, with examples why, if investigated, inherited beliefs my be solidified.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9BBD48-C392-4BA4-8F36-EE77313C37FC}"/>
              </a:ext>
            </a:extLst>
          </p:cNvPr>
          <p:cNvSpPr/>
          <p:nvPr/>
        </p:nvSpPr>
        <p:spPr>
          <a:xfrm>
            <a:off x="189756" y="116632"/>
            <a:ext cx="4248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damsky SF" pitchFamily="2" charset="0"/>
              </a:rPr>
              <a:t>Religion and Science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BB5982-116B-4B5E-BDED-597541B7484B}"/>
              </a:ext>
            </a:extLst>
          </p:cNvPr>
          <p:cNvSpPr/>
          <p:nvPr/>
        </p:nvSpPr>
        <p:spPr>
          <a:xfrm>
            <a:off x="117747" y="188640"/>
            <a:ext cx="119533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damsky SF" pitchFamily="2" charset="0"/>
              </a:rPr>
              <a:t>Religion and Science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29B1B37-D0B5-4E43-83BC-B979CC11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1700808"/>
            <a:ext cx="1136422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8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</a:t>
            </a:r>
          </a:p>
          <a:p>
            <a:pPr eaLnBrk="1" hangingPunct="1"/>
            <a:r>
              <a:rPr lang="en-GB" altLang="en-US" sz="3200" b="1" u="sng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Things to do; </a:t>
            </a:r>
          </a:p>
          <a:p>
            <a:pPr eaLnBrk="1" hangingPunct="1"/>
            <a:endParaRPr lang="en-GB" altLang="en-US" sz="10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Give an example of a ‘truth’ – scientific or historical. Explain   </a:t>
            </a: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 why we have this ‘truth’ (referring to direct, indirect and  </a:t>
            </a: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cumulative evidence. </a:t>
            </a:r>
          </a:p>
          <a:p>
            <a:pPr eaLnBrk="1" hangingPunct="1"/>
            <a:endParaRPr lang="en-GB" altLang="en-US" sz="10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2.  Explain why this example may not be                                                           </a:t>
            </a:r>
          </a:p>
          <a:p>
            <a:pPr eaLnBrk="1" hangingPunct="1"/>
            <a:r>
              <a:rPr lang="en-GB" altLang="en-US" sz="32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considered an ‘absolute truth’.</a:t>
            </a:r>
          </a:p>
        </p:txBody>
      </p:sp>
    </p:spTree>
    <p:extLst>
      <p:ext uri="{BB962C8B-B14F-4D97-AF65-F5344CB8AC3E}">
        <p14:creationId xmlns:p14="http://schemas.microsoft.com/office/powerpoint/2010/main" val="32650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F79960-3733-45AD-BF99-63DA0FC0F1C9}"/>
              </a:ext>
            </a:extLst>
          </p:cNvPr>
          <p:cNvSpPr/>
          <p:nvPr/>
        </p:nvSpPr>
        <p:spPr>
          <a:xfrm>
            <a:off x="117748" y="0"/>
            <a:ext cx="119533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damsky SF" pitchFamily="2" charset="0"/>
              </a:rPr>
              <a:t>Religion and Science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31FEA-B1F4-4408-A179-C717707950F0}"/>
              </a:ext>
            </a:extLst>
          </p:cNvPr>
          <p:cNvSpPr/>
          <p:nvPr/>
        </p:nvSpPr>
        <p:spPr>
          <a:xfrm>
            <a:off x="4438228" y="1268760"/>
            <a:ext cx="76328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Explain… </a:t>
            </a:r>
          </a:p>
          <a:p>
            <a:endParaRPr lang="en-GB" sz="1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Explain, with an example how evidence can be used to find religious truths.</a:t>
            </a:r>
          </a:p>
          <a:p>
            <a:pPr marL="514350" indent="-514350">
              <a:buAutoNum type="arabicPeriod"/>
            </a:pPr>
            <a:endParaRPr lang="en-GB" sz="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2.  Explain, with examples why looking for  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religious truths is different, but also in 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some ways similar, to looking for   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scientific truths.</a:t>
            </a:r>
          </a:p>
          <a:p>
            <a:endParaRPr lang="en-GB" sz="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 startAt="3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Explain with examples how religious 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truth can be proven and why this can be 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similar to how scientific or historical 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truths can be proven.</a:t>
            </a:r>
          </a:p>
        </p:txBody>
      </p:sp>
    </p:spTree>
    <p:extLst>
      <p:ext uri="{BB962C8B-B14F-4D97-AF65-F5344CB8AC3E}">
        <p14:creationId xmlns:p14="http://schemas.microsoft.com/office/powerpoint/2010/main" val="7138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632</TotalTime>
  <Words>478</Words>
  <Application>Microsoft Office PowerPoint</Application>
  <PresentationFormat>Custom</PresentationFormat>
  <Paragraphs>81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Adamsky SF</vt:lpstr>
      <vt:lpstr>Arial Rounded MT Bold</vt:lpstr>
      <vt:lpstr>Candara</vt:lpstr>
      <vt:lpstr>Century Gothic</vt:lpstr>
      <vt:lpstr>Lucida Sans Unicode</vt:lpstr>
      <vt:lpstr>Palatino Linotype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MICHAEL HAUGHTON</cp:lastModifiedBy>
  <cp:revision>17</cp:revision>
  <dcterms:created xsi:type="dcterms:W3CDTF">2018-01-24T13:51:12Z</dcterms:created>
  <dcterms:modified xsi:type="dcterms:W3CDTF">2019-01-03T23:26:53Z</dcterms:modified>
</cp:coreProperties>
</file>