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E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5F3C6-12BF-44D3-BC75-DAAD8FD86BB5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7BABA-E3C7-4EC9-926C-44A1C7D3C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30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/>
          <p:nvPr/>
        </p:nvSpPr>
        <p:spPr>
          <a:xfrm>
            <a:off x="0" y="234200"/>
            <a:ext cx="12192000" cy="93202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009650" algn="l"/>
              </a:tabLst>
            </a:pPr>
            <a:r>
              <a:rPr lang="en-GB" sz="4500" b="1" spc="50" dirty="0" smtClean="0">
                <a:ln w="9525" cap="flat" cmpd="sng" algn="ctr">
                  <a:solidFill>
                    <a:srgbClr val="D60093"/>
                  </a:solidFill>
                  <a:prstDash val="solid"/>
                  <a:round/>
                </a:ln>
                <a:gradFill>
                  <a:gsLst>
                    <a:gs pos="56000">
                      <a:schemeClr val="accent1">
                        <a:lumMod val="5000"/>
                        <a:lumOff val="95000"/>
                      </a:schemeClr>
                    </a:gs>
                    <a:gs pos="7000">
                      <a:schemeClr val="accent1">
                        <a:lumMod val="45000"/>
                        <a:lumOff val="55000"/>
                      </a:schemeClr>
                    </a:gs>
                    <a:gs pos="89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after death 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009650" algn="l"/>
              </a:tabLst>
            </a:pPr>
            <a:r>
              <a:rPr lang="en-GB" sz="4500" b="1" spc="50" dirty="0" smtClean="0">
                <a:ln w="9525" cap="flat" cmpd="sng" algn="ctr">
                  <a:solidFill>
                    <a:srgbClr val="D60093"/>
                  </a:solidFill>
                  <a:prstDash val="solid"/>
                  <a:round/>
                </a:ln>
                <a:gradFill>
                  <a:gsLst>
                    <a:gs pos="56000">
                      <a:schemeClr val="accent1">
                        <a:lumMod val="5000"/>
                        <a:lumOff val="95000"/>
                      </a:schemeClr>
                    </a:gs>
                    <a:gs pos="7000">
                      <a:schemeClr val="accent1">
                        <a:lumMod val="45000"/>
                        <a:lumOff val="55000"/>
                      </a:schemeClr>
                    </a:gs>
                    <a:gs pos="89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Philosophical Problems</a:t>
            </a:r>
            <a:endParaRPr lang="en-GB" sz="4500" dirty="0">
              <a:ln w="9525" cap="flat" cmpd="sng" algn="ctr">
                <a:solidFill>
                  <a:srgbClr val="D60093"/>
                </a:solidFill>
                <a:prstDash val="solid"/>
                <a:round/>
              </a:ln>
              <a:gradFill>
                <a:gsLst>
                  <a:gs pos="56000">
                    <a:schemeClr val="accent1">
                      <a:lumMod val="5000"/>
                      <a:lumOff val="95000"/>
                    </a:schemeClr>
                  </a:gs>
                  <a:gs pos="7000">
                    <a:schemeClr val="accent1">
                      <a:lumMod val="45000"/>
                      <a:lumOff val="55000"/>
                    </a:schemeClr>
                  </a:gs>
                  <a:gs pos="89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9137" y="2475528"/>
            <a:ext cx="11433725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u="sng" dirty="0" smtClean="0">
                <a:ln w="0"/>
                <a:latin typeface="Arial Rounded MT Bold" panose="020F0704030504030204" pitchFamily="34" charset="0"/>
              </a:rPr>
              <a:t>Focus…</a:t>
            </a:r>
          </a:p>
          <a:p>
            <a:endParaRPr lang="en-US" sz="600" b="1" dirty="0">
              <a:ln w="0"/>
              <a:latin typeface="Arial Rounded MT Bold" panose="020F0704030504030204" pitchFamily="34" charset="0"/>
            </a:endParaRPr>
          </a:p>
          <a:p>
            <a:r>
              <a:rPr lang="en-US" sz="3200" b="1" dirty="0" smtClean="0">
                <a:ln w="0"/>
                <a:latin typeface="Arial Rounded MT Bold" panose="020F0704030504030204" pitchFamily="34" charset="0"/>
              </a:rPr>
              <a:t>Why can language be a problem when talking about the possibility of life after death?</a:t>
            </a:r>
            <a:endParaRPr lang="en-US" sz="3200" b="1" dirty="0">
              <a:ln w="0"/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137" y="5024797"/>
            <a:ext cx="82147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u="sng" dirty="0" smtClean="0">
                <a:ln w="0"/>
                <a:latin typeface="Arial Rounded MT Bold" panose="020F0704030504030204" pitchFamily="34" charset="0"/>
              </a:rPr>
              <a:t>To begin… </a:t>
            </a:r>
            <a:r>
              <a:rPr lang="en-US" sz="3200" b="1" dirty="0" smtClean="0">
                <a:ln w="0"/>
                <a:latin typeface="Arial Rounded MT Bold" panose="020F0704030504030204" pitchFamily="34" charset="0"/>
              </a:rPr>
              <a:t>Quiz!</a:t>
            </a:r>
            <a:endParaRPr lang="en-US" sz="3200" b="1" dirty="0">
              <a:ln w="0"/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7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0" y="234200"/>
            <a:ext cx="12192000" cy="93202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009650" algn="l"/>
              </a:tabLst>
            </a:pPr>
            <a:r>
              <a:rPr lang="en-GB" sz="4200" b="1" spc="50" dirty="0" smtClean="0">
                <a:ln w="9525" cap="flat" cmpd="sng" algn="ctr">
                  <a:solidFill>
                    <a:srgbClr val="D60093"/>
                  </a:solidFill>
                  <a:prstDash val="solid"/>
                  <a:round/>
                </a:ln>
                <a:gradFill>
                  <a:gsLst>
                    <a:gs pos="56000">
                      <a:schemeClr val="accent1">
                        <a:lumMod val="5000"/>
                        <a:lumOff val="95000"/>
                      </a:schemeClr>
                    </a:gs>
                    <a:gs pos="7000">
                      <a:schemeClr val="accent1">
                        <a:lumMod val="45000"/>
                        <a:lumOff val="55000"/>
                      </a:schemeClr>
                    </a:gs>
                    <a:gs pos="89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after death – Philosophical Problems</a:t>
            </a:r>
            <a:endParaRPr lang="en-GB" sz="4200" dirty="0">
              <a:ln w="9525" cap="flat" cmpd="sng" algn="ctr">
                <a:solidFill>
                  <a:srgbClr val="D60093"/>
                </a:solidFill>
                <a:prstDash val="solid"/>
                <a:round/>
              </a:ln>
              <a:gradFill>
                <a:gsLst>
                  <a:gs pos="56000">
                    <a:schemeClr val="accent1">
                      <a:lumMod val="5000"/>
                      <a:lumOff val="95000"/>
                    </a:schemeClr>
                  </a:gs>
                  <a:gs pos="7000">
                    <a:schemeClr val="accent1">
                      <a:lumMod val="45000"/>
                      <a:lumOff val="55000"/>
                    </a:schemeClr>
                  </a:gs>
                  <a:gs pos="89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9490" y="1449199"/>
            <a:ext cx="117183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latin typeface="Arial Rounded MT Bold" panose="020F0704030504030204" pitchFamily="34" charset="0"/>
              </a:rPr>
              <a:t>Read the information and then…</a:t>
            </a:r>
          </a:p>
          <a:p>
            <a:endParaRPr lang="en-GB" sz="1200" dirty="0" smtClean="0">
              <a:latin typeface="Arial Rounded MT Bold" panose="020F0704030504030204" pitchFamily="34" charset="0"/>
            </a:endParaRPr>
          </a:p>
          <a:p>
            <a:pPr marL="514350" indent="-514350">
              <a:buAutoNum type="arabicPeriod"/>
            </a:pPr>
            <a:r>
              <a:rPr lang="en-GB" sz="2800" dirty="0" smtClean="0">
                <a:latin typeface="Arial Rounded MT Bold" panose="020F0704030504030204" pitchFamily="34" charset="0"/>
              </a:rPr>
              <a:t>Explain </a:t>
            </a:r>
            <a:r>
              <a:rPr lang="en-GB" sz="2800" dirty="0">
                <a:latin typeface="Arial Rounded MT Bold" panose="020F0704030504030204" pitchFamily="34" charset="0"/>
              </a:rPr>
              <a:t>why language can be a problem when talking about the possibility of life after death</a:t>
            </a:r>
            <a:r>
              <a:rPr lang="en-GB" sz="2800" dirty="0" smtClean="0">
                <a:latin typeface="Arial Rounded MT Bold" panose="020F0704030504030204" pitchFamily="34" charset="0"/>
              </a:rPr>
              <a:t>.</a:t>
            </a:r>
          </a:p>
          <a:p>
            <a:pPr marL="514350" indent="-514350">
              <a:buAutoNum type="arabicPeriod"/>
            </a:pPr>
            <a:endParaRPr lang="en-GB" sz="1000" dirty="0">
              <a:latin typeface="Arial Rounded MT Bold" panose="020F0704030504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GB" sz="2800" dirty="0" smtClean="0">
                <a:latin typeface="Arial Rounded MT Bold" panose="020F0704030504030204" pitchFamily="34" charset="0"/>
              </a:rPr>
              <a:t>Why </a:t>
            </a:r>
            <a:r>
              <a:rPr lang="en-GB" sz="2800" dirty="0">
                <a:latin typeface="Arial Rounded MT Bold" panose="020F0704030504030204" pitchFamily="34" charset="0"/>
              </a:rPr>
              <a:t>do you think </a:t>
            </a:r>
            <a:r>
              <a:rPr lang="en-GB" sz="2800" dirty="0" err="1">
                <a:latin typeface="Arial Rounded MT Bold" panose="020F0704030504030204" pitchFamily="34" charset="0"/>
              </a:rPr>
              <a:t>Schlick</a:t>
            </a:r>
            <a:r>
              <a:rPr lang="en-GB" sz="2800" dirty="0">
                <a:latin typeface="Arial Rounded MT Bold" panose="020F0704030504030204" pitchFamily="34" charset="0"/>
              </a:rPr>
              <a:t> claimed that it was conceivable that </a:t>
            </a:r>
            <a:r>
              <a:rPr lang="en-GB" sz="2800" dirty="0" smtClean="0">
                <a:latin typeface="Arial Rounded MT Bold" panose="020F0704030504030204" pitchFamily="34" charset="0"/>
              </a:rPr>
              <a:t> </a:t>
            </a:r>
          </a:p>
          <a:p>
            <a:r>
              <a:rPr lang="en-GB" sz="2800" dirty="0">
                <a:latin typeface="Arial Rounded MT Bold" panose="020F0704030504030204" pitchFamily="34" charset="0"/>
              </a:rPr>
              <a:t> </a:t>
            </a:r>
            <a:r>
              <a:rPr lang="en-GB" sz="2800" dirty="0" smtClean="0">
                <a:latin typeface="Arial Rounded MT Bold" panose="020F0704030504030204" pitchFamily="34" charset="0"/>
              </a:rPr>
              <a:t>     you </a:t>
            </a:r>
            <a:r>
              <a:rPr lang="en-GB" sz="2800" dirty="0">
                <a:latin typeface="Arial Rounded MT Bold" panose="020F0704030504030204" pitchFamily="34" charset="0"/>
              </a:rPr>
              <a:t>could witness your own funeral? Explain how you think this </a:t>
            </a:r>
            <a:endParaRPr lang="en-GB" sz="2800" dirty="0" smtClean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 </a:t>
            </a:r>
            <a:r>
              <a:rPr lang="en-GB" sz="2800" dirty="0" smtClean="0">
                <a:latin typeface="Arial Rounded MT Bold" panose="020F0704030504030204" pitchFamily="34" charset="0"/>
              </a:rPr>
              <a:t>     could </a:t>
            </a:r>
            <a:r>
              <a:rPr lang="en-GB" sz="2800" dirty="0">
                <a:latin typeface="Arial Rounded MT Bold" panose="020F0704030504030204" pitchFamily="34" charset="0"/>
              </a:rPr>
              <a:t>happen</a:t>
            </a:r>
            <a:r>
              <a:rPr lang="en-GB" sz="2800" dirty="0" smtClean="0">
                <a:latin typeface="Arial Rounded MT Bold" panose="020F0704030504030204" pitchFamily="34" charset="0"/>
              </a:rPr>
              <a:t>.</a:t>
            </a:r>
          </a:p>
          <a:p>
            <a:endParaRPr lang="en-GB" sz="1000" dirty="0" smtClean="0">
              <a:latin typeface="Arial Rounded MT Bold" panose="020F0704030504030204" pitchFamily="34" charset="0"/>
            </a:endParaRPr>
          </a:p>
          <a:p>
            <a:pPr marL="514350" indent="-514350">
              <a:buAutoNum type="arabicPeriod" startAt="3"/>
            </a:pPr>
            <a:r>
              <a:rPr lang="en-GB" sz="2800" dirty="0" smtClean="0">
                <a:latin typeface="Arial Rounded MT Bold" panose="020F0704030504030204" pitchFamily="34" charset="0"/>
              </a:rPr>
              <a:t>Explain </a:t>
            </a:r>
            <a:r>
              <a:rPr lang="en-GB" sz="2800" dirty="0">
                <a:latin typeface="Arial Rounded MT Bold" panose="020F0704030504030204" pitchFamily="34" charset="0"/>
              </a:rPr>
              <a:t>why Flew argued that it was not meaningful to apply </a:t>
            </a:r>
            <a:endParaRPr lang="en-GB" sz="2800" dirty="0" smtClean="0">
              <a:latin typeface="Arial Rounded MT Bold" panose="020F0704030504030204" pitchFamily="34" charset="0"/>
            </a:endParaRPr>
          </a:p>
          <a:p>
            <a:r>
              <a:rPr lang="en-GB" sz="2800" dirty="0" smtClean="0">
                <a:latin typeface="Arial Rounded MT Bold" panose="020F0704030504030204" pitchFamily="34" charset="0"/>
              </a:rPr>
              <a:t>      words </a:t>
            </a:r>
            <a:r>
              <a:rPr lang="en-GB" sz="2800" dirty="0">
                <a:latin typeface="Arial Rounded MT Bold" panose="020F0704030504030204" pitchFamily="34" charset="0"/>
              </a:rPr>
              <a:t>such as ‘you’ and ‘I’ to spiritual or immaterial bodies.</a:t>
            </a:r>
          </a:p>
          <a:p>
            <a:endParaRPr lang="en-GB" sz="1000" dirty="0" smtClean="0">
              <a:latin typeface="Arial Rounded MT Bold" panose="020F0704030504030204" pitchFamily="34" charset="0"/>
            </a:endParaRPr>
          </a:p>
          <a:p>
            <a:pPr marL="514350" indent="-514350">
              <a:buAutoNum type="arabicPeriod" startAt="4"/>
            </a:pPr>
            <a:r>
              <a:rPr lang="en-GB" sz="2800" dirty="0" smtClean="0">
                <a:latin typeface="Arial Rounded MT Bold" panose="020F0704030504030204" pitchFamily="34" charset="0"/>
              </a:rPr>
              <a:t>How </a:t>
            </a:r>
            <a:r>
              <a:rPr lang="en-GB" sz="2800" dirty="0">
                <a:latin typeface="Arial Rounded MT Bold" panose="020F0704030504030204" pitchFamily="34" charset="0"/>
              </a:rPr>
              <a:t>could out of body experiences suggest that the spiritual ‘I’ </a:t>
            </a:r>
            <a:endParaRPr lang="en-GB" sz="2800" dirty="0" smtClean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 </a:t>
            </a:r>
            <a:r>
              <a:rPr lang="en-GB" sz="2800" dirty="0" smtClean="0">
                <a:latin typeface="Arial Rounded MT Bold" panose="020F0704030504030204" pitchFamily="34" charset="0"/>
              </a:rPr>
              <a:t>     is </a:t>
            </a:r>
            <a:r>
              <a:rPr lang="en-GB" sz="2800" dirty="0">
                <a:latin typeface="Arial Rounded MT Bold" panose="020F0704030504030204" pitchFamily="34" charset="0"/>
              </a:rPr>
              <a:t>the some as the physical ‘I’? </a:t>
            </a:r>
          </a:p>
        </p:txBody>
      </p:sp>
    </p:spTree>
    <p:extLst>
      <p:ext uri="{BB962C8B-B14F-4D97-AF65-F5344CB8AC3E}">
        <p14:creationId xmlns:p14="http://schemas.microsoft.com/office/powerpoint/2010/main" val="49072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/>
          <p:nvPr/>
        </p:nvSpPr>
        <p:spPr>
          <a:xfrm>
            <a:off x="0" y="234200"/>
            <a:ext cx="12192000" cy="93202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009650" algn="l"/>
              </a:tabLst>
            </a:pPr>
            <a:r>
              <a:rPr lang="en-GB" sz="4400" b="1" spc="50" dirty="0" smtClean="0">
                <a:ln w="9525" cap="flat" cmpd="sng" algn="ctr">
                  <a:solidFill>
                    <a:srgbClr val="D60093"/>
                  </a:solidFill>
                  <a:prstDash val="solid"/>
                  <a:round/>
                </a:ln>
                <a:gradFill>
                  <a:gsLst>
                    <a:gs pos="56000">
                      <a:schemeClr val="accent1">
                        <a:lumMod val="5000"/>
                        <a:lumOff val="95000"/>
                      </a:schemeClr>
                    </a:gs>
                    <a:gs pos="7000">
                      <a:schemeClr val="accent1">
                        <a:lumMod val="45000"/>
                        <a:lumOff val="55000"/>
                      </a:schemeClr>
                    </a:gs>
                    <a:gs pos="89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after death – Philosophical Problems</a:t>
            </a:r>
            <a:endParaRPr lang="en-GB" sz="4400" dirty="0">
              <a:ln w="9525" cap="flat" cmpd="sng" algn="ctr">
                <a:solidFill>
                  <a:srgbClr val="D60093"/>
                </a:solidFill>
                <a:prstDash val="solid"/>
                <a:round/>
              </a:ln>
              <a:gradFill>
                <a:gsLst>
                  <a:gs pos="56000">
                    <a:schemeClr val="accent1">
                      <a:lumMod val="5000"/>
                      <a:lumOff val="95000"/>
                    </a:schemeClr>
                  </a:gs>
                  <a:gs pos="7000">
                    <a:schemeClr val="accent1">
                      <a:lumMod val="45000"/>
                      <a:lumOff val="55000"/>
                    </a:schemeClr>
                  </a:gs>
                  <a:gs pos="89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7287" y="1384354"/>
            <a:ext cx="11924714" cy="5178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>
                <a:latin typeface="Arial Rounded MT Bold" panose="020F0704030504030204" pitchFamily="34" charset="0"/>
              </a:rPr>
              <a:t>Explain…</a:t>
            </a:r>
          </a:p>
          <a:p>
            <a:endParaRPr lang="en-GB" sz="105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1.	Explain how Mackay comes to terms with the ‘replica’ theory.</a:t>
            </a:r>
          </a:p>
          <a:p>
            <a:endParaRPr lang="en-GB" sz="800" dirty="0" smtClean="0">
              <a:latin typeface="Arial Rounded MT Bold" panose="020F0704030504030204" pitchFamily="34" charset="0"/>
            </a:endParaRPr>
          </a:p>
          <a:p>
            <a:r>
              <a:rPr lang="en-GB" sz="2800" dirty="0" smtClean="0">
                <a:latin typeface="Arial Rounded MT Bold" panose="020F0704030504030204" pitchFamily="34" charset="0"/>
              </a:rPr>
              <a:t>2</a:t>
            </a:r>
            <a:r>
              <a:rPr lang="en-GB" sz="2800" dirty="0">
                <a:latin typeface="Arial Rounded MT Bold" panose="020F0704030504030204" pitchFamily="34" charset="0"/>
              </a:rPr>
              <a:t>.	What are the problems with MacKay’s analogy?</a:t>
            </a:r>
          </a:p>
          <a:p>
            <a:endParaRPr lang="en-GB" sz="800" dirty="0" smtClean="0">
              <a:latin typeface="Arial Rounded MT Bold" panose="020F0704030504030204" pitchFamily="34" charset="0"/>
            </a:endParaRPr>
          </a:p>
          <a:p>
            <a:pPr marL="514350" indent="-514350">
              <a:buAutoNum type="arabicPeriod" startAt="3"/>
            </a:pPr>
            <a:r>
              <a:rPr lang="en-GB" sz="2800" dirty="0" smtClean="0">
                <a:latin typeface="Arial Rounded MT Bold" panose="020F0704030504030204" pitchFamily="34" charset="0"/>
              </a:rPr>
              <a:t>How </a:t>
            </a:r>
            <a:r>
              <a:rPr lang="en-GB" sz="2800" dirty="0">
                <a:latin typeface="Arial Rounded MT Bold" panose="020F0704030504030204" pitchFamily="34" charset="0"/>
              </a:rPr>
              <a:t>does Hick argue that continuity is possible</a:t>
            </a:r>
            <a:r>
              <a:rPr lang="en-GB" sz="2800" dirty="0" smtClean="0">
                <a:latin typeface="Arial Rounded MT Bold" panose="020F0704030504030204" pitchFamily="34" charset="0"/>
              </a:rPr>
              <a:t>?</a:t>
            </a:r>
          </a:p>
          <a:p>
            <a:endParaRPr lang="en-GB" sz="800" dirty="0">
              <a:latin typeface="Arial Rounded MT Bold" panose="020F0704030504030204" pitchFamily="34" charset="0"/>
            </a:endParaRPr>
          </a:p>
          <a:p>
            <a:pPr marL="514350" indent="-514350">
              <a:buAutoNum type="arabicPeriod" startAt="4"/>
            </a:pPr>
            <a:r>
              <a:rPr lang="en-GB" sz="2800" dirty="0" smtClean="0">
                <a:latin typeface="Arial Rounded MT Bold" panose="020F0704030504030204" pitchFamily="34" charset="0"/>
              </a:rPr>
              <a:t>Why </a:t>
            </a:r>
            <a:r>
              <a:rPr lang="en-GB" sz="2800" dirty="0">
                <a:latin typeface="Arial Rounded MT Bold" panose="020F0704030504030204" pitchFamily="34" charset="0"/>
              </a:rPr>
              <a:t>is it easier to argue for continuity from a dualist point of </a:t>
            </a:r>
            <a:endParaRPr lang="en-GB" sz="2800" dirty="0" smtClean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 </a:t>
            </a:r>
            <a:r>
              <a:rPr lang="en-GB" sz="2800" dirty="0" smtClean="0">
                <a:latin typeface="Arial Rounded MT Bold" panose="020F0704030504030204" pitchFamily="34" charset="0"/>
              </a:rPr>
              <a:t>     view?</a:t>
            </a:r>
          </a:p>
          <a:p>
            <a:endParaRPr lang="en-GB" sz="800" dirty="0">
              <a:latin typeface="Arial Rounded MT Bold" panose="020F0704030504030204" pitchFamily="34" charset="0"/>
            </a:endParaRPr>
          </a:p>
          <a:p>
            <a:pPr marL="514350" indent="-514350">
              <a:buAutoNum type="arabicPeriod" startAt="5"/>
            </a:pPr>
            <a:r>
              <a:rPr lang="en-GB" sz="2800" dirty="0" smtClean="0">
                <a:latin typeface="Arial Rounded MT Bold" panose="020F0704030504030204" pitchFamily="34" charset="0"/>
              </a:rPr>
              <a:t>How </a:t>
            </a:r>
            <a:r>
              <a:rPr lang="en-GB" sz="2800" dirty="0">
                <a:latin typeface="Arial Rounded MT Bold" panose="020F0704030504030204" pitchFamily="34" charset="0"/>
              </a:rPr>
              <a:t>might a believer in reincarnation argue that continuity is </a:t>
            </a:r>
            <a:endParaRPr lang="en-GB" sz="2800" dirty="0" smtClean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 </a:t>
            </a:r>
            <a:r>
              <a:rPr lang="en-GB" sz="2800" dirty="0" smtClean="0">
                <a:latin typeface="Arial Rounded MT Bold" panose="020F0704030504030204" pitchFamily="34" charset="0"/>
              </a:rPr>
              <a:t>     possible?</a:t>
            </a:r>
          </a:p>
          <a:p>
            <a:endParaRPr lang="en-GB" sz="800" dirty="0">
              <a:latin typeface="Arial Rounded MT Bold" panose="020F0704030504030204" pitchFamily="34" charset="0"/>
            </a:endParaRPr>
          </a:p>
          <a:p>
            <a:pPr marL="514350" indent="-514350">
              <a:buAutoNum type="arabicPeriod" startAt="6"/>
            </a:pPr>
            <a:r>
              <a:rPr lang="en-GB" sz="2800" dirty="0" smtClean="0">
                <a:latin typeface="Arial Rounded MT Bold" panose="020F0704030504030204" pitchFamily="34" charset="0"/>
              </a:rPr>
              <a:t>What </a:t>
            </a:r>
            <a:r>
              <a:rPr lang="en-GB" sz="2800" dirty="0">
                <a:latin typeface="Arial Rounded MT Bold" panose="020F0704030504030204" pitchFamily="34" charset="0"/>
              </a:rPr>
              <a:t>are the problems with continuity if reincarnation is to be </a:t>
            </a:r>
            <a:endParaRPr lang="en-GB" sz="2800" dirty="0" smtClean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 </a:t>
            </a:r>
            <a:r>
              <a:rPr lang="en-GB" sz="2800" dirty="0" smtClean="0">
                <a:latin typeface="Arial Rounded MT Bold" panose="020F0704030504030204" pitchFamily="34" charset="0"/>
              </a:rPr>
              <a:t>     believed</a:t>
            </a:r>
            <a:r>
              <a:rPr lang="en-GB" sz="2800" dirty="0">
                <a:latin typeface="Arial Rounded MT Bold" panose="020F070403050403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14215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0" y="234200"/>
            <a:ext cx="12192000" cy="93202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009650" algn="l"/>
              </a:tabLst>
            </a:pPr>
            <a:r>
              <a:rPr lang="en-GB" sz="4400" b="1" spc="50" dirty="0" smtClean="0">
                <a:ln w="9525" cap="flat" cmpd="sng" algn="ctr">
                  <a:solidFill>
                    <a:srgbClr val="D60093"/>
                  </a:solidFill>
                  <a:prstDash val="solid"/>
                  <a:round/>
                </a:ln>
                <a:gradFill>
                  <a:gsLst>
                    <a:gs pos="56000">
                      <a:schemeClr val="accent1">
                        <a:lumMod val="5000"/>
                        <a:lumOff val="95000"/>
                      </a:schemeClr>
                    </a:gs>
                    <a:gs pos="7000">
                      <a:schemeClr val="accent1">
                        <a:lumMod val="45000"/>
                        <a:lumOff val="55000"/>
                      </a:schemeClr>
                    </a:gs>
                    <a:gs pos="89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after death – Philosophical Problems</a:t>
            </a:r>
            <a:endParaRPr lang="en-GB" sz="4400" dirty="0">
              <a:ln w="9525" cap="flat" cmpd="sng" algn="ctr">
                <a:solidFill>
                  <a:srgbClr val="D60093"/>
                </a:solidFill>
                <a:prstDash val="solid"/>
                <a:round/>
              </a:ln>
              <a:gradFill>
                <a:gsLst>
                  <a:gs pos="56000">
                    <a:schemeClr val="accent1">
                      <a:lumMod val="5000"/>
                      <a:lumOff val="95000"/>
                    </a:schemeClr>
                  </a:gs>
                  <a:gs pos="7000">
                    <a:schemeClr val="accent1">
                      <a:lumMod val="45000"/>
                      <a:lumOff val="55000"/>
                    </a:schemeClr>
                  </a:gs>
                  <a:gs pos="89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907937"/>
              </p:ext>
            </p:extLst>
          </p:nvPr>
        </p:nvGraphicFramePr>
        <p:xfrm>
          <a:off x="267286" y="1434906"/>
          <a:ext cx="5795889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95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9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r>
                        <a:rPr lang="en-GB" sz="2400" b="1" u="sng" kern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John </a:t>
                      </a:r>
                      <a:r>
                        <a:rPr lang="en-GB" sz="2400" b="1" u="sng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20:19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endParaRPr lang="en-GB" sz="800" b="1" u="sng" kern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r>
                        <a:rPr lang="en-GB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How does this raise problems about the description </a:t>
                      </a:r>
                      <a:r>
                        <a:rPr lang="en-GB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of </a:t>
                      </a:r>
                      <a:r>
                        <a:rPr lang="en-GB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the body as physical</a:t>
                      </a:r>
                      <a:r>
                        <a:rPr lang="en-GB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?</a:t>
                      </a:r>
                      <a:endParaRPr lang="en-GB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r>
                        <a:rPr lang="en-GB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40" marR="5994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r>
                        <a:rPr lang="en-GB" sz="2400" b="1" u="sng" kern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John </a:t>
                      </a:r>
                      <a:r>
                        <a:rPr lang="en-GB" sz="2400" b="1" u="sng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21:4-6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endParaRPr lang="en-GB" sz="800" b="1" u="sng" kern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r>
                        <a:rPr lang="en-GB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Does this raise problems about the physical </a:t>
                      </a:r>
                      <a:r>
                        <a:rPr lang="en-GB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        appearance of </a:t>
                      </a:r>
                      <a:r>
                        <a:rPr lang="en-GB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the body?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r>
                        <a:rPr lang="en-GB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59940" marR="5994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r>
                        <a:rPr lang="en-GB" sz="2400" b="1" u="sng" kern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 Corinthians </a:t>
                      </a:r>
                      <a:r>
                        <a:rPr lang="en-GB" sz="2400" b="1" u="sng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15:35-50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endParaRPr lang="en-GB" sz="800" b="1" u="sng" kern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r>
                        <a:rPr lang="en-GB" sz="24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What </a:t>
                      </a:r>
                      <a:r>
                        <a:rPr lang="en-GB" sz="2400" b="1" kern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is the apparent contradiction? How could it be resolved?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59940" marR="5994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4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r>
                        <a:rPr lang="en-GB" sz="2400" b="1" u="sng" kern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Luke </a:t>
                      </a:r>
                      <a:r>
                        <a:rPr lang="en-GB" sz="2400" b="1" u="sng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20:34-36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endParaRPr lang="en-GB" sz="800" b="1" u="sng" kern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r>
                        <a:rPr lang="en-GB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Does this surprise you? Explain your answer.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574800" algn="l"/>
                        </a:tabLst>
                      </a:pPr>
                      <a:r>
                        <a:rPr lang="en-GB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59940" marR="5994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17920" y="1434906"/>
            <a:ext cx="586622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latin typeface="Arial Rounded MT Bold" panose="020F0704030504030204" pitchFamily="34" charset="0"/>
              </a:rPr>
              <a:t>Using the New Testament accounts of Jesus’ resurrection </a:t>
            </a:r>
            <a:r>
              <a:rPr lang="en-GB" sz="2600" dirty="0" smtClean="0">
                <a:latin typeface="Arial Rounded MT Bold" panose="020F0704030504030204" pitchFamily="34" charset="0"/>
              </a:rPr>
              <a:t>answer </a:t>
            </a:r>
            <a:r>
              <a:rPr lang="en-GB" sz="2600" dirty="0">
                <a:latin typeface="Arial Rounded MT Bold" panose="020F0704030504030204" pitchFamily="34" charset="0"/>
              </a:rPr>
              <a:t>the following questions based on the Biblical references given.</a:t>
            </a:r>
          </a:p>
        </p:txBody>
      </p:sp>
    </p:spTree>
    <p:extLst>
      <p:ext uri="{BB962C8B-B14F-4D97-AF65-F5344CB8AC3E}">
        <p14:creationId xmlns:p14="http://schemas.microsoft.com/office/powerpoint/2010/main" val="161226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71</TotalTime>
  <Words>228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Times New Roman</vt:lpstr>
      <vt:lpstr>Celestial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Butler</dc:creator>
  <cp:lastModifiedBy>MICHAEL HAUGHTON</cp:lastModifiedBy>
  <cp:revision>13</cp:revision>
  <cp:lastPrinted>2017-12-11T10:46:11Z</cp:lastPrinted>
  <dcterms:created xsi:type="dcterms:W3CDTF">2017-12-10T14:41:13Z</dcterms:created>
  <dcterms:modified xsi:type="dcterms:W3CDTF">2019-01-03T23:21:07Z</dcterms:modified>
</cp:coreProperties>
</file>