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D01"/>
    <a:srgbClr val="A5250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2515A-286C-462E-A437-5EC8A3878270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BCC82-4D49-4B14-9803-2D7880C11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8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9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5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6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93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7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35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4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3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50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1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2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5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3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2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4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DEF371-66BB-4B6C-B112-63B1722D8D5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928C3F-EF85-4F9B-8082-7DB056AA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054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" r="1972" b="2290"/>
          <a:stretch/>
        </p:blipFill>
        <p:spPr bwMode="auto">
          <a:xfrm>
            <a:off x="0" y="0"/>
            <a:ext cx="1223889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406" y="103040"/>
            <a:ext cx="48445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Resurrection</a:t>
            </a:r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566" y="4011382"/>
            <a:ext cx="115282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smtClean="0">
                <a:solidFill>
                  <a:schemeClr val="bg1"/>
                </a:solidFill>
                <a:latin typeface="Berlin Sans FB" panose="020E0602020502020306" pitchFamily="34" charset="0"/>
              </a:rPr>
              <a:t>Definition</a:t>
            </a:r>
            <a:r>
              <a:rPr lang="en-GB" sz="3200" smtClean="0">
                <a:solidFill>
                  <a:schemeClr val="bg1"/>
                </a:solidFill>
                <a:latin typeface="Berlin Sans FB" panose="020E0602020502020306" pitchFamily="34" charset="0"/>
              </a:rPr>
              <a:t>: Resurrection - </a:t>
            </a:r>
            <a:r>
              <a:rPr lang="en-GB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belief that God will restore the dead in bodily form to eternal life. </a:t>
            </a:r>
            <a:endParaRPr lang="en-GB" sz="3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566" y="1561284"/>
            <a:ext cx="11425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Focus:</a:t>
            </a:r>
            <a:r>
              <a:rPr lang="en-GB" sz="3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What do Christians believe about resurrection? </a:t>
            </a:r>
            <a:endParaRPr lang="en-GB" sz="3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825" y="2688155"/>
            <a:ext cx="11425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To begin:</a:t>
            </a:r>
            <a:r>
              <a:rPr lang="en-GB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Explain the meaning of St Teresa’s quotation on life after death. </a:t>
            </a:r>
            <a:endParaRPr lang="en-GB" sz="3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076" name="Picture 4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94" y="240228"/>
            <a:ext cx="1667984" cy="194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216" y="92766"/>
            <a:ext cx="44198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Resurrection</a:t>
            </a:r>
            <a:endParaRPr lang="en-U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2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718" y="4262718"/>
            <a:ext cx="2595281" cy="25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9623" y="1288817"/>
            <a:ext cx="11201399" cy="428036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60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u="sng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Research...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up and note down the following references;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6:48 – 54</a:t>
            </a:r>
            <a:endParaRPr lang="en-GB">
              <a:solidFill>
                <a:srgbClr val="FFFF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11:25</a:t>
            </a:r>
            <a:endParaRPr lang="en-GB">
              <a:solidFill>
                <a:srgbClr val="FFFF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100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what these quotations say about the nature of resurrection.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u="sng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Questions...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the Old Testament suggest about body and soul?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this mean for life after death?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religions originally had these beliefs about body </a:t>
            </a:r>
            <a:r>
              <a:rPr lang="en-GB" sz="240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                          </a:t>
            </a:r>
            <a:r>
              <a:rPr lang="en-GB" sz="240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soul?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the resurrection of Jesus important for Christians?  </a:t>
            </a:r>
            <a:endParaRPr lang="en-GB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28608" y="2499543"/>
            <a:ext cx="586811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15:52</a:t>
            </a: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15:16</a:t>
            </a:r>
          </a:p>
          <a:p>
            <a:pPr>
              <a:spcAft>
                <a:spcPts val="0"/>
              </a:spcAft>
            </a:pPr>
            <a:r>
              <a:rPr lang="en-GB" sz="240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098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16" y="92766"/>
            <a:ext cx="44198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Resurrection</a:t>
            </a:r>
            <a:endParaRPr lang="en-U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99648" y="1367678"/>
            <a:ext cx="8000999" cy="226695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5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u="sng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Research...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up and note down the following reference;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700" dirty="0">
              <a:solidFill>
                <a:srgbClr val="FFFF66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FFFF66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15:35-8</a:t>
            </a:r>
            <a:endParaRPr lang="en-GB" dirty="0">
              <a:solidFill>
                <a:srgbClr val="FFFF66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10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what these quotations say about the nature of resurrection.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900" dirty="0" smtClean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0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u="sng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GB" sz="2800" u="sng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uestions...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some of the reasons why a bodily resurrection is problematic.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Christ ‘live’ today?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what St. Teresa of Avila says about this.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45" y="99055"/>
            <a:ext cx="44198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Resurrection</a:t>
            </a:r>
            <a:endParaRPr lang="en-U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4098" name="Picture 2" descr="Image result for resurrection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236" y="193184"/>
            <a:ext cx="1742632" cy="25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700" y="3508828"/>
            <a:ext cx="112534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smtClean="0">
                <a:solidFill>
                  <a:schemeClr val="bg1"/>
                </a:solidFill>
                <a:latin typeface="Berlin Sans FB" panose="020E0602020502020306" pitchFamily="34" charset="0"/>
              </a:rPr>
              <a:t>Review</a:t>
            </a:r>
            <a:r>
              <a:rPr lang="en-GB" sz="3200" smtClean="0">
                <a:solidFill>
                  <a:schemeClr val="bg1"/>
                </a:solidFill>
                <a:latin typeface="Berlin Sans FB" panose="020E0602020502020306" pitchFamily="34" charset="0"/>
              </a:rPr>
              <a:t>: </a:t>
            </a:r>
          </a:p>
          <a:p>
            <a:endParaRPr lang="en-GB" sz="100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en-GB" sz="3200" smtClean="0">
                <a:solidFill>
                  <a:schemeClr val="bg1"/>
                </a:solidFill>
                <a:latin typeface="Berlin Sans FB" panose="020E0602020502020306" pitchFamily="34" charset="0"/>
              </a:rPr>
              <a:t>Explore ideas in the New Testament about life after death. </a:t>
            </a:r>
            <a:endParaRPr lang="en-GB" sz="3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700" y="1551937"/>
            <a:ext cx="1125348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smtClean="0">
                <a:solidFill>
                  <a:schemeClr val="bg1"/>
                </a:solidFill>
                <a:latin typeface="Berlin Sans FB" panose="020E0602020502020306" pitchFamily="34" charset="0"/>
              </a:rPr>
              <a:t>Research</a:t>
            </a:r>
            <a:r>
              <a:rPr lang="en-GB" sz="3200" smtClean="0">
                <a:solidFill>
                  <a:schemeClr val="bg1"/>
                </a:solidFill>
                <a:latin typeface="Berlin Sans FB" panose="020E0602020502020306" pitchFamily="34" charset="0"/>
              </a:rPr>
              <a:t>: </a:t>
            </a:r>
          </a:p>
          <a:p>
            <a:endParaRPr lang="en-GB" sz="100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en-GB" sz="3200" smtClean="0">
                <a:solidFill>
                  <a:schemeClr val="bg1"/>
                </a:solidFill>
                <a:latin typeface="Berlin Sans FB" panose="020E0602020502020306" pitchFamily="34" charset="0"/>
              </a:rPr>
              <a:t>Look up and note down - John 5:24;   1 John 5:11-12;                                                              </a:t>
            </a:r>
          </a:p>
          <a:p>
            <a:endParaRPr lang="en-GB" sz="100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en-GB" sz="3200" smtClean="0">
                <a:solidFill>
                  <a:schemeClr val="bg1"/>
                </a:solidFill>
                <a:latin typeface="Berlin Sans FB" panose="020E0602020502020306" pitchFamily="34" charset="0"/>
              </a:rPr>
              <a:t>                                           Romans 6:9-12;   Colossians 2:12-13. </a:t>
            </a:r>
            <a:endParaRPr lang="en-GB" sz="3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7" y="147145"/>
            <a:ext cx="7561981" cy="5055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3182" y="5202621"/>
            <a:ext cx="11998817" cy="153451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5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u="sng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Research...</a:t>
            </a:r>
            <a:endParaRPr lang="en-GB" sz="16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3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up and note down the Bible passage; </a:t>
            </a:r>
            <a:r>
              <a:rPr lang="en-GB" sz="2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Luke </a:t>
            </a:r>
            <a:r>
              <a:rPr lang="en-GB" sz="23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24:30-31 </a:t>
            </a:r>
            <a:r>
              <a:rPr lang="en-GB" sz="2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and </a:t>
            </a:r>
            <a:r>
              <a:rPr lang="en-GB" sz="23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John </a:t>
            </a:r>
            <a:r>
              <a:rPr lang="en-GB" sz="2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20:24-29. </a:t>
            </a:r>
            <a:r>
              <a:rPr lang="en-GB" sz="23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Could this be evidence of resurrection? What are the problems with this ‘evidence’?</a:t>
            </a:r>
          </a:p>
          <a:p>
            <a:endParaRPr lang="en-GB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>
              <a:spcAft>
                <a:spcPts val="0"/>
              </a:spcAft>
            </a:pPr>
            <a:endParaRPr lang="en-GB" sz="900" dirty="0" smtClean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0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4677" y="39415"/>
            <a:ext cx="442614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Resurrection</a:t>
            </a:r>
          </a:p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erlin Sans FB Demi" panose="020E0802020502020306" pitchFamily="34" charset="0"/>
              </a:rPr>
              <a:t>Part 2 (The Return)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727412" y="2622331"/>
            <a:ext cx="4383240" cy="248044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5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u="sng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begin</a:t>
            </a:r>
            <a:r>
              <a:rPr lang="en-GB" sz="2400" u="sng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GB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dirty="0" smtClean="0">
              <a:solidFill>
                <a:schemeClr val="bg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600" dirty="0">
              <a:solidFill>
                <a:schemeClr val="bg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3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the person in the centre of the picture?</a:t>
            </a:r>
          </a:p>
          <a:p>
            <a:r>
              <a:rPr lang="en-GB" sz="23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expressions of the people at the table?  </a:t>
            </a:r>
          </a:p>
          <a:p>
            <a:r>
              <a:rPr lang="en-GB" sz="23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think have these expressions?</a:t>
            </a:r>
            <a:endParaRPr lang="en-GB" sz="2300" dirty="0">
              <a:solidFill>
                <a:schemeClr val="bg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900" dirty="0">
              <a:solidFill>
                <a:schemeClr val="bg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730148" y="1335072"/>
            <a:ext cx="4262155" cy="1434404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5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u="sng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en-GB" sz="2400" u="sng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GB" sz="16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3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any evidence for resurrection?</a:t>
            </a:r>
            <a:endParaRPr lang="en-GB" sz="2300" dirty="0" smtClean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0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232598"/>
            <a:ext cx="12150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Resurrection - 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erlin Sans FB Demi" panose="020E0802020502020306" pitchFamily="34" charset="0"/>
              </a:rPr>
              <a:t>Part 2 (The Return)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35618" y="2017024"/>
            <a:ext cx="9569002" cy="285119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500" dirty="0">
                <a:solidFill>
                  <a:srgbClr val="B91D0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rgbClr val="B91D0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u="sng" dirty="0" smtClean="0">
                <a:solidFill>
                  <a:srgbClr val="B91D0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en-GB" sz="2400" u="sng" dirty="0">
                <a:solidFill>
                  <a:srgbClr val="B91D0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endParaRPr lang="en-GB" sz="800" dirty="0">
              <a:solidFill>
                <a:srgbClr val="B91D0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300" dirty="0">
                <a:solidFill>
                  <a:srgbClr val="B91D0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up and note down the following reference;</a:t>
            </a:r>
          </a:p>
          <a:p>
            <a:endParaRPr lang="en-GB" sz="800" dirty="0">
              <a:solidFill>
                <a:srgbClr val="B91D0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B91D0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Luke 24:30-31</a:t>
            </a:r>
          </a:p>
          <a:p>
            <a:r>
              <a:rPr lang="en-GB" sz="2400" dirty="0">
                <a:solidFill>
                  <a:srgbClr val="B91D0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John 20:24-29</a:t>
            </a:r>
          </a:p>
          <a:p>
            <a:endParaRPr lang="en-GB" sz="800" dirty="0">
              <a:solidFill>
                <a:srgbClr val="B91D0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B91D0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down a summary of these passages and highlight a quotation that could be used as evidence of Jesus’ resurrection. </a:t>
            </a:r>
          </a:p>
          <a:p>
            <a:endParaRPr lang="en-GB" sz="900" dirty="0">
              <a:solidFill>
                <a:srgbClr val="B91D0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B91D0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00" dirty="0">
              <a:solidFill>
                <a:srgbClr val="B91D0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91" y="106474"/>
            <a:ext cx="12150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Resurrection - 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erlin Sans FB Demi" panose="020E0802020502020306" pitchFamily="34" charset="0"/>
              </a:rPr>
              <a:t>Part 2 (The Return)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716" y="1453167"/>
            <a:ext cx="1175056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Explain...</a:t>
            </a:r>
          </a:p>
          <a:p>
            <a:endParaRPr lang="en-GB" sz="10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1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.  Note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down the quotations on the previous page. How might these be further 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 </a:t>
            </a:r>
          </a:p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   ‘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proof’ of Jesus’ resurrection?</a:t>
            </a:r>
          </a:p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2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.  Write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an explanation linking these quotations with religious experiences 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    and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proof of God’s existence. </a:t>
            </a:r>
          </a:p>
          <a:p>
            <a:pPr marL="457200" indent="-457200">
              <a:buAutoNum type="arabicPeriod" startAt="3"/>
            </a:pP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Why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do beliefs about the nature of God suggest theists should have no </a:t>
            </a:r>
            <a:endParaRPr lang="en-GB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    problem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accepting the idea of resurrection? </a:t>
            </a:r>
          </a:p>
        </p:txBody>
      </p:sp>
    </p:spTree>
    <p:extLst>
      <p:ext uri="{BB962C8B-B14F-4D97-AF65-F5344CB8AC3E}">
        <p14:creationId xmlns:p14="http://schemas.microsoft.com/office/powerpoint/2010/main" val="59907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91" y="106474"/>
            <a:ext cx="12150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Resurrection - </a:t>
            </a:r>
            <a:r>
              <a:rPr lang="en-US" sz="5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erlin Sans FB Demi" panose="020E0802020502020306" pitchFamily="34" charset="0"/>
              </a:rPr>
              <a:t>Part 2 (The Return)</a:t>
            </a:r>
            <a:endParaRPr lang="en-US" sz="5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841" y="1365354"/>
            <a:ext cx="112670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Explain...</a:t>
            </a:r>
          </a:p>
          <a:p>
            <a:endParaRPr lang="en-GB" sz="10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1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.  Explain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what the resurrections means for Christians today and why it is 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    important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for Christians.</a:t>
            </a: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2. Use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quotations and examples to explain different beliefs about the 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   nature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of resurrection in Christianity.</a:t>
            </a:r>
          </a:p>
          <a:p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Exam question…</a:t>
            </a:r>
          </a:p>
          <a:p>
            <a:endParaRPr lang="en-GB" sz="8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Assess beliefs about a bodily 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resurrection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. (12)</a:t>
            </a:r>
          </a:p>
        </p:txBody>
      </p:sp>
    </p:spTree>
    <p:extLst>
      <p:ext uri="{BB962C8B-B14F-4D97-AF65-F5344CB8AC3E}">
        <p14:creationId xmlns:p14="http://schemas.microsoft.com/office/powerpoint/2010/main" val="332015671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26930</TotalTime>
  <Words>237</Words>
  <Application>Microsoft Office PowerPoint</Application>
  <PresentationFormat>Widescreen</PresentationFormat>
  <Paragraphs>103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Rounded MT Bold</vt:lpstr>
      <vt:lpstr>Berlin Sans FB</vt:lpstr>
      <vt:lpstr>Berlin Sans FB Demi</vt:lpstr>
      <vt:lpstr>Calibri</vt:lpstr>
      <vt:lpstr>Century Gothic</vt:lpstr>
      <vt:lpstr>Courier New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MICHAEL HAUGHTON</cp:lastModifiedBy>
  <cp:revision>33</cp:revision>
  <cp:lastPrinted>2017-11-06T13:53:59Z</cp:lastPrinted>
  <dcterms:created xsi:type="dcterms:W3CDTF">2017-09-24T14:11:13Z</dcterms:created>
  <dcterms:modified xsi:type="dcterms:W3CDTF">2019-01-03T23:13:46Z</dcterms:modified>
</cp:coreProperties>
</file>