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8" r:id="rId3"/>
    <p:sldId id="257" r:id="rId4"/>
    <p:sldId id="260" r:id="rId5"/>
    <p:sldId id="261" r:id="rId6"/>
    <p:sldId id="262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E00"/>
    <a:srgbClr val="990000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BB41-ADB1-4CAE-A308-B7AC2C85F7D5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A0525-EFB1-407F-8F0B-68C06F86C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7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9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9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602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78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084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08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3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2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9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8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9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54886E-3C18-482C-94A4-F535F345045A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614BBC-A913-4810-A898-F6F17F533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05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create#/edit/7e98be91-04ec-4dcb-9526-b6fceb0eefad/don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wjmJtBphw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5103" y="0"/>
            <a:ext cx="8635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smtClean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Rebirth &amp; Reincarnation</a:t>
            </a:r>
            <a:endParaRPr lang="en-US" sz="6000" b="1" cap="none" spc="50" dirty="0">
              <a:ln w="952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086" y="1348892"/>
            <a:ext cx="9969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Focus;</a:t>
            </a:r>
          </a:p>
          <a:p>
            <a:endParaRPr lang="en-GB" sz="6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Why are rebirth and reincarnation not the same thing? </a:t>
            </a:r>
            <a:endParaRPr lang="en-GB" sz="3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507" y="2964672"/>
            <a:ext cx="957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To begin… recap;</a:t>
            </a:r>
          </a:p>
          <a:p>
            <a:endParaRPr lang="en-GB" sz="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5287" y="3752165"/>
            <a:ext cx="8750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https://create.kahoot.it/create#/edit/7e98be91-04ec-4dcb-9526-b6fceb0eefad/done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9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1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Rebirth &amp; Reincarnation</a:t>
            </a:r>
            <a:endParaRPr lang="en-US" sz="6600" b="1" cap="none" spc="50" dirty="0">
              <a:ln w="952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620" y="1236350"/>
            <a:ext cx="121672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Explain &amp; Think… </a:t>
            </a:r>
          </a:p>
          <a:p>
            <a:endParaRPr lang="en-GB" sz="12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o	Explain the Buddhist belief of rebirth. Use a quotation  </a:t>
            </a:r>
          </a:p>
          <a:p>
            <a:r>
              <a:rPr lang="en-GB" sz="3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from </a:t>
            </a:r>
            <a:r>
              <a:rPr lang="en-GB" sz="3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Sogyal</a:t>
            </a:r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Rinpoche in your answer.</a:t>
            </a:r>
          </a:p>
          <a:p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o	Explain the main differences between rebirth and </a:t>
            </a:r>
          </a:p>
          <a:p>
            <a:r>
              <a:rPr lang="en-GB" sz="3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reincarnation. Use a quotation from Damien </a:t>
            </a:r>
            <a:r>
              <a:rPr lang="en-GB" sz="34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Keown</a:t>
            </a:r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in your  </a:t>
            </a:r>
          </a:p>
          <a:p>
            <a:r>
              <a:rPr lang="en-GB" sz="3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answer.</a:t>
            </a:r>
          </a:p>
          <a:p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o	What are the strengths and weaknesses in the idea of rebirth? </a:t>
            </a:r>
          </a:p>
          <a:p>
            <a:r>
              <a:rPr lang="en-GB" sz="34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GB" sz="3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 Draw up a table and note down your ideas. </a:t>
            </a:r>
          </a:p>
          <a:p>
            <a:endParaRPr lang="en-GB" sz="3400" dirty="0">
              <a:solidFill>
                <a:srgbClr val="532476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2527" y="101303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35000">
                      <a:srgbClr val="FFFF99"/>
                    </a:gs>
                    <a:gs pos="3000">
                      <a:srgbClr val="92D050"/>
                    </a:gs>
                    <a:gs pos="55000">
                      <a:srgbClr val="FFFF99"/>
                    </a:gs>
                    <a:gs pos="100000">
                      <a:srgbClr val="92D050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Rebirth &amp; Reincarnation</a:t>
            </a:r>
            <a:endParaRPr lang="en-US" sz="5400" b="1" cap="none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35000">
                    <a:srgbClr val="FFFF99"/>
                  </a:gs>
                  <a:gs pos="3000">
                    <a:srgbClr val="92D050"/>
                  </a:gs>
                  <a:gs pos="55000">
                    <a:srgbClr val="FFFF99"/>
                  </a:gs>
                  <a:gs pos="100000">
                    <a:srgbClr val="92D050"/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76" y="1348892"/>
            <a:ext cx="1183121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 smtClean="0">
                <a:solidFill>
                  <a:srgbClr val="532476"/>
                </a:solidFill>
                <a:latin typeface="Berlin Sans FB" panose="020E0602020502020306" pitchFamily="34" charset="0"/>
              </a:rPr>
              <a:t>Definitions… </a:t>
            </a:r>
          </a:p>
          <a:p>
            <a:endParaRPr lang="en-GB" sz="700" dirty="0" smtClean="0">
              <a:solidFill>
                <a:srgbClr val="532476"/>
              </a:solidFill>
              <a:latin typeface="Berlin Sans FB" panose="020E0602020502020306" pitchFamily="34" charset="0"/>
            </a:endParaRPr>
          </a:p>
          <a:p>
            <a:r>
              <a:rPr lang="en-GB" sz="3400" dirty="0" smtClean="0">
                <a:solidFill>
                  <a:srgbClr val="532476"/>
                </a:solidFill>
                <a:latin typeface="Berlin Sans FB" panose="020E0602020502020306" pitchFamily="34" charset="0"/>
              </a:rPr>
              <a:t>o	Note down definitions for the following terms;</a:t>
            </a:r>
          </a:p>
          <a:p>
            <a:endParaRPr lang="en-GB" sz="700" dirty="0">
              <a:solidFill>
                <a:srgbClr val="532476"/>
              </a:solidFill>
              <a:latin typeface="Berlin Sans FB" panose="020E0602020502020306" pitchFamily="34" charset="0"/>
            </a:endParaRPr>
          </a:p>
          <a:p>
            <a:r>
              <a:rPr lang="en-GB" sz="3400" dirty="0" smtClean="0">
                <a:solidFill>
                  <a:srgbClr val="532476"/>
                </a:solidFill>
                <a:latin typeface="Berlin Sans FB" panose="020E0602020502020306" pitchFamily="34" charset="0"/>
              </a:rPr>
              <a:t>                           rebirth:   reincarnation </a:t>
            </a:r>
            <a:endParaRPr lang="en-GB" sz="3400" dirty="0">
              <a:solidFill>
                <a:srgbClr val="532476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6157" y="3302312"/>
            <a:ext cx="880923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u="sng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Explain....</a:t>
            </a:r>
            <a:endParaRPr lang="en-GB" sz="28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quotation from the ‘Questions of King </a:t>
            </a:r>
            <a:r>
              <a:rPr lang="en-GB" sz="2600" dirty="0" err="1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Milinda</a:t>
            </a: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to explain how there can be rebirth without the transmigration of a soul. </a:t>
            </a:r>
          </a:p>
          <a:p>
            <a:pPr>
              <a:spcAft>
                <a:spcPts val="0"/>
              </a:spcAft>
            </a:pPr>
            <a:r>
              <a:rPr lang="en-GB" sz="9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en-GB" sz="2600" dirty="0" smtClean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Use </a:t>
            </a: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quotation and an analogy from the ‘Questions of </a:t>
            </a:r>
            <a:r>
              <a:rPr lang="en-GB" sz="2600" dirty="0" smtClean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lvl="0">
              <a:spcAft>
                <a:spcPts val="0"/>
              </a:spcAft>
            </a:pP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King </a:t>
            </a:r>
            <a:r>
              <a:rPr lang="en-GB" sz="2600" dirty="0" err="1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Milinda</a:t>
            </a: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to explain whether the person who is </a:t>
            </a:r>
            <a:r>
              <a:rPr lang="en-GB" sz="2600" dirty="0" smtClean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reborn </a:t>
            </a: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endParaRPr lang="en-GB" sz="2600" dirty="0" smtClean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smtClean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the </a:t>
            </a:r>
            <a:r>
              <a:rPr lang="en-GB" sz="2600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as the one who died. </a:t>
            </a:r>
            <a:endParaRPr lang="en-GB" sz="2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2072" y="0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35000">
                      <a:srgbClr val="FFFF99"/>
                    </a:gs>
                    <a:gs pos="3000">
                      <a:srgbClr val="92D050"/>
                    </a:gs>
                    <a:gs pos="55000">
                      <a:srgbClr val="FFFF99"/>
                    </a:gs>
                    <a:gs pos="100000">
                      <a:srgbClr val="92D050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Rebirth &amp; Reincarnation</a:t>
            </a:r>
            <a:endParaRPr lang="en-US" sz="5400" b="1" cap="none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35000">
                    <a:srgbClr val="FFFF99"/>
                  </a:gs>
                  <a:gs pos="3000">
                    <a:srgbClr val="92D050"/>
                  </a:gs>
                  <a:gs pos="55000">
                    <a:srgbClr val="FFFF99"/>
                  </a:gs>
                  <a:gs pos="100000">
                    <a:srgbClr val="92D050"/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30" name="Picture 6" descr="Image result for reincarnation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3350" r="61586" b="1593"/>
          <a:stretch/>
        </p:blipFill>
        <p:spPr bwMode="auto">
          <a:xfrm>
            <a:off x="210206" y="1669370"/>
            <a:ext cx="2627587" cy="48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669370"/>
            <a:ext cx="87165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Explain....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the quotation from the Bhagavad Gita and explain its meaning in relation to reincarnation.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Use </a:t>
            </a: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diagram to explain the Hindu beliefs about the reincarnation </a:t>
            </a:r>
            <a:endParaRPr lang="en-GB" sz="2800" b="1" dirty="0" smtClean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process. Make </a:t>
            </a: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 you refer to atman and samsara in your </a:t>
            </a:r>
            <a:endParaRPr lang="en-GB" sz="2800" b="1" dirty="0" smtClean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explanation</a:t>
            </a: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9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What </a:t>
            </a: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happens when an individual achieves moksha?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9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Note </a:t>
            </a: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definitions for the following key terms:  </a:t>
            </a:r>
            <a:endParaRPr lang="en-GB" sz="2800" b="1" dirty="0" smtClean="0">
              <a:solidFill>
                <a:srgbClr val="9900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0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atman</a:t>
            </a:r>
            <a:r>
              <a:rPr lang="en-GB" sz="2800" b="1" dirty="0">
                <a:solidFill>
                  <a:srgbClr val="9900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 samsara;   Brahman;   Bhagavad Gita.</a:t>
            </a:r>
            <a:endParaRPr lang="en-GB" sz="2000" b="1" dirty="0">
              <a:solidFill>
                <a:srgbClr val="990000"/>
              </a:solidFill>
              <a:effectLst/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9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2072" y="0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35000">
                      <a:srgbClr val="FFFF99"/>
                    </a:gs>
                    <a:gs pos="3000">
                      <a:srgbClr val="92D050"/>
                    </a:gs>
                    <a:gs pos="55000">
                      <a:srgbClr val="FFFF99"/>
                    </a:gs>
                    <a:gs pos="100000">
                      <a:srgbClr val="92D050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Rebirth &amp; Reincarnation</a:t>
            </a:r>
            <a:endParaRPr lang="en-US" sz="5400" b="1" cap="none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35000">
                    <a:srgbClr val="FFFF99"/>
                  </a:gs>
                  <a:gs pos="3000">
                    <a:srgbClr val="92D050"/>
                  </a:gs>
                  <a:gs pos="55000">
                    <a:srgbClr val="FFFF99"/>
                  </a:gs>
                  <a:gs pos="100000">
                    <a:srgbClr val="92D050"/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157" y="1240898"/>
            <a:ext cx="111289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Explain 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meaning of dharma for Hindus.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Briefly 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the caste system.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How 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(</a:t>
            </a:r>
            <a:r>
              <a:rPr lang="en-GB" sz="2800" b="1" dirty="0" err="1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dharma and (ii) karma affect reincarnation.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9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What 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moksha and how can it be attained?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sz="9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Note 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definitions for the following key terms:   </a:t>
            </a:r>
            <a:endParaRPr lang="en-GB" sz="2800" b="1" dirty="0" smtClean="0">
              <a:solidFill>
                <a:srgbClr val="003E00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0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0">
              <a:spcAft>
                <a:spcPts val="0"/>
              </a:spcAft>
            </a:pP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dharma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 karma;   moksha; </a:t>
            </a:r>
            <a:r>
              <a:rPr lang="en-GB" sz="2800" b="1" dirty="0" smtClean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caste </a:t>
            </a:r>
            <a:r>
              <a:rPr lang="en-GB" sz="2800" b="1" dirty="0">
                <a:solidFill>
                  <a:srgbClr val="003E00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</a:t>
            </a:r>
            <a:endParaRPr lang="en-GB" sz="2000" b="1" dirty="0">
              <a:solidFill>
                <a:srgbClr val="003E00"/>
              </a:solidFill>
              <a:effectLst/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585" y="4523794"/>
            <a:ext cx="10694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gods in the picture on the right?</a:t>
            </a:r>
            <a:endParaRPr lang="en-GB" sz="2000" b="1" dirty="0"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they each gods of?</a:t>
            </a:r>
            <a:endParaRPr lang="en-GB" sz="2000" b="1" dirty="0"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GB" sz="2800" b="1" dirty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link to reincarnation and the cyclical nature of life in Hinduism</a:t>
            </a:r>
            <a:r>
              <a:rPr lang="en-GB" sz="2800" b="1" dirty="0" smtClean="0"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GB" sz="2000" b="1" dirty="0">
              <a:effectLst/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89" y="2164228"/>
            <a:ext cx="2728816" cy="35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5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2072" y="0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35000">
                      <a:srgbClr val="FFFF99"/>
                    </a:gs>
                    <a:gs pos="3000">
                      <a:srgbClr val="92D050"/>
                    </a:gs>
                    <a:gs pos="55000">
                      <a:srgbClr val="FFFF99"/>
                    </a:gs>
                    <a:gs pos="100000">
                      <a:srgbClr val="92D050"/>
                    </a:gs>
                  </a:gsLst>
                  <a:lin ang="16200000" scaled="1"/>
                  <a:tileRect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Rebirth &amp; Reincarnation</a:t>
            </a:r>
            <a:endParaRPr lang="en-US" sz="5400" b="1" cap="none" spc="50" dirty="0">
              <a:ln w="127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35000">
                    <a:srgbClr val="FFFF99"/>
                  </a:gs>
                  <a:gs pos="3000">
                    <a:srgbClr val="92D050"/>
                  </a:gs>
                  <a:gs pos="55000">
                    <a:srgbClr val="FFFF99"/>
                  </a:gs>
                  <a:gs pos="100000">
                    <a:srgbClr val="92D050"/>
                  </a:gs>
                </a:gsLst>
                <a:lin ang="16200000" scaled="1"/>
                <a:tileRect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409" y="965881"/>
            <a:ext cx="1140769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u="sng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Explain....</a:t>
            </a:r>
            <a:endParaRPr lang="en-GB" sz="2000" b="1" dirty="0">
              <a:solidFill>
                <a:srgbClr val="FFFF99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FFFF99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Explain briefly the main parts of a Hindu funeral, particularly those that </a:t>
            </a:r>
            <a:r>
              <a:rPr lang="en-GB" sz="2800" b="1" dirty="0" smtClean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</a:t>
            </a:r>
            <a:r>
              <a:rPr lang="en-GB" sz="28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endParaRPr lang="en-GB" sz="2800" b="1" dirty="0" smtClean="0">
              <a:solidFill>
                <a:srgbClr val="FFFF99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release </a:t>
            </a:r>
            <a:r>
              <a:rPr lang="en-GB" sz="28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soul.</a:t>
            </a:r>
            <a:endParaRPr lang="en-GB" sz="2000" b="1" dirty="0">
              <a:solidFill>
                <a:srgbClr val="FFFF99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FFFF99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9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rgbClr val="FFFF99"/>
              </a:solidFill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b="1" dirty="0">
                <a:solidFill>
                  <a:srgbClr val="FFFF99"/>
                </a:solidFill>
                <a:latin typeface="Candy Round BTN" panose="020F060402010204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Explain why the funeral rituals are important for reincarnation.</a:t>
            </a:r>
            <a:endParaRPr lang="en-GB" sz="2000" b="1" dirty="0">
              <a:solidFill>
                <a:srgbClr val="FFFF99"/>
              </a:solidFill>
              <a:effectLst/>
              <a:latin typeface="Candy Round BTN" panose="020F060402010204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409" y="5267252"/>
            <a:ext cx="1156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FFFF99"/>
                </a:solidFill>
                <a:latin typeface="Candy Round BTN" panose="020F0604020102040306" pitchFamily="34" charset="0"/>
              </a:rPr>
              <a:t>Exam Question;</a:t>
            </a:r>
          </a:p>
          <a:p>
            <a:endParaRPr lang="en-GB" sz="800" b="1" dirty="0">
              <a:solidFill>
                <a:srgbClr val="FFFF99"/>
              </a:solidFill>
              <a:latin typeface="Candy Round BTN" panose="020F0604020102040306" pitchFamily="34" charset="0"/>
            </a:endParaRPr>
          </a:p>
          <a:p>
            <a:r>
              <a:rPr lang="en-GB" sz="3200" b="1" dirty="0" smtClean="0">
                <a:solidFill>
                  <a:srgbClr val="FFFF99"/>
                </a:solidFill>
                <a:latin typeface="Candy Round BTN" panose="020F0604020102040306" pitchFamily="34" charset="0"/>
              </a:rPr>
              <a:t>Explore </a:t>
            </a:r>
            <a:r>
              <a:rPr lang="en-GB" sz="3200" b="1" dirty="0">
                <a:solidFill>
                  <a:srgbClr val="FFFF99"/>
                </a:solidFill>
                <a:latin typeface="Candy Round BTN" panose="020F0604020102040306" pitchFamily="34" charset="0"/>
              </a:rPr>
              <a:t>ideas about </a:t>
            </a:r>
            <a:r>
              <a:rPr lang="en-GB" sz="3200" b="1" dirty="0" smtClean="0">
                <a:solidFill>
                  <a:srgbClr val="FFFF99"/>
                </a:solidFill>
                <a:latin typeface="Candy Round BTN" panose="020F0604020102040306" pitchFamily="34" charset="0"/>
              </a:rPr>
              <a:t>reincarnation in one religion.  </a:t>
            </a:r>
            <a:r>
              <a:rPr lang="en-GB" sz="2400" b="1" dirty="0" smtClean="0">
                <a:solidFill>
                  <a:srgbClr val="FFFF99"/>
                </a:solidFill>
                <a:latin typeface="Candy Round BTN" panose="020F0604020102040306" pitchFamily="34" charset="0"/>
              </a:rPr>
              <a:t>(8 marks)</a:t>
            </a:r>
            <a:endParaRPr lang="en-GB" sz="3200" b="1" dirty="0">
              <a:solidFill>
                <a:srgbClr val="FFFF99"/>
              </a:solidFill>
              <a:latin typeface="Candy Round BTN" panose="020F060402010204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4546" y="3885246"/>
            <a:ext cx="494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www.youtube.com/watch?v=lwjmJtBphwc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88190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21842</TotalTime>
  <Words>82</Words>
  <Application>Microsoft Office PowerPoint</Application>
  <PresentationFormat>Widescreen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Candy Round BTN</vt:lpstr>
      <vt:lpstr>Berlin Sans FB</vt:lpstr>
      <vt:lpstr>Berlin Sans FB Demi</vt:lpstr>
      <vt:lpstr>Calibri</vt:lpstr>
      <vt:lpstr>Century Gothic</vt:lpstr>
      <vt:lpstr>Symbol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MICHAEL HAUGHTON</cp:lastModifiedBy>
  <cp:revision>26</cp:revision>
  <cp:lastPrinted>2017-09-14T12:18:52Z</cp:lastPrinted>
  <dcterms:created xsi:type="dcterms:W3CDTF">2017-08-27T14:56:54Z</dcterms:created>
  <dcterms:modified xsi:type="dcterms:W3CDTF">2019-01-03T23:03:34Z</dcterms:modified>
</cp:coreProperties>
</file>