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500066"/>
    <a:srgbClr val="57257D"/>
    <a:srgbClr val="4B025A"/>
    <a:srgbClr val="582575"/>
    <a:srgbClr val="00005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032" autoAdjust="0"/>
  </p:normalViewPr>
  <p:slideViewPr>
    <p:cSldViewPr showGuides="1">
      <p:cViewPr varScale="1">
        <p:scale>
          <a:sx n="108" d="100"/>
          <a:sy n="108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837D2-FA7F-4AA9-A35E-1CF7EB92D51D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58D75-DB2A-44A5-99F8-2A1717ED9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695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08A40-67D2-439B-B05F-79454256AD3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C048-CBDA-4C57-A7DA-2D75852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546100"/>
            <a:ext cx="3405187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Animated,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overlapping </a:t>
            </a:r>
            <a:r>
              <a:rPr lang="en-US" sz="14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 bars</a:t>
            </a:r>
            <a:endParaRPr lang="en-US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(Advanced)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shape effects on this slide, do the following: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Layout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left). On the slide, drag to draw the first rectangle.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0.86”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10.5”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Solid fill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</a:t>
            </a:r>
            <a:r>
              <a:rPr lang="en-US" sz="1200" dirty="0" smtClean="0"/>
              <a:t>enter values for </a:t>
            </a:r>
            <a:r>
              <a:rPr lang="en-US" sz="1200" b="1" dirty="0" smtClean="0"/>
              <a:t>Red</a:t>
            </a:r>
            <a:r>
              <a:rPr lang="en-US" sz="1200" dirty="0" smtClean="0"/>
              <a:t>: </a:t>
            </a:r>
            <a:r>
              <a:rPr lang="en-US" sz="1200" b="1" dirty="0" smtClean="0"/>
              <a:t>86</a:t>
            </a:r>
            <a:r>
              <a:rPr lang="en-US" sz="1200" dirty="0" smtClean="0"/>
              <a:t>, </a:t>
            </a:r>
            <a:r>
              <a:rPr lang="en-US" sz="1200" b="1" dirty="0" smtClean="0"/>
              <a:t>Green</a:t>
            </a:r>
            <a:r>
              <a:rPr lang="en-US" sz="1200" dirty="0" smtClean="0"/>
              <a:t>: </a:t>
            </a:r>
            <a:r>
              <a:rPr lang="en-US" sz="1200" b="1" dirty="0" smtClean="0"/>
              <a:t>113</a:t>
            </a:r>
            <a:r>
              <a:rPr lang="en-US" sz="1200" dirty="0" smtClean="0"/>
              <a:t>, </a:t>
            </a:r>
            <a:r>
              <a:rPr lang="en-US" sz="1200" b="1" dirty="0" smtClean="0"/>
              <a:t>Blue</a:t>
            </a:r>
            <a:r>
              <a:rPr lang="en-US" sz="1200" dirty="0" smtClean="0"/>
              <a:t>: </a:t>
            </a:r>
            <a:r>
              <a:rPr lang="en-US" sz="1200" b="1" dirty="0" smtClean="0"/>
              <a:t>118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left pane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in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Color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line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Click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rectangle and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Paste,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Destination Theme.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duplicate rectangle.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0.86”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4.96”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select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Solid fill,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Red, Accent 2, Darker 50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(sixth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sixth option from the 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 and hold SHIFT and select both rectangles.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baseline="0" dirty="0" smtClean="0"/>
              <a:t>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Middle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baseline="0" dirty="0" smtClean="0"/>
          </a:p>
          <a:p>
            <a:pPr marL="228600" lvl="0" indent="-22860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create the animation effects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this slide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 the following:</a:t>
            </a:r>
          </a:p>
          <a:p>
            <a:pPr marL="0" indent="0" algn="l" defTabSz="914400" rtl="0" eaLnBrk="1" latinLnBrk="0" hangingPunct="1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(Note: For this animation effect, the first (largest, blue) rectangle remains stationary on the slide.)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second rectangle (smaller, red).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in the effects gallery,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then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Options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slide, drag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motion path end point (red arrow) beyond the right edge of the slide. Drag the motion path starting point (green arrow) beyond the left edge of the slide.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type in 3.55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 Animation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arrow at the motion path animation effect,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With Previous.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again the arrow next to the motion path animation effect,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Options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Auto-Reverse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check box.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select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End of Slide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add more colors and animated effects to the line,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second (small, red) rectangle and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Paste,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Destination Theme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Move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rectangle so it is not on top of those already created, so it can be more easily worked on.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 this step three more times until you have added four more rectangles,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total of six.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third rectangle. (In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of the five rectangles listed, this should select the second rectangle.)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0.86”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3.16”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Solid fill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</a:t>
            </a:r>
            <a:r>
              <a:rPr lang="en-US" sz="1200" dirty="0" smtClean="0"/>
              <a:t>enter values for </a:t>
            </a:r>
            <a:r>
              <a:rPr lang="en-US" sz="1200" b="1" dirty="0" smtClean="0"/>
              <a:t>Red</a:t>
            </a:r>
            <a:r>
              <a:rPr lang="en-US" sz="1200" dirty="0" smtClean="0"/>
              <a:t>: </a:t>
            </a:r>
            <a:r>
              <a:rPr lang="en-US" sz="1200" b="1" dirty="0" smtClean="0"/>
              <a:t>79</a:t>
            </a:r>
            <a:r>
              <a:rPr lang="en-US" sz="1200" dirty="0" smtClean="0"/>
              <a:t>, </a:t>
            </a:r>
            <a:r>
              <a:rPr lang="en-US" sz="1200" b="1" dirty="0" smtClean="0"/>
              <a:t>Green</a:t>
            </a:r>
            <a:r>
              <a:rPr lang="en-US" sz="1200" dirty="0" smtClean="0"/>
              <a:t>: </a:t>
            </a:r>
            <a:r>
              <a:rPr lang="en-US" sz="1200" b="1" dirty="0" smtClean="0"/>
              <a:t>129</a:t>
            </a:r>
            <a:r>
              <a:rPr lang="en-US" sz="1200" dirty="0" smtClean="0"/>
              <a:t>, </a:t>
            </a:r>
            <a:r>
              <a:rPr lang="en-US" sz="1200" b="1" dirty="0" smtClean="0"/>
              <a:t>Blue</a:t>
            </a:r>
            <a:r>
              <a:rPr lang="en-US" sz="1200" dirty="0" smtClean="0"/>
              <a:t>: </a:t>
            </a:r>
            <a:r>
              <a:rPr lang="en-US" sz="1200" b="1" dirty="0" smtClean="0"/>
              <a:t>189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arrow at the motion path animation effect,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With Previous.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again the arrow next to the motion path animation effect,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Options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Auto-Reverse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End of Slide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slide, 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osition the third rectangle on the 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(and longest) rectangle lining up the top and bottom edges.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add color, size and timing to the fourth, animated rectangle, do the following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fourth rectangle. (In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of the five rectangles listed, this should select the third rectangle.)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0.86”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1.68”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Solid fill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Olive Green, Accent 3, Darker 50%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(sixth row, seventh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3.95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arrow at the motion path animation effect,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With Previous.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again the arrow next to the motion path animation effect,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Options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Auto-Reverse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End of Slide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slide, 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osition the fourth rectangle on the 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(and longest) rectangle lining up the top and bottom edges.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add color, size, and timing to the fifth, animated rectangle, do the following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fifth rectangle. (In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of the five rectangles listed, this should select the fourth rectangle.)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0.86”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1.68”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Solid fill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</a:t>
            </a:r>
            <a:r>
              <a:rPr lang="en-US" sz="1200" dirty="0" smtClean="0"/>
              <a:t>enter values for </a:t>
            </a:r>
            <a:r>
              <a:rPr lang="en-US" sz="1200" b="1" dirty="0" smtClean="0"/>
              <a:t>Red</a:t>
            </a:r>
            <a:r>
              <a:rPr lang="en-US" sz="1200" dirty="0" smtClean="0"/>
              <a:t>: </a:t>
            </a:r>
            <a:r>
              <a:rPr lang="en-US" sz="1200" b="1" dirty="0" smtClean="0"/>
              <a:t>127</a:t>
            </a:r>
            <a:r>
              <a:rPr lang="en-US" sz="1200" dirty="0" smtClean="0"/>
              <a:t>, </a:t>
            </a:r>
            <a:r>
              <a:rPr lang="en-US" sz="1200" b="1" dirty="0" smtClean="0"/>
              <a:t>Green</a:t>
            </a:r>
            <a:r>
              <a:rPr lang="en-US" sz="1200" dirty="0" smtClean="0"/>
              <a:t>: </a:t>
            </a:r>
            <a:r>
              <a:rPr lang="en-US" sz="1200" b="1" dirty="0" smtClean="0"/>
              <a:t>140</a:t>
            </a:r>
            <a:r>
              <a:rPr lang="en-US" sz="1200" dirty="0" smtClean="0"/>
              <a:t>, </a:t>
            </a:r>
            <a:r>
              <a:rPr lang="en-US" sz="1200" b="1" dirty="0" smtClean="0"/>
              <a:t>Blue</a:t>
            </a:r>
            <a:r>
              <a:rPr lang="en-US" sz="1200" dirty="0" smtClean="0"/>
              <a:t>: </a:t>
            </a:r>
            <a:r>
              <a:rPr lang="en-US" sz="1200" b="1" dirty="0" smtClean="0"/>
              <a:t>60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5.3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arrow at the motion path animation effect,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With Previous.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again the arrow next to the motion path animation effect,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Options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Auto-Reverse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End of Slide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slide, 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osition the fifth rectangle on the 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(and longest) rectangle lining up the top and bottom edges.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add color, size, and timing to the sixth, animated rectangle, do the following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sixth rectangle. (In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of the five rectangles listed, this should select the fifth rectangle.)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Height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0.86”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 Width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.98”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left pane,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Solid fill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Olive Green, Accent 3, Darker 25%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seventh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arrow at the motion path animation effect,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With Previous.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again the arrow next to the motion path animation effect,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Options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Auto-Reverse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End of Slide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slide, 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osition the sixth rectangle on the 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(and longest) rectangle lining up the top and bottom edges.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left gradient stop slider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50%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second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right gradient stop slider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baseline="0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9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6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28600" y="2590800"/>
            <a:ext cx="9601200" cy="783771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01686"/>
            <a:ext cx="2884714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6372" y="2601686"/>
            <a:ext cx="892628" cy="783771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742" y="2601686"/>
            <a:ext cx="4539343" cy="783771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09114" y="2601686"/>
            <a:ext cx="1534885" cy="783771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601686"/>
            <a:ext cx="1371600" cy="783771"/>
          </a:xfrm>
          <a:prstGeom prst="rect">
            <a:avLst/>
          </a:prstGeom>
          <a:solidFill>
            <a:srgbClr val="7F8C3C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02" y="183339"/>
            <a:ext cx="762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Immortality of the Soul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293" y="1503636"/>
            <a:ext cx="1136291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Focus;</a:t>
            </a:r>
          </a:p>
          <a:p>
            <a:endParaRPr lang="en-GB" sz="30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What is meant by immortality of the soul? </a:t>
            </a:r>
            <a:endParaRPr lang="en-GB" sz="300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922" y="3396343"/>
            <a:ext cx="875172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To begin…</a:t>
            </a:r>
          </a:p>
          <a:p>
            <a:endParaRPr lang="en-GB" sz="30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Note down as many ideas as you can think of about the afterlife.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800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Highlight any of these ideas that involve                                         the existence of a soul.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800" dirty="0" smtClean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What is ‘the soul’? Note down your ideas.</a:t>
            </a:r>
          </a:p>
          <a:p>
            <a:endParaRPr lang="en-GB" sz="300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http://www.netanimations.net/AnimatedGhost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393"/>
            <a:ext cx="1691680" cy="219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h5.ggpht.com/-UnP4ksAVR8g/TWf6A85f-qI/AAAAAAAAACI/gdT7Cb2Uw0Y/s9000/fantasmas%2BCULP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72" y="4581128"/>
            <a:ext cx="2350712" cy="22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10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7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698"/>
            <a:ext cx="63721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Immortality of the Soul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3.bp.blogspot.com/-y8bVEje526g/VE-Ab_v6rwI/AAAAAAAA6FE/y25veJlTmYI/s1600/ghost-animation-gif-image-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67" y="-6136"/>
            <a:ext cx="1387584" cy="14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/>
          <a:stretch/>
        </p:blipFill>
        <p:spPr bwMode="auto">
          <a:xfrm>
            <a:off x="136104" y="1124743"/>
            <a:ext cx="4291880" cy="29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370" y="4154301"/>
            <a:ext cx="393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Soul Leaving the Body (1808) – William Blake </a:t>
            </a:r>
            <a:r>
              <a:rPr lang="en-GB" sz="2000" dirty="0" smtClean="0">
                <a:latin typeface="Arial Rounded MT Bold" panose="020F0704030504030204" pitchFamily="34" charset="0"/>
              </a:rPr>
              <a:t>(1757–1827) 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upload.wikimedia.org/wikipedia/en/e/e8/Resurrection%28Spencer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4588768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728" y="5993256"/>
            <a:ext cx="4722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latin typeface="Arial Rounded MT Bold" panose="020F0704030504030204" pitchFamily="34" charset="0"/>
              </a:rPr>
              <a:t>The Resurrection, </a:t>
            </a:r>
            <a:r>
              <a:rPr lang="en-GB" sz="2000" i="1" dirty="0" err="1">
                <a:latin typeface="Arial Rounded MT Bold" panose="020F0704030504030204" pitchFamily="34" charset="0"/>
              </a:rPr>
              <a:t>Cookham</a:t>
            </a:r>
            <a:r>
              <a:rPr lang="en-GB" sz="2000" dirty="0">
                <a:latin typeface="Arial Rounded MT Bold" panose="020F0704030504030204" pitchFamily="34" charset="0"/>
              </a:rPr>
              <a:t>, </a:t>
            </a:r>
            <a:r>
              <a:rPr lang="en-GB" sz="2000" dirty="0" smtClean="0">
                <a:latin typeface="Arial Rounded MT Bold" panose="020F0704030504030204" pitchFamily="34" charset="0"/>
              </a:rPr>
              <a:t>1924</a:t>
            </a: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Stanley Spencer (1891 – 1959)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pic>
        <p:nvPicPr>
          <p:cNvPr id="1030" name="Picture 6" descr="Image result for paint palette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7708">
            <a:off x="1403944" y="4565044"/>
            <a:ext cx="1483568" cy="14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9992" y="1302175"/>
            <a:ext cx="4516760" cy="268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latin typeface="Arial Rounded MT Bold" panose="020F0704030504030204" pitchFamily="34" charset="0"/>
              </a:rPr>
              <a:t>Spot the difference…!?</a:t>
            </a:r>
          </a:p>
          <a:p>
            <a:endParaRPr lang="en-GB" sz="1000" dirty="0"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latin typeface="Arial Rounded MT Bold" panose="020F0704030504030204" pitchFamily="34" charset="0"/>
              </a:rPr>
              <a:t>Both of these art works show images of life after death. </a:t>
            </a:r>
          </a:p>
          <a:p>
            <a:endParaRPr lang="en-GB" sz="1050" dirty="0">
              <a:latin typeface="Arial Rounded MT Bold" panose="020F0704030504030204" pitchFamily="34" charset="0"/>
            </a:endParaRPr>
          </a:p>
          <a:p>
            <a:r>
              <a:rPr lang="en-GB" sz="2400" dirty="0" smtClean="0">
                <a:latin typeface="Arial Rounded MT Bold" panose="020F0704030504030204" pitchFamily="34" charset="0"/>
              </a:rPr>
              <a:t>What are the key differences in the ideas about life after death shown in the pictures?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82575"/>
            </a:gs>
            <a:gs pos="28000">
              <a:srgbClr val="4B025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307" y="154109"/>
            <a:ext cx="35333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Immortality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168818"/>
            <a:ext cx="8632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What is immortality?</a:t>
            </a:r>
          </a:p>
          <a:p>
            <a:endParaRPr lang="en-GB" sz="20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https://slm-assets3.secondlife.com/assets/2087164/original/ghost.gif?128441814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80" y="26465"/>
            <a:ext cx="1728192" cy="13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59393"/>
            <a:ext cx="8632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What is death?</a:t>
            </a:r>
          </a:p>
          <a:p>
            <a:endParaRPr lang="en-GB" sz="20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588552"/>
            <a:ext cx="87802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eternal life, is there such a thing as death?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death is the end of this life, what is the ‘next’ life like?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death leads to another life could this mean when that life ends there is another life? Could this go on into infinity?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eternal life, where is this going to be?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how we live affect our next life?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part of us goes on to the next life? 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get a new body in the next life?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life after death just wishful thinking?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00FF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immortality is real, at what point after death does this occur?</a:t>
            </a:r>
            <a:endParaRPr lang="en-GB" b="1" dirty="0">
              <a:solidFill>
                <a:srgbClr val="00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954" y="5524734"/>
            <a:ext cx="82449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In small groups, discuss and note down ideas in response to these questions. Give reasons for your ideas and add more questions if you like.</a:t>
            </a:r>
          </a:p>
          <a:p>
            <a:endParaRPr lang="en-GB" sz="200" dirty="0">
              <a:solidFill>
                <a:schemeClr val="accent1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 descr="animated gifs coffi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83" y="3411761"/>
            <a:ext cx="1449883" cy="14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imated gifs coffi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61" y="5392609"/>
            <a:ext cx="12382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257D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112" y="188640"/>
            <a:ext cx="35333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Immortality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5">
                    <a:lumMod val="20000"/>
                    <a:lumOff val="80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911" y="3706675"/>
            <a:ext cx="87761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Arial Rounded MT Bold" panose="020F0704030504030204" pitchFamily="34" charset="0"/>
              </a:rPr>
              <a:t>Materialism &amp; Dualism</a:t>
            </a:r>
          </a:p>
          <a:p>
            <a:endParaRPr lang="en-GB" sz="1000" dirty="0">
              <a:latin typeface="Arial Rounded MT Bold" panose="020F07040305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Rounded MT Bold" panose="020F0704030504030204" pitchFamily="34" charset="0"/>
              </a:rPr>
              <a:t>Explain what (a) materialists and (b</a:t>
            </a:r>
            <a:r>
              <a:rPr lang="en-GB" sz="2800" smtClean="0">
                <a:latin typeface="Arial Rounded MT Bold" panose="020F0704030504030204" pitchFamily="34" charset="0"/>
              </a:rPr>
              <a:t>) </a:t>
            </a:r>
            <a:r>
              <a:rPr lang="en-GB" sz="2800" smtClean="0">
                <a:latin typeface="Arial Rounded MT Bold" panose="020F0704030504030204" pitchFamily="34" charset="0"/>
              </a:rPr>
              <a:t>dualists believe </a:t>
            </a:r>
            <a:r>
              <a:rPr lang="en-GB" sz="2800" dirty="0" smtClean="0">
                <a:latin typeface="Arial Rounded MT Bold" panose="020F0704030504030204" pitchFamily="34" charset="0"/>
              </a:rPr>
              <a:t>about the nature of human beings.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Rounded MT Bold" panose="020F0704030504030204" pitchFamily="34" charset="0"/>
              </a:rPr>
              <a:t>Explain the affect that (a) materialism and      (b) dualism has on beliefs about the afterlife.  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http://www.gifs.net/Animation11/Holidays/Halloween/draculla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64" y="220486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911" y="1504143"/>
            <a:ext cx="877619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u="sng" dirty="0" smtClean="0">
                <a:latin typeface="Arial Rounded MT Bold" panose="020F0704030504030204" pitchFamily="34" charset="0"/>
              </a:rPr>
              <a:t>Definitions;</a:t>
            </a:r>
          </a:p>
          <a:p>
            <a:endParaRPr lang="en-GB" sz="300" dirty="0"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latin typeface="Arial Rounded MT Bold" panose="020F0704030504030204" pitchFamily="34" charset="0"/>
              </a:rPr>
              <a:t>Write the definitions for the following key terms;</a:t>
            </a:r>
          </a:p>
          <a:p>
            <a:endParaRPr lang="en-GB" sz="105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solidFill>
                  <a:srgbClr val="00FFFF"/>
                </a:solidFill>
                <a:latin typeface="Arial Rounded MT Bold" panose="020F0704030504030204" pitchFamily="34" charset="0"/>
              </a:rPr>
              <a:t>Soul     Materialism      dualism </a:t>
            </a:r>
            <a:endParaRPr lang="en-GB" sz="2800" dirty="0">
              <a:solidFill>
                <a:srgbClr val="00FF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Image result for ghost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30" y="-186136"/>
            <a:ext cx="3387324" cy="21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0066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38" y="1916832"/>
            <a:ext cx="86189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Review – Evaluate...</a:t>
            </a:r>
          </a:p>
          <a:p>
            <a:endParaRPr lang="en-GB" sz="8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Evaluate the ideas of materialism and dualism as  ‘evidence’ or denial of immortality </a:t>
            </a:r>
            <a:r>
              <a:rPr lang="en-GB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of the soul </a:t>
            </a:r>
            <a:r>
              <a:rPr lang="en-GB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and an afterlife.</a:t>
            </a:r>
            <a:endParaRPr lang="en-GB" sz="2800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endParaRPr lang="en-GB" sz="2800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137" y="332656"/>
            <a:ext cx="63367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Immortality</a:t>
            </a:r>
            <a:endParaRPr lang="en-US" sz="5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www.netanimations.net/ghosth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31" y="166702"/>
            <a:ext cx="1728192" cy="16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67" y="4414673"/>
            <a:ext cx="2497885" cy="19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145610-9CFD-40E9-8076-AD92C3710A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overlapping color bars</Template>
  <TotalTime>0</TotalTime>
  <Words>1872</Words>
  <Application>Microsoft Office PowerPoint</Application>
  <PresentationFormat>On-screen Show (4:3)</PresentationFormat>
  <Paragraphs>159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Calibri</vt:lpstr>
      <vt:lpstr>Candara</vt:lpstr>
      <vt:lpstr>Century Gothic</vt:lpstr>
      <vt:lpstr>Courier New</vt:lpstr>
      <vt:lpstr>Times New Roman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2016-02-07T18:48:35Z</dcterms:created>
  <dcterms:modified xsi:type="dcterms:W3CDTF">2017-09-11T14:30:39Z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TC019192449991</vt:lpwstr>
  </property>
</Properties>
</file>