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51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A2D4F993-FE34-4695-81F7-B48B0540D16F}" type="datetimeFigureOut">
              <a:rPr lang="en-GB" smtClean="0"/>
              <a:t>03/01/2019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193739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124400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149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153474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861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265640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306602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141320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97475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D4F993-FE34-4695-81F7-B48B0540D16F}" type="datetimeFigureOut">
              <a:rPr lang="en-GB" smtClean="0"/>
              <a:t>03/01/2019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312938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D4F993-FE34-4695-81F7-B48B0540D16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52036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D4F993-FE34-4695-81F7-B48B0540D16F}" type="datetimeFigureOut">
              <a:rPr lang="en-GB" smtClean="0"/>
              <a:t>03/01/2019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30782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D4F993-FE34-4695-81F7-B48B0540D16F}" type="datetimeFigureOut">
              <a:rPr lang="en-GB" smtClean="0"/>
              <a:t>03/01/2019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360165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4F993-FE34-4695-81F7-B48B0540D16F}" type="datetimeFigureOut">
              <a:rPr lang="en-GB" smtClean="0"/>
              <a:t>03/01/2019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29097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D4F993-FE34-4695-81F7-B48B0540D16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31361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D4F993-FE34-4695-81F7-B48B0540D16F}" type="datetimeFigureOut">
              <a:rPr lang="en-GB" smtClean="0"/>
              <a:t>03/01/2019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1C228B-0A84-4C1C-8478-652354863ABA}" type="slidenum">
              <a:rPr lang="en-GB" smtClean="0"/>
              <a:t>‹#›</a:t>
            </a:fld>
            <a:endParaRPr lang="en-GB"/>
          </a:p>
        </p:txBody>
      </p:sp>
    </p:spTree>
    <p:extLst>
      <p:ext uri="{BB962C8B-B14F-4D97-AF65-F5344CB8AC3E}">
        <p14:creationId xmlns:p14="http://schemas.microsoft.com/office/powerpoint/2010/main" val="249798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2D4F993-FE34-4695-81F7-B48B0540D16F}" type="datetimeFigureOut">
              <a:rPr lang="en-GB" smtClean="0"/>
              <a:t>03/01/2019</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41C228B-0A84-4C1C-8478-652354863ABA}" type="slidenum">
              <a:rPr lang="en-GB" smtClean="0"/>
              <a:t>‹#›</a:t>
            </a:fld>
            <a:endParaRPr lang="en-GB"/>
          </a:p>
        </p:txBody>
      </p:sp>
    </p:spTree>
    <p:extLst>
      <p:ext uri="{BB962C8B-B14F-4D97-AF65-F5344CB8AC3E}">
        <p14:creationId xmlns:p14="http://schemas.microsoft.com/office/powerpoint/2010/main" val="29106091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a:gsLst>
                    <a:gs pos="31000">
                      <a:srgbClr val="FF0000"/>
                    </a:gs>
                    <a:gs pos="43000">
                      <a:schemeClr val="bg1"/>
                    </a:gs>
                    <a:gs pos="53110">
                      <a:schemeClr val="bg2">
                        <a:lumMod val="25000"/>
                      </a:schemeClr>
                    </a:gs>
                    <a:gs pos="61000">
                      <a:schemeClr val="bg1"/>
                    </a:gs>
                    <a:gs pos="70000">
                      <a:srgbClr val="FF0000"/>
                    </a:gs>
                  </a:gsLst>
                  <a:lin ang="5400000" scaled="1"/>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a:gsLst>
                  <a:gs pos="31000">
                    <a:srgbClr val="FF0000"/>
                  </a:gs>
                  <a:gs pos="43000">
                    <a:schemeClr val="bg1"/>
                  </a:gs>
                  <a:gs pos="53110">
                    <a:schemeClr val="bg2">
                      <a:lumMod val="25000"/>
                    </a:schemeClr>
                  </a:gs>
                  <a:gs pos="61000">
                    <a:schemeClr val="bg1"/>
                  </a:gs>
                  <a:gs pos="70000">
                    <a:srgbClr val="FF0000"/>
                  </a:gs>
                </a:gsLst>
                <a:lin ang="5400000" scaled="1"/>
              </a:gradFill>
              <a:effectLst>
                <a:glow rad="38100">
                  <a:schemeClr val="accent1">
                    <a:alpha val="40000"/>
                  </a:schemeClr>
                </a:glow>
              </a:effectLst>
              <a:latin typeface="Chiller" panose="04020404031007020602" pitchFamily="82" charset="0"/>
            </a:endParaRPr>
          </a:p>
        </p:txBody>
      </p:sp>
      <p:sp>
        <p:nvSpPr>
          <p:cNvPr id="5" name="Rectangle 4"/>
          <p:cNvSpPr/>
          <p:nvPr/>
        </p:nvSpPr>
        <p:spPr>
          <a:xfrm>
            <a:off x="345182" y="1627051"/>
            <a:ext cx="11846818" cy="3785652"/>
          </a:xfrm>
          <a:prstGeom prst="rect">
            <a:avLst/>
          </a:prstGeom>
          <a:noFill/>
        </p:spPr>
        <p:txBody>
          <a:bodyPr wrap="square" lIns="91440" tIns="45720" rIns="91440" bIns="45720">
            <a:spAutoFit/>
          </a:bodyPr>
          <a:lstStyle/>
          <a:p>
            <a:r>
              <a:rPr lang="en-US" sz="40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To begin… reminders;</a:t>
            </a:r>
          </a:p>
          <a:p>
            <a:endParaRPr lang="en-US" sz="2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pPr marL="742950" indent="-742950">
              <a:buAutoNum type="arabicPeriod"/>
            </a:pPr>
            <a:r>
              <a:rPr lang="en-US" sz="3600" b="1"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What is evil? Explain and give three examples.</a:t>
            </a:r>
          </a:p>
          <a:p>
            <a:pPr marL="742950" indent="-742950">
              <a:buAutoNum type="arabicPeriod"/>
            </a:pPr>
            <a:r>
              <a:rPr lang="en-US" sz="36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What is suffering? Explain and give two examples of moral evil and two examples of natural evil.</a:t>
            </a:r>
          </a:p>
          <a:p>
            <a:pPr marL="742950" indent="-742950">
              <a:buAutoNum type="arabicPeriod"/>
            </a:pPr>
            <a:r>
              <a:rPr lang="en-US" sz="3600" b="1"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What is a theodicy? Give three examples from different philosophers.</a:t>
            </a:r>
            <a:endParaRPr lang="en-US" sz="3600" b="1" cap="none" spc="0"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spTree>
    <p:extLst>
      <p:ext uri="{BB962C8B-B14F-4D97-AF65-F5344CB8AC3E}">
        <p14:creationId xmlns:p14="http://schemas.microsoft.com/office/powerpoint/2010/main" val="235378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lin ang="18900000" scaled="1"/>
                  <a:tileRect/>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lin ang="18900000" scaled="1"/>
                <a:tileRect/>
              </a:gradFill>
              <a:effectLst>
                <a:glow rad="38100">
                  <a:schemeClr val="accent1">
                    <a:alpha val="40000"/>
                  </a:schemeClr>
                </a:glow>
              </a:effectLst>
              <a:latin typeface="Chiller" panose="04020404031007020602" pitchFamily="82" charset="0"/>
            </a:endParaRPr>
          </a:p>
        </p:txBody>
      </p:sp>
      <p:sp>
        <p:nvSpPr>
          <p:cNvPr id="10" name="Rectangle 9"/>
          <p:cNvSpPr/>
          <p:nvPr/>
        </p:nvSpPr>
        <p:spPr>
          <a:xfrm>
            <a:off x="271397" y="1385395"/>
            <a:ext cx="11874674" cy="4647426"/>
          </a:xfrm>
          <a:prstGeom prst="rect">
            <a:avLst/>
          </a:prstGeom>
        </p:spPr>
        <p:txBody>
          <a:bodyPr wrap="square">
            <a:spAutoFit/>
          </a:bodyPr>
          <a:lstStyle/>
          <a:p>
            <a:r>
              <a:rPr lang="en-GB" sz="2600" u="sng" dirty="0" smtClean="0">
                <a:solidFill>
                  <a:schemeClr val="bg1"/>
                </a:solidFill>
                <a:latin typeface="Berlin Sans FB" panose="020E0602020502020306" pitchFamily="34" charset="0"/>
                <a:cs typeface="Arial" panose="020B0604020202020204" pitchFamily="34" charset="0"/>
              </a:rPr>
              <a:t>Some background…</a:t>
            </a:r>
          </a:p>
          <a:p>
            <a:endParaRPr lang="en-GB" sz="1000" u="sng" dirty="0" smtClean="0">
              <a:solidFill>
                <a:schemeClr val="bg1"/>
              </a:solidFill>
              <a:latin typeface="Berlin Sans FB" panose="020E0602020502020306" pitchFamily="34" charset="0"/>
              <a:cs typeface="Arial" panose="020B0604020202020204" pitchFamily="34" charset="0"/>
            </a:endParaRPr>
          </a:p>
          <a:p>
            <a:r>
              <a:rPr lang="en-GB" sz="2600" dirty="0" smtClean="0">
                <a:solidFill>
                  <a:schemeClr val="bg1"/>
                </a:solidFill>
                <a:latin typeface="Berlin Sans FB" panose="020E0602020502020306" pitchFamily="34" charset="0"/>
                <a:cs typeface="Arial" panose="020B0604020202020204" pitchFamily="34" charset="0"/>
              </a:rPr>
              <a:t>Mackie was well known for vigorously defending atheism, and also arguing that the problem of evil made untenable the main monotheistic religions. He particularly criticised the free will defence . He argued that the idea of human free will is no defence for those who wish to believe in an </a:t>
            </a:r>
            <a:r>
              <a:rPr lang="en-GB" sz="2600" dirty="0" err="1" smtClean="0">
                <a:solidFill>
                  <a:schemeClr val="bg1"/>
                </a:solidFill>
                <a:latin typeface="Berlin Sans FB" panose="020E0602020502020306" pitchFamily="34" charset="0"/>
                <a:cs typeface="Arial" panose="020B0604020202020204" pitchFamily="34" charset="0"/>
              </a:rPr>
              <a:t>omnicompetent</a:t>
            </a:r>
            <a:r>
              <a:rPr lang="en-GB" sz="2600" dirty="0" smtClean="0">
                <a:solidFill>
                  <a:schemeClr val="bg1"/>
                </a:solidFill>
                <a:latin typeface="Berlin Sans FB" panose="020E0602020502020306" pitchFamily="34" charset="0"/>
                <a:cs typeface="Arial" panose="020B0604020202020204" pitchFamily="34" charset="0"/>
              </a:rPr>
              <a:t> being in the face of evil and suffering, as such a being could have given us both free will                                                and moral perfection, thus resulting in us choosing the good in                                                    every situation. In 1955 he published "Evil and Omnipotence",                                               summarizing his view that the simultaneous existence of evil and                                                             an all-powerful, all-knowing and all-good God was "positively                                      irrational".</a:t>
            </a:r>
            <a:endParaRPr lang="en-GB" sz="2600" dirty="0">
              <a:solidFill>
                <a:schemeClr val="bg1"/>
              </a:solidFill>
              <a:latin typeface="Berlin Sans FB" panose="020E0602020502020306"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9290733" y="3620022"/>
            <a:ext cx="2742603" cy="3058046"/>
          </a:xfrm>
          <a:prstGeom prst="rect">
            <a:avLst/>
          </a:prstGeom>
        </p:spPr>
      </p:pic>
    </p:spTree>
    <p:extLst>
      <p:ext uri="{BB962C8B-B14F-4D97-AF65-F5344CB8AC3E}">
        <p14:creationId xmlns:p14="http://schemas.microsoft.com/office/powerpoint/2010/main" val="19879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 result for J. L. Mackie"/>
          <p:cNvPicPr>
            <a:picLocks noChangeAspect="1" noChangeArrowheads="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58" t="3234" r="1110" b="3234"/>
          <a:stretch/>
        </p:blipFill>
        <p:spPr bwMode="auto">
          <a:xfrm>
            <a:off x="3795386" y="1641291"/>
            <a:ext cx="7578248" cy="4997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path path="circle">
                    <a:fillToRect l="50000" t="50000" r="50000" b="50000"/>
                  </a:path>
                  <a:tileRect/>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path path="circle">
                  <a:fillToRect l="50000" t="50000" r="50000" b="50000"/>
                </a:path>
                <a:tileRect/>
              </a:gradFill>
              <a:effectLst>
                <a:glow rad="38100">
                  <a:schemeClr val="accent1">
                    <a:alpha val="40000"/>
                  </a:schemeClr>
                </a:glow>
              </a:effectLst>
              <a:latin typeface="Chiller" panose="04020404031007020602" pitchFamily="82" charset="0"/>
            </a:endParaRPr>
          </a:p>
        </p:txBody>
      </p:sp>
      <p:sp>
        <p:nvSpPr>
          <p:cNvPr id="6" name="Rectangle 5"/>
          <p:cNvSpPr/>
          <p:nvPr/>
        </p:nvSpPr>
        <p:spPr>
          <a:xfrm>
            <a:off x="345182" y="1627051"/>
            <a:ext cx="11846818" cy="1015663"/>
          </a:xfrm>
          <a:prstGeom prst="rect">
            <a:avLst/>
          </a:prstGeom>
          <a:noFill/>
        </p:spPr>
        <p:txBody>
          <a:bodyPr wrap="square" lIns="91440" tIns="45720" rIns="91440" bIns="45720">
            <a:spAutoFit/>
          </a:bodyPr>
          <a:lstStyle/>
          <a:p>
            <a:r>
              <a:rPr lang="en-US" sz="40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To </a:t>
            </a:r>
            <a:r>
              <a:rPr lang="en-US" sz="4000" b="1" i="1" u="sng" cap="none" spc="0" dirty="0" err="1"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summarise</a:t>
            </a:r>
            <a:r>
              <a:rPr lang="en-US" sz="40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 … </a:t>
            </a:r>
          </a:p>
          <a:p>
            <a:endParaRPr lang="en-US" sz="2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pic>
        <p:nvPicPr>
          <p:cNvPr id="8" name="Picture 7"/>
          <p:cNvPicPr>
            <a:picLocks noChangeAspect="1"/>
          </p:cNvPicPr>
          <p:nvPr/>
        </p:nvPicPr>
        <p:blipFill>
          <a:blip r:embed="rId4"/>
          <a:stretch>
            <a:fillRect/>
          </a:stretch>
        </p:blipFill>
        <p:spPr>
          <a:xfrm>
            <a:off x="833895" y="3130175"/>
            <a:ext cx="2143125" cy="2143125"/>
          </a:xfrm>
          <a:prstGeom prst="rect">
            <a:avLst/>
          </a:prstGeom>
        </p:spPr>
      </p:pic>
    </p:spTree>
    <p:extLst>
      <p:ext uri="{BB962C8B-B14F-4D97-AF65-F5344CB8AC3E}">
        <p14:creationId xmlns:p14="http://schemas.microsoft.com/office/powerpoint/2010/main" val="220841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268" y="1263517"/>
            <a:ext cx="11525666" cy="4108817"/>
          </a:xfrm>
          <a:prstGeom prst="rect">
            <a:avLst/>
          </a:prstGeom>
          <a:noFill/>
        </p:spPr>
        <p:txBody>
          <a:bodyPr wrap="square" lIns="91440" tIns="45720" rIns="91440" bIns="45720">
            <a:spAutoFit/>
          </a:bodyPr>
          <a:lstStyle/>
          <a:p>
            <a:r>
              <a:rPr lang="en-US" sz="3600" b="1" i="1" u="sng"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…and now;</a:t>
            </a:r>
            <a:endParaRPr lang="en-US" sz="36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endParaRPr lang="en-US" sz="1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r>
              <a:rPr lang="en-US" sz="34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Read the anthology and highlight the following in different </a:t>
            </a:r>
            <a:r>
              <a:rPr lang="en-US" sz="3400" b="1" dirty="0" err="1"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colours</a:t>
            </a:r>
            <a:r>
              <a:rPr lang="en-US" sz="34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 using a key;</a:t>
            </a:r>
          </a:p>
          <a:p>
            <a:endParaRPr lang="en-US" sz="1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pPr marL="457200" indent="-457200">
              <a:buFont typeface="Wingdings" panose="05000000000000000000" pitchFamily="2" charset="2"/>
              <a:buChar char="v"/>
            </a:pPr>
            <a:r>
              <a:rPr lang="en-US" sz="34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Arguments against the existence of God.</a:t>
            </a:r>
          </a:p>
          <a:p>
            <a:pPr marL="457200" indent="-457200">
              <a:buFont typeface="Wingdings" panose="05000000000000000000" pitchFamily="2" charset="2"/>
              <a:buChar char="v"/>
            </a:pPr>
            <a:r>
              <a:rPr lang="en-US" sz="34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Arguments for the existence of God.</a:t>
            </a:r>
          </a:p>
          <a:p>
            <a:pPr marL="457200" indent="-457200">
              <a:buFont typeface="Wingdings" panose="05000000000000000000" pitchFamily="2" charset="2"/>
              <a:buChar char="v"/>
            </a:pPr>
            <a:r>
              <a:rPr lang="en-US" sz="34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Definitions/descriptions.</a:t>
            </a:r>
          </a:p>
          <a:p>
            <a:endParaRPr lang="en-US" sz="3600" b="1" cap="none" spc="0"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sp>
        <p:nvSpPr>
          <p:cNvPr id="5" name="Rectangle 4"/>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lin ang="2700000" scaled="1"/>
                  <a:tileRect/>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flip="none" rotWithShape="1">
                <a:gsLst>
                  <a:gs pos="31000">
                    <a:srgbClr val="FF0000"/>
                  </a:gs>
                  <a:gs pos="43000">
                    <a:schemeClr val="bg1"/>
                  </a:gs>
                  <a:gs pos="53110">
                    <a:schemeClr val="bg2">
                      <a:lumMod val="25000"/>
                    </a:schemeClr>
                  </a:gs>
                  <a:gs pos="61000">
                    <a:schemeClr val="bg1"/>
                  </a:gs>
                  <a:gs pos="70000">
                    <a:srgbClr val="FF0000"/>
                  </a:gs>
                </a:gsLst>
                <a:lin ang="2700000" scaled="1"/>
                <a:tileRect/>
              </a:gradFill>
              <a:effectLst>
                <a:glow rad="38100">
                  <a:schemeClr val="accent1">
                    <a:alpha val="40000"/>
                  </a:schemeClr>
                </a:glow>
              </a:effectLst>
              <a:latin typeface="Chiller" panose="04020404031007020602" pitchFamily="82" charset="0"/>
            </a:endParaRPr>
          </a:p>
        </p:txBody>
      </p:sp>
      <p:sp>
        <p:nvSpPr>
          <p:cNvPr id="6" name="Rectangle 5"/>
          <p:cNvSpPr/>
          <p:nvPr/>
        </p:nvSpPr>
        <p:spPr>
          <a:xfrm>
            <a:off x="502268" y="5073711"/>
            <a:ext cx="12079266" cy="1908215"/>
          </a:xfrm>
          <a:prstGeom prst="rect">
            <a:avLst/>
          </a:prstGeom>
          <a:noFill/>
        </p:spPr>
        <p:txBody>
          <a:bodyPr wrap="square" lIns="91440" tIns="45720" rIns="91440" bIns="45720">
            <a:spAutoFit/>
          </a:bodyPr>
          <a:lstStyle/>
          <a:p>
            <a:r>
              <a:rPr lang="en-US" sz="3600" b="1" i="1" u="sng"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…then;</a:t>
            </a:r>
            <a:endParaRPr lang="en-US" sz="36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endParaRPr lang="en-US" sz="14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r>
              <a:rPr lang="en-US" sz="32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Complete the A3 sheet noting down key points of the discussion.</a:t>
            </a:r>
          </a:p>
          <a:p>
            <a:endParaRPr lang="en-US" sz="3200" b="1" cap="none" spc="0"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spTree>
    <p:extLst>
      <p:ext uri="{BB962C8B-B14F-4D97-AF65-F5344CB8AC3E}">
        <p14:creationId xmlns:p14="http://schemas.microsoft.com/office/powerpoint/2010/main" val="365755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flip="none" rotWithShape="1">
                  <a:gsLst>
                    <a:gs pos="50441">
                      <a:srgbClr val="6F6D6D"/>
                    </a:gs>
                    <a:gs pos="10000">
                      <a:srgbClr val="FF0000"/>
                    </a:gs>
                    <a:gs pos="56000">
                      <a:schemeClr val="bg1"/>
                    </a:gs>
                    <a:gs pos="53110">
                      <a:schemeClr val="bg2">
                        <a:lumMod val="25000"/>
                      </a:schemeClr>
                    </a:gs>
                    <a:gs pos="78000">
                      <a:schemeClr val="bg1"/>
                    </a:gs>
                    <a:gs pos="82000">
                      <a:srgbClr val="FF0000"/>
                    </a:gs>
                  </a:gsLst>
                  <a:path path="shape">
                    <a:fillToRect l="50000" t="50000" r="50000" b="50000"/>
                  </a:path>
                  <a:tileRect/>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flip="none" rotWithShape="1">
                <a:gsLst>
                  <a:gs pos="50441">
                    <a:srgbClr val="6F6D6D"/>
                  </a:gs>
                  <a:gs pos="10000">
                    <a:srgbClr val="FF0000"/>
                  </a:gs>
                  <a:gs pos="56000">
                    <a:schemeClr val="bg1"/>
                  </a:gs>
                  <a:gs pos="53110">
                    <a:schemeClr val="bg2">
                      <a:lumMod val="25000"/>
                    </a:schemeClr>
                  </a:gs>
                  <a:gs pos="78000">
                    <a:schemeClr val="bg1"/>
                  </a:gs>
                  <a:gs pos="82000">
                    <a:srgbClr val="FF0000"/>
                  </a:gs>
                </a:gsLst>
                <a:path path="shape">
                  <a:fillToRect l="50000" t="50000" r="50000" b="50000"/>
                </a:path>
                <a:tileRect/>
              </a:gradFill>
              <a:effectLst>
                <a:glow rad="38100">
                  <a:schemeClr val="accent1">
                    <a:alpha val="40000"/>
                  </a:schemeClr>
                </a:glow>
              </a:effectLst>
              <a:latin typeface="Chiller" panose="04020404031007020602" pitchFamily="82" charset="0"/>
            </a:endParaRPr>
          </a:p>
        </p:txBody>
      </p:sp>
      <p:sp>
        <p:nvSpPr>
          <p:cNvPr id="5" name="Rectangle 4"/>
          <p:cNvSpPr/>
          <p:nvPr/>
        </p:nvSpPr>
        <p:spPr>
          <a:xfrm>
            <a:off x="199695" y="1715461"/>
            <a:ext cx="11792607" cy="4170372"/>
          </a:xfrm>
          <a:prstGeom prst="rect">
            <a:avLst/>
          </a:prstGeom>
          <a:noFill/>
        </p:spPr>
        <p:txBody>
          <a:bodyPr wrap="square" lIns="91440" tIns="45720" rIns="91440" bIns="45720">
            <a:spAutoFit/>
          </a:bodyPr>
          <a:lstStyle/>
          <a:p>
            <a:r>
              <a:rPr lang="en-US" sz="3200" b="1" i="1" u="sng"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Exam questions;</a:t>
            </a:r>
            <a:r>
              <a:rPr lang="en-US" sz="3200" b="1" i="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 </a:t>
            </a:r>
          </a:p>
          <a:p>
            <a:endParaRPr lang="en-US" sz="2400" b="1" i="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r>
              <a:rPr lang="en-GB" sz="3200" dirty="0" smtClean="0">
                <a:solidFill>
                  <a:srgbClr val="E6B0C7"/>
                </a:solidFill>
                <a:latin typeface="Arial Rounded MT Bold" panose="020F0704030504030204" pitchFamily="34" charset="0"/>
              </a:rPr>
              <a:t>3(a</a:t>
            </a:r>
            <a:r>
              <a:rPr lang="en-GB" sz="3200" dirty="0">
                <a:solidFill>
                  <a:srgbClr val="E6B0C7"/>
                </a:solidFill>
                <a:latin typeface="Arial Rounded MT Bold" panose="020F0704030504030204" pitchFamily="34" charset="0"/>
              </a:rPr>
              <a:t>) Clarify the ideas illustrated in this passage about </a:t>
            </a:r>
            <a:r>
              <a:rPr lang="en-GB" sz="3200" dirty="0" smtClean="0">
                <a:solidFill>
                  <a:srgbClr val="E6B0C7"/>
                </a:solidFill>
                <a:latin typeface="Arial Rounded MT Bold" panose="020F0704030504030204" pitchFamily="34" charset="0"/>
              </a:rPr>
              <a:t>the </a:t>
            </a:r>
          </a:p>
          <a:p>
            <a:r>
              <a:rPr lang="en-GB" sz="3200" dirty="0">
                <a:solidFill>
                  <a:srgbClr val="E6B0C7"/>
                </a:solidFill>
                <a:latin typeface="Arial Rounded MT Bold" panose="020F0704030504030204" pitchFamily="34" charset="0"/>
              </a:rPr>
              <a:t> </a:t>
            </a:r>
            <a:r>
              <a:rPr lang="en-GB" sz="3200" dirty="0" smtClean="0">
                <a:solidFill>
                  <a:srgbClr val="E6B0C7"/>
                </a:solidFill>
                <a:latin typeface="Arial Rounded MT Bold" panose="020F0704030504030204" pitchFamily="34" charset="0"/>
              </a:rPr>
              <a:t>        problem of evil.  </a:t>
            </a:r>
          </a:p>
          <a:p>
            <a:r>
              <a:rPr lang="en-GB" sz="3200" dirty="0">
                <a:solidFill>
                  <a:srgbClr val="E6B0C7"/>
                </a:solidFill>
                <a:latin typeface="Arial Rounded MT Bold" panose="020F0704030504030204" pitchFamily="34" charset="0"/>
              </a:rPr>
              <a:t> </a:t>
            </a:r>
            <a:r>
              <a:rPr lang="en-GB" sz="3200" dirty="0" smtClean="0">
                <a:solidFill>
                  <a:srgbClr val="E6B0C7"/>
                </a:solidFill>
                <a:latin typeface="Arial Rounded MT Bold" panose="020F0704030504030204" pitchFamily="34" charset="0"/>
              </a:rPr>
              <a:t>        You </a:t>
            </a:r>
            <a:r>
              <a:rPr lang="en-GB" sz="3200" dirty="0">
                <a:solidFill>
                  <a:srgbClr val="E6B0C7"/>
                </a:solidFill>
                <a:latin typeface="Arial Rounded MT Bold" panose="020F0704030504030204" pitchFamily="34" charset="0"/>
              </a:rPr>
              <a:t>must refer to the passage in your response</a:t>
            </a:r>
            <a:r>
              <a:rPr lang="en-GB" sz="3200" dirty="0" smtClean="0">
                <a:solidFill>
                  <a:srgbClr val="E6B0C7"/>
                </a:solidFill>
                <a:latin typeface="Arial Rounded MT Bold" panose="020F0704030504030204" pitchFamily="34" charset="0"/>
              </a:rPr>
              <a:t>.</a:t>
            </a:r>
          </a:p>
          <a:p>
            <a:endParaRPr lang="en-GB" sz="3200" dirty="0" smtClean="0">
              <a:solidFill>
                <a:srgbClr val="E6B0C7"/>
              </a:solidFill>
              <a:latin typeface="Arial Rounded MT Bold" panose="020F0704030504030204" pitchFamily="34" charset="0"/>
            </a:endParaRPr>
          </a:p>
          <a:p>
            <a:r>
              <a:rPr lang="en-GB" sz="3200" dirty="0" smtClean="0">
                <a:solidFill>
                  <a:srgbClr val="E6B0C7"/>
                </a:solidFill>
                <a:latin typeface="Arial Rounded MT Bold" panose="020F0704030504030204" pitchFamily="34" charset="0"/>
              </a:rPr>
              <a:t>3(b) Analyse the responses illustrated in this passage  </a:t>
            </a:r>
          </a:p>
          <a:p>
            <a:r>
              <a:rPr lang="en-GB" sz="3200" dirty="0">
                <a:solidFill>
                  <a:srgbClr val="E6B0C7"/>
                </a:solidFill>
                <a:latin typeface="Arial Rounded MT Bold" panose="020F0704030504030204" pitchFamily="34" charset="0"/>
              </a:rPr>
              <a:t> </a:t>
            </a:r>
            <a:r>
              <a:rPr lang="en-GB" sz="3200" dirty="0" smtClean="0">
                <a:solidFill>
                  <a:srgbClr val="E6B0C7"/>
                </a:solidFill>
                <a:latin typeface="Arial Rounded MT Bold" panose="020F0704030504030204" pitchFamily="34" charset="0"/>
              </a:rPr>
              <a:t>       about the problem of evil.   </a:t>
            </a:r>
            <a:endParaRPr lang="en-US" sz="3600" b="1" i="1" u="sng" cap="none" spc="0"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endParaRPr lang="en-US" sz="9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spTree>
    <p:extLst>
      <p:ext uri="{BB962C8B-B14F-4D97-AF65-F5344CB8AC3E}">
        <p14:creationId xmlns:p14="http://schemas.microsoft.com/office/powerpoint/2010/main" val="248511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14" y="123927"/>
            <a:ext cx="12335429" cy="1015663"/>
          </a:xfrm>
          <a:prstGeom prst="rect">
            <a:avLst/>
          </a:prstGeom>
          <a:noFill/>
        </p:spPr>
        <p:txBody>
          <a:bodyPr wrap="none" lIns="91440" tIns="45720" rIns="91440" bIns="45720">
            <a:spAutoFit/>
          </a:bodyPr>
          <a:lstStyle/>
          <a:p>
            <a:pPr algn="ctr"/>
            <a:r>
              <a:rPr lang="en-US" sz="5800" b="1" spc="50" dirty="0" smtClean="0">
                <a:ln w="12700" cmpd="sng">
                  <a:solidFill>
                    <a:schemeClr val="bg1"/>
                  </a:solidFill>
                  <a:prstDash val="solid"/>
                </a:ln>
                <a:gradFill flip="none" rotWithShape="1">
                  <a:gsLst>
                    <a:gs pos="50441">
                      <a:srgbClr val="6F6D6D"/>
                    </a:gs>
                    <a:gs pos="39000">
                      <a:srgbClr val="FF0000"/>
                    </a:gs>
                    <a:gs pos="56000">
                      <a:schemeClr val="bg1"/>
                    </a:gs>
                    <a:gs pos="53110">
                      <a:schemeClr val="bg2">
                        <a:lumMod val="25000"/>
                      </a:schemeClr>
                    </a:gs>
                    <a:gs pos="96000">
                      <a:schemeClr val="bg1"/>
                    </a:gs>
                    <a:gs pos="66000">
                      <a:srgbClr val="FF0000"/>
                    </a:gs>
                  </a:gsLst>
                  <a:path path="rect">
                    <a:fillToRect l="100000" t="100000"/>
                  </a:path>
                  <a:tileRect r="-100000" b="-100000"/>
                </a:gradFill>
                <a:effectLst>
                  <a:glow rad="38100">
                    <a:schemeClr val="accent1">
                      <a:alpha val="40000"/>
                    </a:schemeClr>
                  </a:glow>
                </a:effectLst>
                <a:latin typeface="Chiller" panose="04020404031007020602" pitchFamily="82" charset="0"/>
              </a:rPr>
              <a:t>Mackie on Evil &amp; the Existence of God - Anthology</a:t>
            </a:r>
            <a:endParaRPr lang="en-US" sz="5800" b="1" cap="none" spc="50" dirty="0">
              <a:ln w="12700" cmpd="sng">
                <a:solidFill>
                  <a:schemeClr val="bg1"/>
                </a:solidFill>
                <a:prstDash val="solid"/>
              </a:ln>
              <a:gradFill flip="none" rotWithShape="1">
                <a:gsLst>
                  <a:gs pos="50441">
                    <a:srgbClr val="6F6D6D"/>
                  </a:gs>
                  <a:gs pos="39000">
                    <a:srgbClr val="FF0000"/>
                  </a:gs>
                  <a:gs pos="56000">
                    <a:schemeClr val="bg1"/>
                  </a:gs>
                  <a:gs pos="53110">
                    <a:schemeClr val="bg2">
                      <a:lumMod val="25000"/>
                    </a:schemeClr>
                  </a:gs>
                  <a:gs pos="96000">
                    <a:schemeClr val="bg1"/>
                  </a:gs>
                  <a:gs pos="66000">
                    <a:srgbClr val="FF0000"/>
                  </a:gs>
                </a:gsLst>
                <a:path path="rect">
                  <a:fillToRect l="100000" t="100000"/>
                </a:path>
                <a:tileRect r="-100000" b="-100000"/>
              </a:gradFill>
              <a:effectLst>
                <a:glow rad="38100">
                  <a:schemeClr val="accent1">
                    <a:alpha val="40000"/>
                  </a:schemeClr>
                </a:glow>
              </a:effectLst>
              <a:latin typeface="Chiller" panose="04020404031007020602" pitchFamily="82" charset="0"/>
            </a:endParaRPr>
          </a:p>
        </p:txBody>
      </p:sp>
      <p:sp>
        <p:nvSpPr>
          <p:cNvPr id="5" name="Rectangle 4"/>
          <p:cNvSpPr/>
          <p:nvPr/>
        </p:nvSpPr>
        <p:spPr>
          <a:xfrm>
            <a:off x="262759" y="1263517"/>
            <a:ext cx="11792607" cy="4832092"/>
          </a:xfrm>
          <a:prstGeom prst="rect">
            <a:avLst/>
          </a:prstGeom>
          <a:noFill/>
        </p:spPr>
        <p:txBody>
          <a:bodyPr wrap="square" lIns="91440" tIns="45720" rIns="91440" bIns="45720">
            <a:spAutoFit/>
          </a:bodyPr>
          <a:lstStyle/>
          <a:p>
            <a:endParaRPr lang="en-US" sz="8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a:p>
            <a:r>
              <a:rPr lang="en-US" sz="30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t>
            </a:r>
            <a:r>
              <a:rPr lang="en-GB" sz="30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The </a:t>
            </a:r>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problem of evil, in the sense in which I shall be using the phrase, is a</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problem only for someone who believes that there is a God who is both omnipotent</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and wholly good. And it is a logical problem, the problem of clarifying and</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reconciling a number of beliefs: it is not a scientific problem that might be solved</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by further observations, or a practical problem that might be solved by a decision</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or an action. These points are obvious; I mention them only because they are</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sometimes ignored by theologians, who sometimes parry a statement of the</a:t>
            </a:r>
          </a:p>
          <a:p>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problem with such remarks as ‘Well, can you solve the problem yourself?’ or ‘This </a:t>
            </a:r>
            <a:r>
              <a:rPr lang="en-GB" sz="30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is a </a:t>
            </a:r>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mystery which may be revealed to us later’ or ‘Evil is something to be faced </a:t>
            </a:r>
            <a:r>
              <a:rPr lang="en-GB" sz="3000" b="1" dirty="0" smtClean="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and overcome</a:t>
            </a:r>
            <a:r>
              <a:rPr lang="en-GB" sz="3000" b="1"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rPr>
              <a:t>, not to be merely discussed.’</a:t>
            </a:r>
            <a:endParaRPr lang="en-US" sz="3000" b="1" cap="none" spc="0" dirty="0">
              <a:ln w="0"/>
              <a:solidFill>
                <a:schemeClr val="bg1"/>
              </a:solidFill>
              <a:effectLst>
                <a:outerShdw blurRad="38100" dist="25400" dir="5400000" algn="ctr" rotWithShape="0">
                  <a:srgbClr val="6E747A">
                    <a:alpha val="43000"/>
                  </a:srgbClr>
                </a:outerShdw>
              </a:effectLst>
              <a:latin typeface="Candy Buzz BTN" panose="020F0504010107060306" pitchFamily="34" charset="0"/>
            </a:endParaRPr>
          </a:p>
        </p:txBody>
      </p:sp>
    </p:spTree>
    <p:extLst>
      <p:ext uri="{BB962C8B-B14F-4D97-AF65-F5344CB8AC3E}">
        <p14:creationId xmlns:p14="http://schemas.microsoft.com/office/powerpoint/2010/main" val="357764767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86</TotalTime>
  <Words>482</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Candy Buzz BTN</vt:lpstr>
      <vt:lpstr>Arial</vt:lpstr>
      <vt:lpstr>Arial Rounded MT Bold</vt:lpstr>
      <vt:lpstr>Berlin Sans FB</vt:lpstr>
      <vt:lpstr>Century Gothic</vt:lpstr>
      <vt:lpstr>Chiller</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Butler</dc:creator>
  <cp:lastModifiedBy>MICHAEL HAUGHTON</cp:lastModifiedBy>
  <cp:revision>16</cp:revision>
  <dcterms:created xsi:type="dcterms:W3CDTF">2018-11-07T13:18:11Z</dcterms:created>
  <dcterms:modified xsi:type="dcterms:W3CDTF">2019-01-03T22:58:26Z</dcterms:modified>
</cp:coreProperties>
</file>