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3" r:id="rId3"/>
    <p:sldId id="265" r:id="rId4"/>
    <p:sldId id="269" r:id="rId5"/>
    <p:sldId id="258" r:id="rId6"/>
    <p:sldId id="262" r:id="rId7"/>
    <p:sldId id="270" r:id="rId8"/>
    <p:sldId id="266" r:id="rId9"/>
    <p:sldId id="271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325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9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25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1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44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124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8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5181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69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9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3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0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CC0096-1860-4642-9CD2-0079EA5E7CD1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82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25983" y="119032"/>
            <a:ext cx="87718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Religious Experience – Anthology</a:t>
            </a:r>
          </a:p>
          <a:p>
            <a:pPr algn="ctr"/>
            <a:r>
              <a:rPr lang="en-US" sz="5400" b="1" spc="50" dirty="0" err="1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Copleston</a:t>
            </a:r>
            <a:r>
              <a:rPr lang="en-US" sz="5400" b="1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 &amp; Russell Debate</a:t>
            </a:r>
            <a:endParaRPr lang="en-US" sz="5400" b="1" cap="none" spc="50" dirty="0">
              <a:ln w="1270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ndy Square BTN Striped" panose="020B070401010204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68" y="2116147"/>
            <a:ext cx="117634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solidFill>
                  <a:schemeClr val="bg1"/>
                </a:solidFill>
                <a:latin typeface="Berlin Sans FB" panose="020E0602020502020306" pitchFamily="34" charset="0"/>
              </a:rPr>
              <a:t>Focus;</a:t>
            </a:r>
          </a:p>
          <a:p>
            <a:endParaRPr lang="en-GB" sz="6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r>
              <a:rPr lang="en-GB" sz="3400" dirty="0">
                <a:solidFill>
                  <a:schemeClr val="bg1"/>
                </a:solidFill>
                <a:latin typeface="Berlin Sans FB" panose="020E0602020502020306" pitchFamily="34" charset="0"/>
              </a:rPr>
              <a:t>Do religious experiences prove that God exists?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68" y="3994686"/>
            <a:ext cx="9575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solidFill>
                  <a:schemeClr val="bg1"/>
                </a:solidFill>
                <a:latin typeface="Berlin Sans FB" panose="020E0602020502020306" pitchFamily="34" charset="0"/>
              </a:rPr>
              <a:t>To begin… recap;</a:t>
            </a:r>
          </a:p>
          <a:p>
            <a:endParaRPr lang="en-GB" sz="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Image result for quiz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68" y="3726288"/>
            <a:ext cx="4080094" cy="250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8012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Anthology - </a:t>
            </a:r>
            <a:r>
              <a:rPr lang="en-US" sz="4800" b="1" spc="50" dirty="0" err="1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Copleston</a:t>
            </a:r>
            <a:r>
              <a:rPr lang="en-US" sz="4800" b="1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 &amp; Russell Debate</a:t>
            </a:r>
            <a:endParaRPr lang="en-US" sz="4800" b="1" cap="none" spc="50" dirty="0">
              <a:ln w="1270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ndy Square BTN Striped" panose="020B0704010102040306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483" y="1181746"/>
            <a:ext cx="117190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9A325F"/>
                </a:solidFill>
                <a:latin typeface="Berlin Sans FB" panose="020E0602020502020306" pitchFamily="34" charset="0"/>
              </a:rPr>
              <a:t>Some context – Principle of Sufficient Reason;</a:t>
            </a:r>
          </a:p>
          <a:p>
            <a:endParaRPr lang="en-GB" sz="400" u="sng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endParaRPr lang="en-GB" sz="6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In order to understand the debate between Copleston and Russell it helps to be aware of Leibniz’s Principle of Sufficient reason;</a:t>
            </a:r>
          </a:p>
          <a:p>
            <a:endParaRPr lang="en-GB" sz="12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r>
              <a:rPr lang="en-GB" sz="3200" i="1" dirty="0">
                <a:solidFill>
                  <a:srgbClr val="FF6600"/>
                </a:solidFill>
                <a:latin typeface="Berlin Sans FB" panose="020E0602020502020306" pitchFamily="34" charset="0"/>
              </a:rPr>
              <a:t>‘In virtue of which we hold that o fact could ever be true                       of or existent, nor statement correct, unless there were a                       sufficient reason why it was thus and not otherwise.’</a:t>
            </a:r>
          </a:p>
          <a:p>
            <a:endParaRPr lang="en-GB" sz="12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What is the meaning of Leibniz’s statement?  </a:t>
            </a:r>
            <a:endParaRPr lang="en-GB" sz="3400" dirty="0">
              <a:solidFill>
                <a:srgbClr val="9A325F"/>
              </a:solidFill>
              <a:latin typeface="Berlin Sans FB" panose="020E0602020502020306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F4948-E20D-4416-92B6-FB89EF187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r="8537"/>
          <a:stretch/>
        </p:blipFill>
        <p:spPr>
          <a:xfrm>
            <a:off x="9810612" y="2372140"/>
            <a:ext cx="2264173" cy="2697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F4C92E-5719-4CBB-87CE-6D5A9B6D61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013" y="5370766"/>
            <a:ext cx="4625008" cy="1399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68ACAF-50A3-44FE-BACC-60F028FA2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78" y="5056511"/>
            <a:ext cx="2427237" cy="170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954B5F-3ED5-4601-BC18-95D739E31B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26" y="4359965"/>
            <a:ext cx="942959" cy="8844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B03B3C-35C4-43AF-BFDD-B4541D38D5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365" y="5642907"/>
            <a:ext cx="1360865" cy="136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A6E516-99DD-46CC-B27A-1B8C121B843F}"/>
              </a:ext>
            </a:extLst>
          </p:cNvPr>
          <p:cNvSpPr/>
          <p:nvPr/>
        </p:nvSpPr>
        <p:spPr>
          <a:xfrm>
            <a:off x="0" y="98012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Anthology - </a:t>
            </a:r>
            <a:r>
              <a:rPr lang="en-US" sz="4800" b="1" spc="50" dirty="0" err="1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Copleston</a:t>
            </a:r>
            <a:r>
              <a:rPr lang="en-US" sz="4800" b="1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 &amp; Russell Debate</a:t>
            </a:r>
            <a:endParaRPr lang="en-US" sz="4800" b="1" cap="none" spc="50" dirty="0">
              <a:ln w="1270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ndy Square BTN Striped" panose="020B0704010102040306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4FE6E6-51DC-42D9-B258-461535A58556}"/>
              </a:ext>
            </a:extLst>
          </p:cNvPr>
          <p:cNvSpPr txBox="1"/>
          <p:nvPr/>
        </p:nvSpPr>
        <p:spPr>
          <a:xfrm>
            <a:off x="236483" y="1181746"/>
            <a:ext cx="1171903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9A325F"/>
                </a:solidFill>
                <a:latin typeface="Berlin Sans FB" panose="020E0602020502020306" pitchFamily="34" charset="0"/>
              </a:rPr>
              <a:t>Principle of Sufficient Reason;</a:t>
            </a:r>
            <a:endParaRPr lang="en-GB" sz="30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endParaRPr lang="en-GB" sz="14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r>
              <a:rPr lang="en-GB" sz="3200" i="1" dirty="0">
                <a:solidFill>
                  <a:srgbClr val="FF6600"/>
                </a:solidFill>
                <a:latin typeface="Berlin Sans FB" panose="020E0602020502020306" pitchFamily="34" charset="0"/>
              </a:rPr>
              <a:t>‘In virtue of which we hold that o fact could ever be true of or existent, nor statement correct, unless there were a sufficient reason why it was thus and not otherwise.’</a:t>
            </a:r>
          </a:p>
          <a:p>
            <a:endParaRPr lang="en-GB" sz="16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Simply – no fact could ever be true unless there                                                    </a:t>
            </a:r>
          </a:p>
          <a:p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               were a sufficient reason why it was true.  </a:t>
            </a:r>
          </a:p>
          <a:p>
            <a:endParaRPr lang="en-GB" sz="16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Leibniz is saying that you should be able to give a believable, good reason/explanation of why something is, in order to have a sufficient explanation. </a:t>
            </a:r>
            <a:endParaRPr lang="en-GB" sz="3400" dirty="0">
              <a:solidFill>
                <a:srgbClr val="9A325F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119D3-F3B7-40EF-9808-E7D269261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41" y="2888973"/>
            <a:ext cx="2239617" cy="1948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A6E516-99DD-46CC-B27A-1B8C121B843F}"/>
              </a:ext>
            </a:extLst>
          </p:cNvPr>
          <p:cNvSpPr/>
          <p:nvPr/>
        </p:nvSpPr>
        <p:spPr>
          <a:xfrm>
            <a:off x="0" y="358174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Anthology - </a:t>
            </a:r>
            <a:r>
              <a:rPr lang="en-US" sz="4800" b="1" spc="50" dirty="0" err="1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Copleston</a:t>
            </a:r>
            <a:r>
              <a:rPr lang="en-US" sz="4800" b="1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 &amp; Russell Debate</a:t>
            </a:r>
            <a:endParaRPr lang="en-US" sz="4800" b="1" cap="none" spc="50" dirty="0">
              <a:ln w="1270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ndy Square BTN Striped" panose="020B0704010102040306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4FE6E6-51DC-42D9-B258-461535A58556}"/>
              </a:ext>
            </a:extLst>
          </p:cNvPr>
          <p:cNvSpPr txBox="1"/>
          <p:nvPr/>
        </p:nvSpPr>
        <p:spPr>
          <a:xfrm>
            <a:off x="236483" y="1701829"/>
            <a:ext cx="967614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9A325F"/>
                </a:solidFill>
                <a:latin typeface="Berlin Sans FB" panose="020E0602020502020306" pitchFamily="34" charset="0"/>
              </a:rPr>
              <a:t>Principle of Sufficient Reason;</a:t>
            </a:r>
            <a:endParaRPr lang="en-GB" sz="30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endParaRPr lang="en-GB" sz="12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Leibniz’s idea does seem to make sense.</a:t>
            </a:r>
          </a:p>
          <a:p>
            <a:endParaRPr lang="en-GB" sz="12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Are there any issues with the idea of Sufficient Reason?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DFCB3A-CD01-47C8-BC1B-E95E325FDCE1}"/>
              </a:ext>
            </a:extLst>
          </p:cNvPr>
          <p:cNvSpPr txBox="1"/>
          <p:nvPr/>
        </p:nvSpPr>
        <p:spPr>
          <a:xfrm>
            <a:off x="236483" y="3773585"/>
            <a:ext cx="9676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rgbClr val="FF6600"/>
              </a:solidFill>
              <a:latin typeface="Berlin Sans FB" panose="020E0602020502020306" pitchFamily="34" charset="0"/>
            </a:endParaRPr>
          </a:p>
          <a:p>
            <a:r>
              <a:rPr lang="en-GB" sz="3000" dirty="0">
                <a:solidFill>
                  <a:srgbClr val="FF6600"/>
                </a:solidFill>
                <a:latin typeface="Berlin Sans FB" panose="020E0602020502020306" pitchFamily="34" charset="0"/>
              </a:rPr>
              <a:t>How do we know when we have Sufficient Reason?</a:t>
            </a:r>
          </a:p>
          <a:p>
            <a:endParaRPr lang="en-GB" sz="1200" dirty="0">
              <a:solidFill>
                <a:srgbClr val="FF6600"/>
              </a:solidFill>
              <a:latin typeface="Berlin Sans FB" panose="020E0602020502020306" pitchFamily="34" charset="0"/>
            </a:endParaRPr>
          </a:p>
          <a:p>
            <a:r>
              <a:rPr lang="en-GB" sz="3000" dirty="0">
                <a:solidFill>
                  <a:srgbClr val="FF6600"/>
                </a:solidFill>
                <a:latin typeface="Berlin Sans FB" panose="020E0602020502020306" pitchFamily="34" charset="0"/>
              </a:rPr>
              <a:t>Is it enough to know how something came into existence?                           We also like to know why…</a:t>
            </a:r>
          </a:p>
          <a:p>
            <a:endParaRPr lang="en-GB" sz="3000" dirty="0">
              <a:solidFill>
                <a:srgbClr val="FF66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4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2248" y="192605"/>
            <a:ext cx="119397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Anthology - </a:t>
            </a:r>
            <a:r>
              <a:rPr lang="en-US" sz="4800" b="1" spc="50" dirty="0" err="1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Copleston</a:t>
            </a:r>
            <a:r>
              <a:rPr lang="en-US" sz="4800" b="1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 &amp; Russell Debate</a:t>
            </a:r>
            <a:endParaRPr lang="en-US" sz="4800" b="1" cap="none" spc="50" dirty="0">
              <a:ln w="1270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ndy Square BTN Striped" panose="020B070401010204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746" y="1559098"/>
            <a:ext cx="11584756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solidFill>
                  <a:srgbClr val="9A325F"/>
                </a:solidFill>
                <a:latin typeface="Berlin Sans FB" panose="020E0602020502020306" pitchFamily="34" charset="0"/>
              </a:rPr>
              <a:t>Things to do;</a:t>
            </a:r>
          </a:p>
          <a:p>
            <a:endParaRPr lang="en-GB" sz="6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rgbClr val="9A325F"/>
                </a:solidFill>
                <a:latin typeface="Berlin Sans FB" panose="020E0602020502020306" pitchFamily="34" charset="0"/>
              </a:rPr>
              <a:t>Read through this part of the anthology.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rgbClr val="9A325F"/>
                </a:solidFill>
                <a:latin typeface="Berlin Sans FB" panose="020E0602020502020306" pitchFamily="34" charset="0"/>
              </a:rPr>
              <a:t>As you are reading highlight the following (use a key);</a:t>
            </a:r>
          </a:p>
          <a:p>
            <a:pPr marL="514350" indent="-514350">
              <a:buAutoNum type="arabicPeriod"/>
            </a:pPr>
            <a:endParaRPr lang="en-GB" sz="34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endParaRPr lang="en-GB" sz="32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r>
              <a:rPr lang="en-GB" sz="3400" dirty="0">
                <a:solidFill>
                  <a:srgbClr val="9A325F"/>
                </a:solidFill>
                <a:latin typeface="Berlin Sans FB" panose="020E0602020502020306" pitchFamily="34" charset="0"/>
              </a:rPr>
              <a:t>     </a:t>
            </a:r>
            <a:r>
              <a:rPr lang="en-GB" sz="2800" dirty="0">
                <a:solidFill>
                  <a:srgbClr val="9A325F"/>
                </a:solidFill>
                <a:latin typeface="Berlin Sans FB" panose="020E0602020502020306" pitchFamily="34" charset="0"/>
              </a:rPr>
              <a:t>You may also wish to highlight reasons and evidence (although you will  </a:t>
            </a:r>
          </a:p>
          <a:p>
            <a:r>
              <a:rPr lang="en-GB" sz="2800" dirty="0">
                <a:solidFill>
                  <a:srgbClr val="9A325F"/>
                </a:solidFill>
                <a:latin typeface="Berlin Sans FB" panose="020E0602020502020306" pitchFamily="34" charset="0"/>
              </a:rPr>
              <a:t>      find lots of crossovers) </a:t>
            </a:r>
          </a:p>
          <a:p>
            <a:pPr marL="514350" indent="-514350">
              <a:buAutoNum type="arabicPeriod"/>
            </a:pPr>
            <a:endParaRPr lang="en-GB" sz="12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9A325F"/>
                </a:solidFill>
                <a:latin typeface="Berlin Sans FB" panose="020E0602020502020306" pitchFamily="34" charset="0"/>
              </a:rPr>
              <a:t>3. Look up definitions for, and note down, any key terms</a:t>
            </a:r>
          </a:p>
          <a:p>
            <a:r>
              <a:rPr lang="en-GB" sz="3200" dirty="0">
                <a:solidFill>
                  <a:srgbClr val="9A325F"/>
                </a:solidFill>
                <a:latin typeface="Berlin Sans FB" panose="020E0602020502020306" pitchFamily="34" charset="0"/>
              </a:rPr>
              <a:t>    you are not sure of.</a:t>
            </a:r>
          </a:p>
          <a:p>
            <a:endParaRPr lang="en-GB" sz="3200" b="1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endParaRPr lang="en-GB" sz="32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pPr marL="514350" indent="-514350">
              <a:buAutoNum type="arabicPeriod"/>
            </a:pPr>
            <a:endParaRPr lang="en-GB" sz="34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r>
              <a:rPr lang="en-GB" sz="3400" dirty="0">
                <a:solidFill>
                  <a:srgbClr val="9A325F"/>
                </a:solidFill>
                <a:latin typeface="Berlin Sans FB" panose="020E0602020502020306" pitchFamily="34" charset="0"/>
              </a:rPr>
              <a:t>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3383" y="3310411"/>
            <a:ext cx="4729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For the existence of God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Against the existence of God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7020" y="3310410"/>
            <a:ext cx="4729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Examples and comparisons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Definitions of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REs.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2758" t="8777" r="7242" b="26855"/>
          <a:stretch/>
        </p:blipFill>
        <p:spPr>
          <a:xfrm flipH="1">
            <a:off x="15765" y="0"/>
            <a:ext cx="1397876" cy="1687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896" t="8237" r="50345" b="20958"/>
          <a:stretch/>
        </p:blipFill>
        <p:spPr>
          <a:xfrm>
            <a:off x="10727922" y="131199"/>
            <a:ext cx="1464078" cy="1818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8012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Anthology - </a:t>
            </a:r>
            <a:r>
              <a:rPr lang="en-US" sz="4800" b="1" spc="50" dirty="0" err="1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Copleston</a:t>
            </a:r>
            <a:r>
              <a:rPr lang="en-US" sz="4800" b="1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 &amp; Russell Debate</a:t>
            </a:r>
            <a:endParaRPr lang="en-US" sz="4800" b="1" cap="none" spc="50" dirty="0">
              <a:ln w="1270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ndy Square BTN Striped" panose="020B070401010204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483" y="1117664"/>
            <a:ext cx="1171903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9A325F"/>
                </a:solidFill>
                <a:latin typeface="Berlin Sans FB" panose="020E0602020502020306" pitchFamily="34" charset="0"/>
              </a:rPr>
              <a:t>Things to do;</a:t>
            </a:r>
          </a:p>
          <a:p>
            <a:endParaRPr lang="en-GB" sz="6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On the large sheet you will be given complete all the tasks;</a:t>
            </a:r>
          </a:p>
          <a:p>
            <a:endParaRPr lang="en-GB" sz="12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Note down Russell and </a:t>
            </a:r>
            <a:r>
              <a:rPr lang="en-GB" sz="3000" dirty="0" err="1">
                <a:solidFill>
                  <a:srgbClr val="9A325F"/>
                </a:solidFill>
                <a:latin typeface="Berlin Sans FB" panose="020E0602020502020306" pitchFamily="34" charset="0"/>
              </a:rPr>
              <a:t>Copleston’s</a:t>
            </a:r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 main viewpoints on REs as an argument for the existence of God.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Note down the main reasons they each have for their viewpoints.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Note down the evidence they each put forward.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Write down any questions or issues you have or are raised about the contents of the debate.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Note down the strengths and weaknesses of both Russell and </a:t>
            </a:r>
            <a:r>
              <a:rPr lang="en-GB" sz="3000" dirty="0" err="1">
                <a:solidFill>
                  <a:srgbClr val="9A325F"/>
                </a:solidFill>
                <a:latin typeface="Berlin Sans FB" panose="020E0602020502020306" pitchFamily="34" charset="0"/>
              </a:rPr>
              <a:t>Copleston’s</a:t>
            </a:r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 arguments.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Evaluate – who wins the debate (if anyone?) explain your reasons.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4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r>
              <a:rPr lang="en-GB" sz="3400" dirty="0">
                <a:solidFill>
                  <a:srgbClr val="9A325F"/>
                </a:solidFill>
                <a:latin typeface="Berlin Sans FB" panose="020E0602020502020306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110DB2-4D4D-442A-9382-D5515410F8FD}"/>
              </a:ext>
            </a:extLst>
          </p:cNvPr>
          <p:cNvSpPr/>
          <p:nvPr/>
        </p:nvSpPr>
        <p:spPr>
          <a:xfrm>
            <a:off x="0" y="217281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Anthology - </a:t>
            </a:r>
            <a:r>
              <a:rPr lang="en-US" sz="4800" b="1" spc="50" dirty="0" err="1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Copleston</a:t>
            </a:r>
            <a:r>
              <a:rPr lang="en-US" sz="4800" b="1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 &amp; Russell Debate</a:t>
            </a:r>
            <a:endParaRPr lang="en-US" sz="4800" b="1" cap="none" spc="50" dirty="0">
              <a:ln w="1270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ndy Square BTN Striped" panose="020B070401010204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F27B4-806A-40BF-B07E-3B6EC96723A7}"/>
              </a:ext>
            </a:extLst>
          </p:cNvPr>
          <p:cNvSpPr txBox="1"/>
          <p:nvPr/>
        </p:nvSpPr>
        <p:spPr>
          <a:xfrm>
            <a:off x="236483" y="1488725"/>
            <a:ext cx="980866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9A325F"/>
                </a:solidFill>
                <a:latin typeface="Berlin Sans FB" panose="020E0602020502020306" pitchFamily="34" charset="0"/>
              </a:rPr>
              <a:t>More things to do;</a:t>
            </a:r>
            <a:endParaRPr lang="en-GB" sz="30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endParaRPr lang="en-GB" sz="16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Make links between some elements of the debate and;</a:t>
            </a:r>
          </a:p>
          <a:p>
            <a:endParaRPr lang="en-GB" sz="16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     (a) Philosopher’s views </a:t>
            </a:r>
          </a:p>
          <a:p>
            <a:endParaRPr lang="en-GB" sz="10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     (b) Principles of verification of Religious Experiences</a:t>
            </a:r>
          </a:p>
          <a:p>
            <a:endParaRPr lang="en-GB" sz="10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r>
              <a:rPr lang="en-GB" sz="3000" dirty="0">
                <a:solidFill>
                  <a:srgbClr val="9A325F"/>
                </a:solidFill>
                <a:latin typeface="Berlin Sans FB" panose="020E0602020502020306" pitchFamily="34" charset="0"/>
              </a:rPr>
              <a:t>     (c) Examples</a:t>
            </a:r>
            <a:endParaRPr lang="en-GB" sz="3400" dirty="0">
              <a:solidFill>
                <a:srgbClr val="9A325F"/>
              </a:solidFill>
              <a:latin typeface="Berlin Sans FB" panose="020E0602020502020306" pitchFamily="34" charset="0"/>
            </a:endParaRPr>
          </a:p>
          <a:p>
            <a:r>
              <a:rPr lang="en-GB" sz="3400" dirty="0">
                <a:solidFill>
                  <a:srgbClr val="9A325F"/>
                </a:solidFill>
                <a:latin typeface="Berlin Sans FB" panose="020E0602020502020306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1154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09808A-6BF4-4316-AB5C-93D391C9E8F9}"/>
              </a:ext>
            </a:extLst>
          </p:cNvPr>
          <p:cNvSpPr/>
          <p:nvPr/>
        </p:nvSpPr>
        <p:spPr>
          <a:xfrm>
            <a:off x="0" y="100752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Anthology - </a:t>
            </a:r>
            <a:r>
              <a:rPr lang="en-US" sz="5400" b="1" spc="50" dirty="0" err="1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Copleston</a:t>
            </a:r>
            <a:r>
              <a:rPr lang="en-US" sz="5400" b="1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 &amp; Russell Debate</a:t>
            </a:r>
            <a:endParaRPr lang="en-US" sz="5400" b="1" cap="none" spc="50" dirty="0">
              <a:ln w="1270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ndy Square BTN Striped" panose="020B0704010102040306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2D20F2-0EC4-4325-86DE-42E4CB0233C8}"/>
              </a:ext>
            </a:extLst>
          </p:cNvPr>
          <p:cNvSpPr/>
          <p:nvPr/>
        </p:nvSpPr>
        <p:spPr>
          <a:xfrm>
            <a:off x="344556" y="1325142"/>
            <a:ext cx="1150288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A325F"/>
                </a:solidFill>
                <a:latin typeface="Arial Rounded MT Bold" panose="020F0704030504030204" pitchFamily="34" charset="0"/>
              </a:rPr>
              <a:t>3(a) Clarify the ideas illustrated in this passage about </a:t>
            </a:r>
            <a:r>
              <a:rPr lang="en-GB" sz="2800" dirty="0" smtClean="0">
                <a:solidFill>
                  <a:srgbClr val="9A325F"/>
                </a:solidFill>
                <a:latin typeface="Arial Rounded MT Bold" panose="020F0704030504030204" pitchFamily="34" charset="0"/>
              </a:rPr>
              <a:t>the veracity   </a:t>
            </a:r>
          </a:p>
          <a:p>
            <a:r>
              <a:rPr lang="en-GB" sz="2800" dirty="0">
                <a:solidFill>
                  <a:srgbClr val="9A325F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solidFill>
                  <a:srgbClr val="9A325F"/>
                </a:solidFill>
                <a:latin typeface="Arial Rounded MT Bold" panose="020F0704030504030204" pitchFamily="34" charset="0"/>
              </a:rPr>
              <a:t>        of Religious experience.  </a:t>
            </a:r>
            <a:endParaRPr lang="en-GB" sz="2800" dirty="0">
              <a:solidFill>
                <a:srgbClr val="9A325F"/>
              </a:solidFill>
              <a:latin typeface="Arial Rounded MT Bold" panose="020F0704030504030204" pitchFamily="34" charset="0"/>
            </a:endParaRPr>
          </a:p>
          <a:p>
            <a:r>
              <a:rPr lang="en-GB" sz="1000" dirty="0">
                <a:solidFill>
                  <a:srgbClr val="9A325F"/>
                </a:solidFill>
                <a:latin typeface="Arial Rounded MT Bold" panose="020F0704030504030204" pitchFamily="34" charset="0"/>
              </a:rPr>
              <a:t>        </a:t>
            </a:r>
          </a:p>
          <a:p>
            <a:r>
              <a:rPr lang="en-GB" sz="2800" dirty="0">
                <a:solidFill>
                  <a:srgbClr val="9A325F"/>
                </a:solidFill>
                <a:latin typeface="Arial Rounded MT Bold" panose="020F0704030504030204" pitchFamily="34" charset="0"/>
              </a:rPr>
              <a:t>         You must refer to the passage in your response</a:t>
            </a:r>
            <a:r>
              <a:rPr lang="en-GB" sz="2800" dirty="0" smtClean="0">
                <a:solidFill>
                  <a:srgbClr val="9A325F"/>
                </a:solidFill>
                <a:latin typeface="Arial Rounded MT Bold" panose="020F0704030504030204" pitchFamily="34" charset="0"/>
              </a:rPr>
              <a:t>.   </a:t>
            </a:r>
            <a:r>
              <a:rPr lang="en-GB" sz="2800" dirty="0">
                <a:solidFill>
                  <a:srgbClr val="9A325F"/>
                </a:solidFill>
                <a:latin typeface="Arial Rounded MT Bold" panose="020F0704030504030204" pitchFamily="34" charset="0"/>
              </a:rPr>
              <a:t>(10)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DD70FD-0154-4C0D-B6A2-EAA2BA0685D5}"/>
              </a:ext>
            </a:extLst>
          </p:cNvPr>
          <p:cNvSpPr/>
          <p:nvPr/>
        </p:nvSpPr>
        <p:spPr>
          <a:xfrm>
            <a:off x="344556" y="3165085"/>
            <a:ext cx="11365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A325F"/>
                </a:solidFill>
                <a:latin typeface="Arial Rounded MT Bold" panose="020F0704030504030204" pitchFamily="34" charset="0"/>
              </a:rPr>
              <a:t> 3(b) Analyse the </a:t>
            </a:r>
            <a:r>
              <a:rPr lang="en-GB" sz="2800" dirty="0" smtClean="0">
                <a:solidFill>
                  <a:srgbClr val="9A325F"/>
                </a:solidFill>
                <a:latin typeface="Arial Rounded MT Bold" panose="020F0704030504030204" pitchFamily="34" charset="0"/>
              </a:rPr>
              <a:t>extent to which </a:t>
            </a:r>
            <a:r>
              <a:rPr lang="en-GB" sz="2800" dirty="0" err="1" smtClean="0">
                <a:solidFill>
                  <a:srgbClr val="9A325F"/>
                </a:solidFill>
                <a:latin typeface="Arial Rounded MT Bold" panose="020F0704030504030204" pitchFamily="34" charset="0"/>
              </a:rPr>
              <a:t>Copleston’s</a:t>
            </a:r>
            <a:r>
              <a:rPr lang="en-GB" sz="2800" dirty="0" smtClean="0">
                <a:solidFill>
                  <a:srgbClr val="9A325F"/>
                </a:solidFill>
                <a:latin typeface="Arial Rounded MT Bold" panose="020F0704030504030204" pitchFamily="34" charset="0"/>
              </a:rPr>
              <a:t> arguments suggest </a:t>
            </a:r>
          </a:p>
          <a:p>
            <a:r>
              <a:rPr lang="en-GB" sz="2800" dirty="0">
                <a:solidFill>
                  <a:srgbClr val="9A325F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solidFill>
                  <a:srgbClr val="9A325F"/>
                </a:solidFill>
                <a:latin typeface="Arial Rounded MT Bold" panose="020F0704030504030204" pitchFamily="34" charset="0"/>
              </a:rPr>
              <a:t>        that religious experiences can be used to prove the </a:t>
            </a:r>
          </a:p>
          <a:p>
            <a:r>
              <a:rPr lang="en-GB" sz="2800" dirty="0">
                <a:solidFill>
                  <a:srgbClr val="9A325F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solidFill>
                  <a:srgbClr val="9A325F"/>
                </a:solidFill>
                <a:latin typeface="Arial Rounded MT Bold" panose="020F0704030504030204" pitchFamily="34" charset="0"/>
              </a:rPr>
              <a:t>        existence of God.   (</a:t>
            </a:r>
            <a:r>
              <a:rPr lang="en-GB" sz="2800" dirty="0">
                <a:solidFill>
                  <a:srgbClr val="9A325F"/>
                </a:solidFill>
                <a:latin typeface="Arial Rounded MT Bold" panose="020F0704030504030204" pitchFamily="34" charset="0"/>
              </a:rPr>
              <a:t>20) </a:t>
            </a:r>
          </a:p>
        </p:txBody>
      </p:sp>
      <p:sp>
        <p:nvSpPr>
          <p:cNvPr id="4" name="24-Point Star 3"/>
          <p:cNvSpPr/>
          <p:nvPr/>
        </p:nvSpPr>
        <p:spPr>
          <a:xfrm>
            <a:off x="189570" y="4544936"/>
            <a:ext cx="6122020" cy="2218710"/>
          </a:xfrm>
          <a:prstGeom prst="star24">
            <a:avLst>
              <a:gd name="adj" fmla="val 42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5620" y="4925665"/>
            <a:ext cx="5229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In Q3b, reference should be made  </a:t>
            </a:r>
          </a:p>
          <a:p>
            <a:pPr algn="ctr"/>
            <a:r>
              <a:rPr lang="en-GB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to other parts of the </a:t>
            </a:r>
            <a:r>
              <a:rPr lang="en-GB" sz="2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Copleston</a:t>
            </a:r>
            <a:r>
              <a:rPr lang="en-GB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/Russell   </a:t>
            </a:r>
          </a:p>
          <a:p>
            <a:pPr algn="ctr"/>
            <a:r>
              <a:rPr lang="en-GB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debate as well as other evidence, e.g. </a:t>
            </a:r>
          </a:p>
          <a:p>
            <a:pPr algn="ctr"/>
            <a:r>
              <a:rPr lang="en-GB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other philosophers and examples.</a:t>
            </a:r>
            <a:endParaRPr lang="en-GB" sz="2200" dirty="0">
              <a:solidFill>
                <a:schemeClr val="accent2">
                  <a:lumMod val="20000"/>
                  <a:lumOff val="80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946" y="1140516"/>
            <a:ext cx="1195410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RELIGIOUS </a:t>
            </a:r>
            <a:r>
              <a:rPr lang="en-GB" sz="2400" u="sng" dirty="0" smtClean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EXPERIENCE</a:t>
            </a:r>
          </a:p>
          <a:p>
            <a:endParaRPr lang="en-GB" sz="800" u="sng" dirty="0">
              <a:solidFill>
                <a:schemeClr val="accent5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GB" sz="2600" i="1" dirty="0" err="1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Copleston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: </a:t>
            </a: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… 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Well, perhaps I might say a word about religious experience, </a:t>
            </a: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and then 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we can go on to moral experience. I don't regard religious experience as </a:t>
            </a: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a strict 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proof of the existence of God, so the character of the discussion </a:t>
            </a: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changes somewhat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, but I think it's true to say that the best explanation of it is the </a:t>
            </a: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existence of 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God. By religious experience I don't mean simply feeling good. I mean a loving</a:t>
            </a: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, but 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unclear, awareness of some object which irresistibly seems to the </a:t>
            </a: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experiencer as 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something transcending the self, something transcending all the normal </a:t>
            </a: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objects of 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experience, something which cannot be pictured or conceptualized, but of </a:t>
            </a: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the reality 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of which doubt is impossible – at least during the experience. I should </a:t>
            </a: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claim that 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cannot be explained adequately and without residue, simply subjectively. </a:t>
            </a: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The actual 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basic experience at any rate is most easily explained on the hypotheses </a:t>
            </a: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that there 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  <a:latin typeface="Berlin Sans FB" panose="020E0602020502020306" pitchFamily="34" charset="0"/>
              </a:rPr>
              <a:t>is actually some objective cause of that experience.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09808A-6BF4-4316-AB5C-93D391C9E8F9}"/>
              </a:ext>
            </a:extLst>
          </p:cNvPr>
          <p:cNvSpPr/>
          <p:nvPr/>
        </p:nvSpPr>
        <p:spPr>
          <a:xfrm>
            <a:off x="0" y="175673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Anthology - </a:t>
            </a:r>
            <a:r>
              <a:rPr lang="en-US" sz="4800" b="1" spc="50" dirty="0" err="1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Copleston</a:t>
            </a:r>
            <a:r>
              <a:rPr lang="en-US" sz="4800" b="1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y Square BTN Striped" panose="020B0704010102040306" pitchFamily="34" charset="0"/>
              </a:rPr>
              <a:t> &amp; Russell Debate</a:t>
            </a:r>
            <a:endParaRPr lang="en-US" sz="4800" b="1" cap="none" spc="50" dirty="0">
              <a:ln w="1270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ndy Square BTN Striped" panose="020B070401010204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1644</TotalTime>
  <Words>773</Words>
  <Application>Microsoft Office PowerPoint</Application>
  <PresentationFormat>Widescreen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Candy Square BTN Striped</vt:lpstr>
      <vt:lpstr>Arial</vt:lpstr>
      <vt:lpstr>Arial Rounded MT Bold</vt:lpstr>
      <vt:lpstr>Berlin Sans FB</vt:lpstr>
      <vt:lpstr>Cambria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MICHAEL HAUGHTON</cp:lastModifiedBy>
  <cp:revision>31</cp:revision>
  <cp:lastPrinted>2018-10-24T11:02:31Z</cp:lastPrinted>
  <dcterms:created xsi:type="dcterms:W3CDTF">2018-02-23T13:25:07Z</dcterms:created>
  <dcterms:modified xsi:type="dcterms:W3CDTF">2019-01-03T22:59:38Z</dcterms:modified>
</cp:coreProperties>
</file>