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notesMasterIdLst>
    <p:notesMasterId r:id="rId7"/>
  </p:notesMasterIdLst>
  <p:handoutMasterIdLst>
    <p:handoutMasterId r:id="rId8"/>
  </p:handoutMasterIdLst>
  <p:sldIdLst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319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7B527-9545-4A18-82C6-985C2D673EE0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BD15E-A83F-499B-AE2F-72149146B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39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2A402-9AEC-46CD-BFFB-8C45353B9417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6FFF6-EFF5-46FA-B62C-F141E1274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67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6FFF6-EFF5-46FA-B62C-F141E1274D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29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1179705"/>
            <a:ext cx="9875520" cy="1472184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2669871"/>
            <a:ext cx="9875520" cy="1752600"/>
          </a:xfrm>
          <a:prstGeom prst="rect">
            <a:avLst/>
          </a:prstGeom>
        </p:spPr>
        <p:txBody>
          <a:bodyPr tIns="0"/>
          <a:lstStyle>
            <a:lvl1pPr marL="27432" indent="0" algn="ctr">
              <a:buNone/>
              <a:defRPr sz="2600" b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/>
          <a:p>
            <a:fld id="{22ED8DFF-AC58-4CE1-95FC-5B760807040E}" type="datetime1">
              <a:rPr lang="en-US" smtClean="0"/>
              <a:t>5/4/2018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2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/>
          <a:p>
            <a:fld id="{AA3D4F3E-03CF-4020-A455-976DE93B6CFF}" type="datetime1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/>
          <a:p>
            <a:fld id="{3AB81425-5192-475F-8F5F-48429B4F668B}" type="datetime1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50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/>
          <a:p>
            <a:fld id="{C83E6289-67AB-48EA-B8F2-7F8C3C839FC8}" type="datetime1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8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  <p15:guide id="2" pos="98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600325"/>
            <a:ext cx="8534400" cy="2286000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1066800"/>
            <a:ext cx="8534400" cy="1509712"/>
          </a:xfrm>
          <a:prstGeom prst="rect">
            <a:avLst/>
          </a:prstGeo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/>
          <a:p>
            <a:fld id="{CD27007B-A0CB-4CB0-A72F-D015643D8A50}" type="datetime1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158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/>
          <a:p>
            <a:fld id="{7AF78760-02B0-4343-9B36-9B01060F90A6}" type="datetime1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451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  <a:prstGeom prst="rect">
            <a:avLst/>
          </a:prstGeo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prstGeom prst="rect">
            <a:avLst/>
          </a:prstGeom>
          <a:noFill/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1">
                <a:solidFill>
                  <a:schemeClr val="accent1">
                    <a:lumMod val="50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prstGeom prst="rect">
            <a:avLst/>
          </a:prstGeo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prstGeom prst="rect">
            <a:avLst/>
          </a:prstGeom>
          <a:noFill/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1">
                <a:solidFill>
                  <a:schemeClr val="accent1">
                    <a:lumMod val="50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prstGeom prst="rect">
            <a:avLst/>
          </a:prstGeo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/>
          <a:p>
            <a:fld id="{D6103C8C-96CC-4988-9A76-A97C68B37C96}" type="datetime1">
              <a:rPr lang="en-US" smtClean="0"/>
              <a:t>5/4/2018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31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  <a:prstGeom prst="rect">
            <a:avLst/>
          </a:prstGeo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/>
          <a:p>
            <a:fld id="{19A6AA83-E69F-4B8F-8330-2B08940C21DF}" type="datetime1">
              <a:rPr lang="en-US" smtClean="0"/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65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/>
          <a:p>
            <a:fld id="{0C32B54B-DAC7-463C-B2D9-3A5324E66E07}" type="datetime1">
              <a:rPr lang="en-US" smtClean="0"/>
              <a:t>5/4/2018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7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prstGeom prst="rect">
            <a:avLst/>
          </a:prstGeo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  <a:prstGeom prst="rect">
            <a:avLst/>
          </a:prstGeo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/>
          <a:p>
            <a:fld id="{FABC3EB9-8141-418F-8EFF-9A68D158E203}" type="datetime1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4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Rectangle 1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2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/>
          <a:p>
            <a:fld id="{EE203F9F-5B53-4206-BA20-257056A7933C}" type="datetime1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52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7148" y="-54"/>
            <a:ext cx="12188952" cy="6858054"/>
            <a:chOff x="7148" y="-54"/>
            <a:chExt cx="12188952" cy="6858054"/>
          </a:xfrm>
        </p:grpSpPr>
        <p:sp>
          <p:nvSpPr>
            <p:cNvPr id="4" name="Rectangle 3"/>
            <p:cNvSpPr/>
            <p:nvPr/>
          </p:nvSpPr>
          <p:spPr>
            <a:xfrm>
              <a:off x="7148" y="0"/>
              <a:ext cx="12188952" cy="6858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 bwMode="invGray">
            <a:xfrm>
              <a:off x="1473566" y="-54"/>
              <a:ext cx="96070" cy="6858054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 w="25400" cap="rnd" cmpd="sng" algn="ctr">
              <a:noFill/>
              <a:prstDash val="solid"/>
            </a:ln>
            <a:effectLst>
              <a:outerShdw blurRad="38550" dist="38000" dir="10800000" algn="tl" rotWithShape="0">
                <a:schemeClr val="bg2">
                  <a:shade val="20000"/>
                  <a:satMod val="110000"/>
                  <a:alpha val="25000"/>
                </a:scheme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sz="1800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48" y="0"/>
              <a:ext cx="1495425" cy="6858000"/>
            </a:xfrm>
            <a:prstGeom prst="rect">
              <a:avLst/>
            </a:prstGeom>
          </p:spPr>
        </p:pic>
      </p:grpSp>
      <p:sp>
        <p:nvSpPr>
          <p:cNvPr id="16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8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051F468-2565-4472-9079-46A542F179AB}" type="datetime1">
              <a:rPr lang="en-US" smtClean="0"/>
              <a:pPr/>
              <a:t>5/4/2018</a:t>
            </a:fld>
            <a:endParaRPr lang="en-US"/>
          </a:p>
        </p:txBody>
      </p:sp>
      <p:sp>
        <p:nvSpPr>
          <p:cNvPr id="19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100">
                <a:solidFill>
                  <a:schemeClr val="tx2"/>
                </a:solidFill>
                <a:effectLst/>
              </a:defRPr>
            </a:lvl1pPr>
            <a:extLst/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20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100">
                <a:solidFill>
                  <a:schemeClr val="tx2"/>
                </a:solidFill>
                <a:effectLst/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03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b="1" kern="1200">
          <a:solidFill>
            <a:schemeClr val="accent2">
              <a:lumMod val="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Wingdings 2"/>
        <a:buChar char=""/>
        <a:defRPr kumimoji="0" sz="3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>
            <a:lumMod val="50000"/>
          </a:schemeClr>
        </a:buClr>
        <a:buFont typeface="Verdana"/>
        <a:buChar char="◦"/>
        <a:defRPr kumimoji="0" sz="2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>
            <a:lumMod val="75000"/>
          </a:schemeClr>
        </a:buClr>
        <a:buFont typeface="Wingdings 2"/>
        <a:buChar char=""/>
        <a:defRPr kumimoji="0"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>
            <a:lumMod val="75000"/>
          </a:schemeClr>
        </a:buClr>
        <a:buFont typeface="Wingdings 2"/>
        <a:buChar char=""/>
        <a:defRPr kumimoji="0"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>
            <a:lumMod val="75000"/>
          </a:schemeClr>
        </a:buClr>
        <a:buFont typeface="Wingdings 2"/>
        <a:buChar char=""/>
        <a:defRPr kumimoji="0"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7512" userDrawn="1">
          <p15:clr>
            <a:srgbClr val="F26B43"/>
          </p15:clr>
        </p15:guide>
        <p15:guide id="3" pos="1176" userDrawn="1">
          <p15:clr>
            <a:srgbClr val="F26B43"/>
          </p15:clr>
        </p15:guide>
        <p15:guide id="4" orient="horz" pos="3936" userDrawn="1">
          <p15:clr>
            <a:srgbClr val="F26B43"/>
          </p15:clr>
        </p15:guide>
        <p15:guide id="5" orient="horz" pos="888" userDrawn="1">
          <p15:clr>
            <a:srgbClr val="F26B43"/>
          </p15:clr>
        </p15:guide>
        <p15:guide id="6" orient="horz" pos="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40524" y="171583"/>
            <a:ext cx="888124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6000" b="1" cap="none" spc="0" dirty="0" smtClean="0">
                <a:ln/>
                <a:solidFill>
                  <a:schemeClr val="accent3"/>
                </a:solidFill>
                <a:effectLst/>
                <a:latin typeface="Candy Square BTN Striped" panose="020B0704010102040306" pitchFamily="34" charset="0"/>
              </a:rPr>
              <a:t>‘Enlightenment’</a:t>
            </a:r>
          </a:p>
          <a:p>
            <a:r>
              <a:rPr lang="en-US" sz="4000" b="1" dirty="0" smtClean="0">
                <a:ln/>
                <a:solidFill>
                  <a:schemeClr val="accent3"/>
                </a:solidFill>
                <a:latin typeface="Candy Square BTN Striped" panose="020B0704010102040306" pitchFamily="34" charset="0"/>
              </a:rPr>
              <a:t>      (Karen Armstrong – Anthology)</a:t>
            </a:r>
            <a:endParaRPr lang="en-US" sz="4000" b="1" cap="none" spc="0" dirty="0">
              <a:ln/>
              <a:solidFill>
                <a:schemeClr val="accent3"/>
              </a:solidFill>
              <a:effectLst/>
              <a:latin typeface="Candy Square BTN Striped" panose="020B0704010102040306" pitchFamily="34" charset="0"/>
            </a:endParaRPr>
          </a:p>
        </p:txBody>
      </p:sp>
      <p:pic>
        <p:nvPicPr>
          <p:cNvPr id="1032" name="Picture 8" descr="Related imag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2508" y="171583"/>
            <a:ext cx="2163774" cy="30025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 Placeholder 2"/>
          <p:cNvSpPr txBox="1">
            <a:spLocks/>
          </p:cNvSpPr>
          <p:nvPr/>
        </p:nvSpPr>
        <p:spPr bwMode="auto">
          <a:xfrm>
            <a:off x="2249214" y="2505492"/>
            <a:ext cx="9852682" cy="3916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96875" indent="-396875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5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5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5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5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800" b="1" u="sng" dirty="0" smtClean="0">
                <a:solidFill>
                  <a:schemeClr val="accent3">
                    <a:lumMod val="50000"/>
                  </a:schemeClr>
                </a:solidFill>
                <a:latin typeface="Andre Light SF" pitchFamily="2" charset="0"/>
              </a:rPr>
              <a:t>Questions (page 114); </a:t>
            </a:r>
            <a:endParaRPr lang="en-GB" altLang="en-US" sz="2800" b="1" u="sng" dirty="0">
              <a:solidFill>
                <a:schemeClr val="accent3">
                  <a:lumMod val="50000"/>
                </a:schemeClr>
              </a:solidFill>
              <a:latin typeface="Andre Light SF" pitchFamily="2" charset="0"/>
            </a:endParaRPr>
          </a:p>
          <a:p>
            <a:pPr eaLnBrk="1" hangingPunct="1">
              <a:buFontTx/>
              <a:buNone/>
            </a:pPr>
            <a:endParaRPr lang="en-US" altLang="en-US" sz="1000" b="1" u="sng" dirty="0">
              <a:solidFill>
                <a:schemeClr val="accent3">
                  <a:lumMod val="50000"/>
                </a:schemeClr>
              </a:solidFill>
              <a:latin typeface="Andre Light SF" pitchFamily="2" charset="0"/>
            </a:endParaRPr>
          </a:p>
          <a:p>
            <a:pPr marL="514350" indent="-514350" eaLnBrk="1" hangingPunct="1">
              <a:buAutoNum type="arabicPeriod"/>
            </a:pPr>
            <a:r>
              <a:rPr lang="en-GB" altLang="en-US" sz="2800" b="1" dirty="0" smtClean="0">
                <a:solidFill>
                  <a:schemeClr val="accent3">
                    <a:lumMod val="50000"/>
                  </a:schemeClr>
                </a:solidFill>
                <a:latin typeface="Andre Light SF" pitchFamily="2" charset="0"/>
              </a:rPr>
              <a:t>What was Siddhartha’s first experience of suffering?</a:t>
            </a:r>
          </a:p>
          <a:p>
            <a:pPr marL="514350" indent="-514350" eaLnBrk="1" hangingPunct="1">
              <a:buAutoNum type="arabicPeriod"/>
            </a:pPr>
            <a:endParaRPr lang="en-GB" altLang="en-US" sz="400" b="1" dirty="0" smtClean="0">
              <a:solidFill>
                <a:schemeClr val="accent3">
                  <a:lumMod val="50000"/>
                </a:schemeClr>
              </a:solidFill>
              <a:latin typeface="Andre Light SF" pitchFamily="2" charset="0"/>
            </a:endParaRPr>
          </a:p>
          <a:p>
            <a:pPr marL="514350" indent="-514350" eaLnBrk="1" hangingPunct="1">
              <a:buAutoNum type="arabicPeriod"/>
            </a:pPr>
            <a:r>
              <a:rPr lang="en-GB" altLang="en-US" sz="2800" b="1" dirty="0" smtClean="0">
                <a:solidFill>
                  <a:schemeClr val="accent3">
                    <a:lumMod val="50000"/>
                  </a:schemeClr>
                </a:solidFill>
                <a:latin typeface="Andre Light SF" pitchFamily="2" charset="0"/>
              </a:rPr>
              <a:t>Which Buddhist teaching does Armstrong’s comments on this event link to? What is the evidence in the text for this?</a:t>
            </a:r>
          </a:p>
          <a:p>
            <a:pPr marL="514350" indent="-514350" eaLnBrk="1" hangingPunct="1">
              <a:buAutoNum type="arabicPeriod"/>
            </a:pPr>
            <a:endParaRPr lang="en-GB" altLang="en-US" sz="400" b="1" dirty="0" smtClean="0">
              <a:solidFill>
                <a:schemeClr val="accent3">
                  <a:lumMod val="50000"/>
                </a:schemeClr>
              </a:solidFill>
              <a:latin typeface="Andre Light SF" pitchFamily="2" charset="0"/>
            </a:endParaRPr>
          </a:p>
          <a:p>
            <a:pPr marL="514350" indent="-514350" eaLnBrk="1" hangingPunct="1">
              <a:buAutoNum type="arabicPeriod"/>
            </a:pPr>
            <a:r>
              <a:rPr lang="en-GB" altLang="en-US" sz="2800" b="1" dirty="0" smtClean="0">
                <a:solidFill>
                  <a:schemeClr val="accent3">
                    <a:lumMod val="50000"/>
                  </a:schemeClr>
                </a:solidFill>
                <a:latin typeface="Andre Light SF" pitchFamily="2" charset="0"/>
              </a:rPr>
              <a:t>What did Siddhartha do after he witnessed this suffering?</a:t>
            </a:r>
          </a:p>
          <a:p>
            <a:pPr marL="514350" indent="-514350" eaLnBrk="1" hangingPunct="1">
              <a:buAutoNum type="arabicPeriod"/>
            </a:pPr>
            <a:endParaRPr lang="en-GB" altLang="en-US" sz="400" b="1" dirty="0" smtClean="0">
              <a:solidFill>
                <a:schemeClr val="accent3">
                  <a:lumMod val="50000"/>
                </a:schemeClr>
              </a:solidFill>
              <a:latin typeface="Andre Light SF" pitchFamily="2" charset="0"/>
            </a:endParaRPr>
          </a:p>
          <a:p>
            <a:pPr marL="514350" indent="-514350" eaLnBrk="1" hangingPunct="1">
              <a:buAutoNum type="arabicPeriod"/>
            </a:pPr>
            <a:r>
              <a:rPr lang="en-GB" altLang="en-US" sz="2800" b="1" dirty="0" smtClean="0">
                <a:solidFill>
                  <a:schemeClr val="accent3">
                    <a:lumMod val="50000"/>
                  </a:schemeClr>
                </a:solidFill>
                <a:latin typeface="Andre Light SF" pitchFamily="2" charset="0"/>
              </a:rPr>
              <a:t>Describe a miracle associated with this event. What is the purpose of this story?</a:t>
            </a:r>
            <a:endParaRPr lang="en-GB" altLang="en-US" sz="2800" b="1" dirty="0">
              <a:solidFill>
                <a:schemeClr val="accent3">
                  <a:lumMod val="50000"/>
                </a:schemeClr>
              </a:solidFill>
              <a:latin typeface="Andre Light SF" pitchFamily="2" charset="0"/>
            </a:endParaRPr>
          </a:p>
          <a:p>
            <a:pPr marL="0" indent="0" eaLnBrk="1" hangingPunct="1">
              <a:buNone/>
            </a:pPr>
            <a:endParaRPr lang="en-GB" altLang="en-US" sz="2800" b="1" dirty="0">
              <a:solidFill>
                <a:schemeClr val="accent3">
                  <a:lumMod val="50000"/>
                </a:schemeClr>
              </a:solidFill>
              <a:latin typeface="Andre Light SF" pitchFamily="2" charset="0"/>
            </a:endParaRPr>
          </a:p>
          <a:p>
            <a:pPr marL="0" indent="0" eaLnBrk="1" hangingPunct="1">
              <a:buNone/>
            </a:pPr>
            <a:endParaRPr lang="en-GB" altLang="en-US" sz="2800" b="1" dirty="0">
              <a:solidFill>
                <a:schemeClr val="accent3">
                  <a:lumMod val="50000"/>
                </a:schemeClr>
              </a:solidFill>
              <a:latin typeface="Andre Light SF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90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elated imag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455" y="4624552"/>
            <a:ext cx="1800952" cy="21283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Placeholder 2"/>
          <p:cNvSpPr txBox="1">
            <a:spLocks/>
          </p:cNvSpPr>
          <p:nvPr/>
        </p:nvSpPr>
        <p:spPr bwMode="auto">
          <a:xfrm>
            <a:off x="1755228" y="1286292"/>
            <a:ext cx="9852682" cy="3916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96875" indent="-396875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4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4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4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4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800" b="1" u="sng" dirty="0" smtClean="0">
                <a:solidFill>
                  <a:schemeClr val="accent3">
                    <a:lumMod val="50000"/>
                  </a:schemeClr>
                </a:solidFill>
                <a:latin typeface="Andre Light SF" pitchFamily="2" charset="0"/>
              </a:rPr>
              <a:t>Questions (page 114 - 115); </a:t>
            </a:r>
            <a:endParaRPr lang="en-GB" altLang="en-US" sz="2800" b="1" u="sng" dirty="0">
              <a:solidFill>
                <a:schemeClr val="accent3">
                  <a:lumMod val="50000"/>
                </a:schemeClr>
              </a:solidFill>
              <a:latin typeface="Andre Light SF" pitchFamily="2" charset="0"/>
            </a:endParaRPr>
          </a:p>
          <a:p>
            <a:pPr eaLnBrk="1" hangingPunct="1">
              <a:buFontTx/>
              <a:buNone/>
            </a:pPr>
            <a:endParaRPr lang="en-US" altLang="en-US" sz="1000" b="1" u="sng" dirty="0">
              <a:solidFill>
                <a:schemeClr val="accent3">
                  <a:lumMod val="50000"/>
                </a:schemeClr>
              </a:solidFill>
              <a:latin typeface="Andre Light SF" pitchFamily="2" charset="0"/>
            </a:endParaRPr>
          </a:p>
          <a:p>
            <a:pPr marL="0" indent="0" eaLnBrk="1" hangingPunct="1">
              <a:buNone/>
            </a:pPr>
            <a:r>
              <a:rPr lang="en-GB" altLang="en-US" sz="2800" b="1" dirty="0" smtClean="0">
                <a:solidFill>
                  <a:schemeClr val="accent3">
                    <a:lumMod val="50000"/>
                  </a:schemeClr>
                </a:solidFill>
                <a:latin typeface="Andre Light SF" pitchFamily="2" charset="0"/>
              </a:rPr>
              <a:t>5.  Why did the memory of this childhood event lead Siddhartha to </a:t>
            </a:r>
          </a:p>
          <a:p>
            <a:pPr marL="0" indent="0" eaLnBrk="1" hangingPunct="1">
              <a:buNone/>
            </a:pPr>
            <a:r>
              <a:rPr lang="en-GB" altLang="en-US" sz="2800" b="1" dirty="0">
                <a:solidFill>
                  <a:schemeClr val="accent3">
                    <a:lumMod val="50000"/>
                  </a:schemeClr>
                </a:solidFill>
                <a:latin typeface="Andre Light SF" pitchFamily="2" charset="0"/>
              </a:rPr>
              <a:t> </a:t>
            </a:r>
            <a:r>
              <a:rPr lang="en-GB" altLang="en-US" sz="2800" b="1" dirty="0" smtClean="0">
                <a:solidFill>
                  <a:schemeClr val="accent3">
                    <a:lumMod val="50000"/>
                  </a:schemeClr>
                </a:solidFill>
                <a:latin typeface="Andre Light SF" pitchFamily="2" charset="0"/>
              </a:rPr>
              <a:t>    </a:t>
            </a:r>
            <a:r>
              <a:rPr lang="en-GB" altLang="en-US" sz="2800" b="1" dirty="0" smtClean="0">
                <a:solidFill>
                  <a:schemeClr val="accent3">
                    <a:lumMod val="50000"/>
                  </a:schemeClr>
                </a:solidFill>
                <a:latin typeface="Andre Light SF" pitchFamily="2" charset="0"/>
              </a:rPr>
              <a:t>end his ascetic life?</a:t>
            </a:r>
          </a:p>
          <a:p>
            <a:pPr marL="514350" indent="-514350" eaLnBrk="1" hangingPunct="1">
              <a:buAutoNum type="arabicPeriod"/>
            </a:pPr>
            <a:endParaRPr lang="en-GB" altLang="en-US" sz="400" b="1" dirty="0" smtClean="0">
              <a:solidFill>
                <a:schemeClr val="accent3">
                  <a:lumMod val="50000"/>
                </a:schemeClr>
              </a:solidFill>
              <a:latin typeface="Andre Light SF" pitchFamily="2" charset="0"/>
            </a:endParaRPr>
          </a:p>
          <a:p>
            <a:pPr marL="514350" indent="-514350" eaLnBrk="1" hangingPunct="1">
              <a:buAutoNum type="arabicPeriod" startAt="6"/>
            </a:pPr>
            <a:r>
              <a:rPr lang="en-GB" altLang="en-US" sz="2800" b="1" dirty="0" smtClean="0">
                <a:solidFill>
                  <a:schemeClr val="accent3">
                    <a:lumMod val="50000"/>
                  </a:schemeClr>
                </a:solidFill>
                <a:latin typeface="Andre Light SF" pitchFamily="2" charset="0"/>
              </a:rPr>
              <a:t>What did Siddhartha then decide was necessary to achieve a </a:t>
            </a:r>
            <a:endParaRPr lang="en-GB" altLang="en-US" sz="2800" b="1" dirty="0">
              <a:solidFill>
                <a:schemeClr val="accent3">
                  <a:lumMod val="50000"/>
                </a:schemeClr>
              </a:solidFill>
              <a:latin typeface="Andre Light SF" pitchFamily="2" charset="0"/>
            </a:endParaRPr>
          </a:p>
          <a:p>
            <a:pPr marL="0" indent="0" eaLnBrk="1" hangingPunct="1">
              <a:buNone/>
            </a:pPr>
            <a:r>
              <a:rPr lang="en-GB" altLang="en-US" sz="2800" b="1" dirty="0" smtClean="0">
                <a:solidFill>
                  <a:schemeClr val="accent3">
                    <a:lumMod val="50000"/>
                  </a:schemeClr>
                </a:solidFill>
                <a:latin typeface="Andre Light SF" pitchFamily="2" charset="0"/>
              </a:rPr>
              <a:t>     joyful mind?</a:t>
            </a:r>
          </a:p>
          <a:p>
            <a:pPr marL="514350" indent="-514350" eaLnBrk="1" hangingPunct="1">
              <a:buAutoNum type="arabicPeriod"/>
            </a:pPr>
            <a:endParaRPr lang="en-GB" altLang="en-US" sz="400" b="1" dirty="0" smtClean="0">
              <a:solidFill>
                <a:schemeClr val="accent3">
                  <a:lumMod val="50000"/>
                </a:schemeClr>
              </a:solidFill>
              <a:latin typeface="Andre Light SF" pitchFamily="2" charset="0"/>
            </a:endParaRPr>
          </a:p>
          <a:p>
            <a:pPr marL="514350" indent="-514350" eaLnBrk="1" hangingPunct="1">
              <a:buAutoNum type="arabicPeriod" startAt="7"/>
            </a:pPr>
            <a:r>
              <a:rPr lang="en-GB" altLang="en-US" sz="2800" b="1" dirty="0" smtClean="0">
                <a:solidFill>
                  <a:schemeClr val="accent3">
                    <a:lumMod val="50000"/>
                  </a:schemeClr>
                </a:solidFill>
                <a:latin typeface="Andre Light SF" pitchFamily="2" charset="0"/>
              </a:rPr>
              <a:t>What were Siddhartha’s own thoughts and responses to his </a:t>
            </a:r>
          </a:p>
          <a:p>
            <a:pPr marL="0" indent="0" eaLnBrk="1" hangingPunct="1">
              <a:buNone/>
            </a:pPr>
            <a:r>
              <a:rPr lang="en-GB" altLang="en-US" sz="2800" b="1" dirty="0">
                <a:solidFill>
                  <a:schemeClr val="accent3">
                    <a:lumMod val="50000"/>
                  </a:schemeClr>
                </a:solidFill>
                <a:latin typeface="Andre Light SF" pitchFamily="2" charset="0"/>
              </a:rPr>
              <a:t> </a:t>
            </a:r>
            <a:r>
              <a:rPr lang="en-GB" altLang="en-US" sz="2800" b="1" dirty="0" smtClean="0">
                <a:solidFill>
                  <a:schemeClr val="accent3">
                    <a:lumMod val="50000"/>
                  </a:schemeClr>
                </a:solidFill>
                <a:latin typeface="Andre Light SF" pitchFamily="2" charset="0"/>
              </a:rPr>
              <a:t>    </a:t>
            </a:r>
            <a:r>
              <a:rPr lang="en-GB" altLang="en-US" sz="2800" b="1" dirty="0" smtClean="0">
                <a:solidFill>
                  <a:schemeClr val="accent3">
                    <a:lumMod val="50000"/>
                  </a:schemeClr>
                </a:solidFill>
                <a:latin typeface="Andre Light SF" pitchFamily="2" charset="0"/>
              </a:rPr>
              <a:t>question, ‘why should he be afraid of the type of joy he </a:t>
            </a:r>
          </a:p>
          <a:p>
            <a:pPr marL="0" indent="0" eaLnBrk="1" hangingPunct="1">
              <a:buNone/>
            </a:pPr>
            <a:r>
              <a:rPr lang="en-GB" altLang="en-US" sz="2800" b="1" dirty="0">
                <a:solidFill>
                  <a:schemeClr val="accent3">
                    <a:lumMod val="50000"/>
                  </a:schemeClr>
                </a:solidFill>
                <a:latin typeface="Andre Light SF" pitchFamily="2" charset="0"/>
              </a:rPr>
              <a:t> </a:t>
            </a:r>
            <a:r>
              <a:rPr lang="en-GB" altLang="en-US" sz="2800" b="1" dirty="0" smtClean="0">
                <a:solidFill>
                  <a:schemeClr val="accent3">
                    <a:lumMod val="50000"/>
                  </a:schemeClr>
                </a:solidFill>
                <a:latin typeface="Andre Light SF" pitchFamily="2" charset="0"/>
              </a:rPr>
              <a:t>    </a:t>
            </a:r>
            <a:r>
              <a:rPr lang="en-GB" altLang="en-US" sz="2800" b="1" dirty="0" smtClean="0">
                <a:solidFill>
                  <a:schemeClr val="accent3">
                    <a:lumMod val="50000"/>
                  </a:schemeClr>
                </a:solidFill>
                <a:latin typeface="Andre Light SF" pitchFamily="2" charset="0"/>
              </a:rPr>
              <a:t>experienced that afternoon long ago?</a:t>
            </a:r>
          </a:p>
          <a:p>
            <a:pPr marL="0" indent="0" eaLnBrk="1" hangingPunct="1">
              <a:buNone/>
            </a:pPr>
            <a:endParaRPr lang="en-GB" altLang="en-US" sz="400" b="1" dirty="0">
              <a:solidFill>
                <a:schemeClr val="accent3">
                  <a:lumMod val="50000"/>
                </a:schemeClr>
              </a:solidFill>
              <a:latin typeface="Andre Light SF" pitchFamily="2" charset="0"/>
            </a:endParaRPr>
          </a:p>
          <a:p>
            <a:pPr marL="0" indent="0" eaLnBrk="1" hangingPunct="1">
              <a:buNone/>
            </a:pPr>
            <a:r>
              <a:rPr lang="en-GB" altLang="en-US" sz="2800" b="1" dirty="0" smtClean="0">
                <a:solidFill>
                  <a:schemeClr val="accent3">
                    <a:lumMod val="50000"/>
                  </a:schemeClr>
                </a:solidFill>
                <a:latin typeface="Andre Light SF" pitchFamily="2" charset="0"/>
              </a:rPr>
              <a:t>8.  </a:t>
            </a:r>
            <a:r>
              <a:rPr lang="en-GB" altLang="en-US" sz="2800" b="1" dirty="0" err="1" smtClean="0">
                <a:solidFill>
                  <a:schemeClr val="accent3">
                    <a:lumMod val="50000"/>
                  </a:schemeClr>
                </a:solidFill>
                <a:latin typeface="Andre Light SF" pitchFamily="2" charset="0"/>
              </a:rPr>
              <a:t>scr</a:t>
            </a:r>
            <a:r>
              <a:rPr lang="en-GB" altLang="en-US" sz="2800" b="1" dirty="0" smtClean="0">
                <a:solidFill>
                  <a:schemeClr val="accent3">
                    <a:lumMod val="50000"/>
                  </a:schemeClr>
                </a:solidFill>
                <a:latin typeface="Andre Light SF" pitchFamily="2" charset="0"/>
              </a:rPr>
              <a:t> a</a:t>
            </a:r>
            <a:endParaRPr lang="en-GB" altLang="en-US" sz="2800" b="1" dirty="0" smtClean="0">
              <a:solidFill>
                <a:schemeClr val="accent3">
                  <a:lumMod val="50000"/>
                </a:schemeClr>
              </a:solidFill>
              <a:latin typeface="Andre Light SF" pitchFamily="2" charset="0"/>
            </a:endParaRPr>
          </a:p>
          <a:p>
            <a:pPr marL="0" indent="0" eaLnBrk="1" hangingPunct="1">
              <a:buNone/>
            </a:pPr>
            <a:endParaRPr lang="en-GB" altLang="en-US" sz="2800" b="1" dirty="0">
              <a:solidFill>
                <a:schemeClr val="accent3">
                  <a:lumMod val="50000"/>
                </a:schemeClr>
              </a:solidFill>
              <a:latin typeface="Andre Light SF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66042" y="171583"/>
            <a:ext cx="1062595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  <a:latin typeface="Candy Square BTN Striped" panose="020B0704010102040306" pitchFamily="34" charset="0"/>
              </a:rPr>
              <a:t>‘Enlightenment’</a:t>
            </a:r>
            <a:r>
              <a:rPr lang="en-US" sz="3200" b="1" dirty="0" smtClean="0">
                <a:ln/>
                <a:solidFill>
                  <a:schemeClr val="accent3"/>
                </a:solidFill>
                <a:latin typeface="Candy Square BTN Striped" panose="020B0704010102040306" pitchFamily="34" charset="0"/>
              </a:rPr>
              <a:t>   (Karen Armstrong – Anthology)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Candy Square BTN Striped" panose="020B070401010204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600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sed Leaves design templat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sed leaves design slides.potx" id="{52E147E3-7E0E-44E0-9BD6-25CC694BF887}" vid="{C1468303-3FD2-4BA9-848D-643974E470D9}"/>
    </a:ext>
  </a:extLst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EB5BEE-6806-4BF1-A9A7-4B4A72C0C6E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FED04C-AD43-4E06-AD63-36D8B5E83787}">
  <ds:schemaRefs>
    <ds:schemaRef ds:uri="http://purl.org/dc/terms/"/>
    <ds:schemaRef ds:uri="40262f94-9f35-4ac3-9a90-690165a166b7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a4f35948-e619-41b3-aa29-22878b09cfd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0710C29-A897-44AD-9F83-BE5F874C2A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Pressed leaves design slides</Template>
  <TotalTime>33</TotalTime>
  <Words>156</Words>
  <Application>Microsoft Office PowerPoint</Application>
  <PresentationFormat>Widescreen</PresentationFormat>
  <Paragraphs>26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Andre Light SF</vt:lpstr>
      <vt:lpstr>Arial</vt:lpstr>
      <vt:lpstr>Candy Square BTN Striped</vt:lpstr>
      <vt:lpstr>Century Gothic</vt:lpstr>
      <vt:lpstr>Verdana</vt:lpstr>
      <vt:lpstr>Wingdings 2</vt:lpstr>
      <vt:lpstr>Pressed Leaves design template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 Butler</dc:creator>
  <cp:lastModifiedBy>W Butler</cp:lastModifiedBy>
  <cp:revision>4</cp:revision>
  <dcterms:created xsi:type="dcterms:W3CDTF">2018-05-04T12:58:04Z</dcterms:created>
  <dcterms:modified xsi:type="dcterms:W3CDTF">2018-05-04T13:31:19Z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74065700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