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5/2/2018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5/2/2018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5/2/2018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5/2/2018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5/2/2018</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5/2/2018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7383" y="322460"/>
            <a:ext cx="7967246" cy="707886"/>
          </a:xfrm>
          <a:prstGeom prst="rect">
            <a:avLst/>
          </a:prstGeom>
        </p:spPr>
        <p:txBody>
          <a:bodyPr wrap="none">
            <a:spAutoFit/>
          </a:bodyPr>
          <a:lstStyle/>
          <a:p>
            <a:r>
              <a:rPr lang="en-GB" sz="4000" b="1" dirty="0">
                <a:ln w="22225">
                  <a:solidFill>
                    <a:schemeClr val="accent1">
                      <a:lumMod val="75000"/>
                    </a:schemeClr>
                  </a:solidFill>
                  <a:prstDash val="solid"/>
                </a:ln>
                <a:solidFill>
                  <a:schemeClr val="accent2">
                    <a:lumMod val="40000"/>
                    <a:lumOff val="60000"/>
                  </a:schemeClr>
                </a:solidFill>
              </a:rPr>
              <a:t>Issues in </a:t>
            </a:r>
            <a:r>
              <a:rPr lang="en-GB" sz="4000" b="1" dirty="0" smtClean="0">
                <a:ln w="22225">
                  <a:solidFill>
                    <a:schemeClr val="accent1">
                      <a:lumMod val="75000"/>
                    </a:schemeClr>
                  </a:solidFill>
                  <a:prstDash val="solid"/>
                </a:ln>
                <a:solidFill>
                  <a:schemeClr val="accent2">
                    <a:lumMod val="40000"/>
                    <a:lumOff val="60000"/>
                  </a:schemeClr>
                </a:solidFill>
              </a:rPr>
              <a:t>Contemporary Society</a:t>
            </a:r>
            <a:endParaRPr lang="en-GB" sz="4000" b="1" dirty="0">
              <a:ln w="22225">
                <a:solidFill>
                  <a:schemeClr val="accent1">
                    <a:lumMod val="75000"/>
                  </a:schemeClr>
                </a:solidFill>
                <a:prstDash val="solid"/>
              </a:ln>
              <a:solidFill>
                <a:schemeClr val="accent2">
                  <a:lumMod val="40000"/>
                  <a:lumOff val="60000"/>
                </a:schemeClr>
              </a:solidFill>
            </a:endParaRPr>
          </a:p>
        </p:txBody>
      </p:sp>
      <p:sp>
        <p:nvSpPr>
          <p:cNvPr id="5" name="TextBox 4">
            <a:extLst>
              <a:ext uri="{FF2B5EF4-FFF2-40B4-BE49-F238E27FC236}">
                <a16:creationId xmlns:a16="http://schemas.microsoft.com/office/drawing/2014/main" id="{55C92C25-A75C-45FB-80A1-075CD6ECA2E9}"/>
              </a:ext>
            </a:extLst>
          </p:cNvPr>
          <p:cNvSpPr txBox="1"/>
          <p:nvPr/>
        </p:nvSpPr>
        <p:spPr>
          <a:xfrm>
            <a:off x="1492469" y="3397047"/>
            <a:ext cx="9585434" cy="1954381"/>
          </a:xfrm>
          <a:prstGeom prst="rect">
            <a:avLst/>
          </a:prstGeom>
          <a:noFill/>
        </p:spPr>
        <p:txBody>
          <a:bodyPr wrap="square" rtlCol="0">
            <a:spAutoFit/>
          </a:bodyPr>
          <a:lstStyle/>
          <a:p>
            <a:r>
              <a:rPr lang="en-GB" sz="2400" u="sng" dirty="0">
                <a:solidFill>
                  <a:schemeClr val="bg1"/>
                </a:solidFill>
                <a:latin typeface="+mj-lt"/>
              </a:rPr>
              <a:t>To begin</a:t>
            </a:r>
            <a:r>
              <a:rPr lang="en-GB" sz="2400" dirty="0" smtClean="0">
                <a:solidFill>
                  <a:schemeClr val="bg1"/>
                </a:solidFill>
                <a:latin typeface="+mj-lt"/>
              </a:rPr>
              <a:t>…</a:t>
            </a:r>
          </a:p>
          <a:p>
            <a:pPr marL="457200" indent="-457200">
              <a:buAutoNum type="arabicPeriod"/>
            </a:pPr>
            <a:r>
              <a:rPr lang="en-GB" sz="2400" dirty="0" smtClean="0">
                <a:solidFill>
                  <a:schemeClr val="bg1"/>
                </a:solidFill>
                <a:latin typeface="+mj-lt"/>
              </a:rPr>
              <a:t>What is interfaith dialogue?</a:t>
            </a:r>
          </a:p>
          <a:p>
            <a:pPr marL="457200" indent="-457200">
              <a:buAutoNum type="arabicPeriod"/>
            </a:pPr>
            <a:r>
              <a:rPr lang="en-GB" sz="2400" dirty="0" smtClean="0">
                <a:solidFill>
                  <a:schemeClr val="bg1"/>
                </a:solidFill>
                <a:latin typeface="+mj-lt"/>
              </a:rPr>
              <a:t>Why do you think there is a need for </a:t>
            </a:r>
            <a:r>
              <a:rPr lang="en-GB" sz="2400" dirty="0">
                <a:solidFill>
                  <a:schemeClr val="bg1"/>
                </a:solidFill>
                <a:latin typeface="+mj-lt"/>
              </a:rPr>
              <a:t>i</a:t>
            </a:r>
            <a:r>
              <a:rPr lang="en-GB" sz="2400" dirty="0" smtClean="0">
                <a:solidFill>
                  <a:schemeClr val="bg1"/>
                </a:solidFill>
                <a:latin typeface="+mj-lt"/>
              </a:rPr>
              <a:t>nterfaith dialogue?</a:t>
            </a:r>
          </a:p>
          <a:p>
            <a:pPr marL="457200" indent="-457200">
              <a:buAutoNum type="arabicPeriod"/>
            </a:pPr>
            <a:r>
              <a:rPr lang="en-GB" sz="2400" dirty="0" smtClean="0">
                <a:solidFill>
                  <a:schemeClr val="bg1"/>
                </a:solidFill>
                <a:latin typeface="+mj-lt"/>
              </a:rPr>
              <a:t>Why should Buddhism get involved in interfaith dialogue? Refer to Buddhist teachings. </a:t>
            </a:r>
            <a:endParaRPr lang="en-GB" sz="2400" dirty="0">
              <a:solidFill>
                <a:schemeClr val="bg1"/>
              </a:solidFill>
              <a:latin typeface="+mj-lt"/>
            </a:endParaRPr>
          </a:p>
          <a:p>
            <a:endParaRPr lang="en-GB" sz="100" dirty="0">
              <a:solidFill>
                <a:schemeClr val="bg1"/>
              </a:solidFill>
              <a:latin typeface="+mj-lt"/>
            </a:endParaRPr>
          </a:p>
        </p:txBody>
      </p:sp>
      <p:sp>
        <p:nvSpPr>
          <p:cNvPr id="6" name="TextBox 5">
            <a:extLst>
              <a:ext uri="{FF2B5EF4-FFF2-40B4-BE49-F238E27FC236}">
                <a16:creationId xmlns:a16="http://schemas.microsoft.com/office/drawing/2014/main" id="{55C92C25-A75C-45FB-80A1-075CD6ECA2E9}"/>
              </a:ext>
            </a:extLst>
          </p:cNvPr>
          <p:cNvSpPr txBox="1"/>
          <p:nvPr/>
        </p:nvSpPr>
        <p:spPr>
          <a:xfrm>
            <a:off x="1492469" y="2377544"/>
            <a:ext cx="9249104" cy="830997"/>
          </a:xfrm>
          <a:prstGeom prst="rect">
            <a:avLst/>
          </a:prstGeom>
          <a:noFill/>
        </p:spPr>
        <p:txBody>
          <a:bodyPr wrap="square" rtlCol="0">
            <a:spAutoFit/>
          </a:bodyPr>
          <a:lstStyle/>
          <a:p>
            <a:r>
              <a:rPr lang="en-GB" sz="2400" u="sng" dirty="0" smtClean="0">
                <a:solidFill>
                  <a:schemeClr val="bg1"/>
                </a:solidFill>
                <a:latin typeface="+mj-lt"/>
              </a:rPr>
              <a:t>Focus</a:t>
            </a:r>
            <a:r>
              <a:rPr lang="en-GB" sz="2400" dirty="0" smtClean="0">
                <a:solidFill>
                  <a:schemeClr val="bg1"/>
                </a:solidFill>
                <a:latin typeface="+mj-lt"/>
              </a:rPr>
              <a:t>… How does Buddhism get involved in interfaith  </a:t>
            </a:r>
          </a:p>
          <a:p>
            <a:r>
              <a:rPr lang="en-GB" sz="2400" dirty="0">
                <a:solidFill>
                  <a:schemeClr val="bg1"/>
                </a:solidFill>
                <a:latin typeface="+mj-lt"/>
              </a:rPr>
              <a:t> </a:t>
            </a:r>
            <a:r>
              <a:rPr lang="en-GB" sz="2400" dirty="0" smtClean="0">
                <a:solidFill>
                  <a:schemeClr val="bg1"/>
                </a:solidFill>
                <a:latin typeface="+mj-lt"/>
              </a:rPr>
              <a:t>              dialogue?</a:t>
            </a:r>
            <a:endParaRPr lang="en-GB" sz="100" dirty="0">
              <a:solidFill>
                <a:schemeClr val="bg1"/>
              </a:solidFill>
              <a:latin typeface="+mj-lt"/>
            </a:endParaRPr>
          </a:p>
        </p:txBody>
      </p:sp>
      <p:pic>
        <p:nvPicPr>
          <p:cNvPr id="2050" name="Picture 2" descr="Image result for buddhist symbols animated 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91201" y="1260894"/>
            <a:ext cx="651641" cy="643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4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6571424"/>
              </p:ext>
            </p:extLst>
          </p:nvPr>
        </p:nvGraphicFramePr>
        <p:xfrm>
          <a:off x="641129" y="1324304"/>
          <a:ext cx="10909739" cy="4855779"/>
        </p:xfrm>
        <a:graphic>
          <a:graphicData uri="http://schemas.openxmlformats.org/drawingml/2006/table">
            <a:tbl>
              <a:tblPr firstRow="1" firstCol="1" lastRow="1" lastCol="1" bandRow="1" bandCol="1">
                <a:tableStyleId>{5C22544A-7EE6-4342-B048-85BDC9FD1C3A}</a:tableStyleId>
              </a:tblPr>
              <a:tblGrid>
                <a:gridCol w="10909739">
                  <a:extLst>
                    <a:ext uri="{9D8B030D-6E8A-4147-A177-3AD203B41FA5}">
                      <a16:colId xmlns:a16="http://schemas.microsoft.com/office/drawing/2014/main" val="3077983481"/>
                    </a:ext>
                  </a:extLst>
                </a:gridCol>
              </a:tblGrid>
              <a:tr h="4855779">
                <a:tc>
                  <a:txBody>
                    <a:bodyPr/>
                    <a:lstStyle/>
                    <a:p>
                      <a:pPr>
                        <a:lnSpc>
                          <a:spcPct val="100000"/>
                        </a:lnSpc>
                        <a:spcAft>
                          <a:spcPts val="0"/>
                        </a:spcAft>
                      </a:pPr>
                      <a:r>
                        <a:rPr lang="en-GB" sz="800" dirty="0" smtClean="0">
                          <a:effectLst/>
                        </a:rPr>
                        <a:t> </a:t>
                      </a:r>
                    </a:p>
                    <a:p>
                      <a:pPr>
                        <a:lnSpc>
                          <a:spcPct val="100000"/>
                        </a:lnSpc>
                        <a:spcBef>
                          <a:spcPts val="400"/>
                        </a:spcBef>
                        <a:spcAft>
                          <a:spcPts val="300"/>
                        </a:spcAft>
                      </a:pPr>
                      <a:r>
                        <a:rPr lang="en-GB" sz="2300" b="0" dirty="0" smtClean="0">
                          <a:effectLst/>
                        </a:rPr>
                        <a:t>a) The significance of teachings that underpin involvement and support in and for </a:t>
                      </a:r>
                      <a:r>
                        <a:rPr lang="en-GB" sz="2300" b="0" dirty="0" smtClean="0">
                          <a:solidFill>
                            <a:schemeClr val="accent6">
                              <a:lumMod val="50000"/>
                            </a:schemeClr>
                          </a:solidFill>
                          <a:effectLst/>
                        </a:rPr>
                        <a:t>liberationist approaches to religion and society</a:t>
                      </a:r>
                      <a:r>
                        <a:rPr lang="en-GB" sz="2300" b="0" dirty="0" smtClean="0">
                          <a:effectLst/>
                        </a:rPr>
                        <a:t>, religious freedom, religious tolerance, pluralism and interfaith dialogue for Buddhists in a multicultural society.</a:t>
                      </a:r>
                    </a:p>
                    <a:p>
                      <a:pPr>
                        <a:lnSpc>
                          <a:spcPct val="100000"/>
                        </a:lnSpc>
                        <a:spcBef>
                          <a:spcPts val="400"/>
                        </a:spcBef>
                        <a:spcAft>
                          <a:spcPts val="300"/>
                        </a:spcAft>
                      </a:pPr>
                      <a:r>
                        <a:rPr lang="en-GB" sz="2300" b="0" dirty="0" smtClean="0">
                          <a:effectLst/>
                        </a:rPr>
                        <a:t>b) The ways that Buddhists respond to diversity in different traditions of Buddhism. How different Buddhist traditions view other religious and non-religious world views and their truth claims.</a:t>
                      </a:r>
                    </a:p>
                    <a:p>
                      <a:pPr>
                        <a:lnSpc>
                          <a:spcPct val="100000"/>
                        </a:lnSpc>
                        <a:spcBef>
                          <a:spcPts val="400"/>
                        </a:spcBef>
                        <a:spcAft>
                          <a:spcPts val="300"/>
                        </a:spcAft>
                      </a:pPr>
                      <a:r>
                        <a:rPr lang="en-GB" sz="2300" b="0" dirty="0" smtClean="0">
                          <a:effectLst/>
                        </a:rPr>
                        <a:t>c) The benefits, extent of the involvement and potential barriers from a Buddhist context, including the difference in application and importance of interfaith dialogue in light of different traditions of Buddhism, including the different cultural and country contexts in which Buddhists are found.</a:t>
                      </a:r>
                    </a:p>
                    <a:p>
                      <a:pPr>
                        <a:lnSpc>
                          <a:spcPct val="100000"/>
                        </a:lnSpc>
                        <a:spcAft>
                          <a:spcPts val="0"/>
                        </a:spcAft>
                      </a:pPr>
                      <a:r>
                        <a:rPr lang="en-GB" sz="800" dirty="0" smtClean="0">
                          <a:effectLst/>
                        </a:rPr>
                        <a:t> </a:t>
                      </a:r>
                    </a:p>
                    <a:p>
                      <a:pPr>
                        <a:lnSpc>
                          <a:spcPct val="100000"/>
                        </a:lnSpc>
                        <a:spcBef>
                          <a:spcPts val="400"/>
                        </a:spcBef>
                        <a:spcAft>
                          <a:spcPts val="300"/>
                        </a:spcAft>
                      </a:pPr>
                      <a:r>
                        <a:rPr lang="en-GB" sz="2000" dirty="0" smtClean="0">
                          <a:effectLst/>
                        </a:rPr>
                        <a:t>With reference to the ideas of the 14th Dalai Lama and K Sri </a:t>
                      </a:r>
                      <a:r>
                        <a:rPr lang="en-GB" sz="2000" dirty="0" err="1" smtClean="0">
                          <a:effectLst/>
                        </a:rPr>
                        <a:t>Dhammananda</a:t>
                      </a:r>
                      <a:r>
                        <a:rPr lang="en-GB" sz="2000" dirty="0" smtClean="0">
                          <a:effectLst/>
                        </a:rPr>
                        <a:t>.</a:t>
                      </a:r>
                      <a:endParaRPr lang="en-GB" sz="2000" dirty="0">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23129132"/>
                  </a:ext>
                </a:extLst>
              </a:tr>
            </a:tbl>
          </a:graphicData>
        </a:graphic>
      </p:graphicFrame>
      <p:sp>
        <p:nvSpPr>
          <p:cNvPr id="3" name="Rectangle 2"/>
          <p:cNvSpPr/>
          <p:nvPr/>
        </p:nvSpPr>
        <p:spPr>
          <a:xfrm>
            <a:off x="2414225" y="459094"/>
            <a:ext cx="7146508" cy="646331"/>
          </a:xfrm>
          <a:prstGeom prst="rect">
            <a:avLst/>
          </a:prstGeom>
        </p:spPr>
        <p:txBody>
          <a:bodyPr wrap="none">
            <a:spAutoFit/>
          </a:bodyPr>
          <a:lstStyle/>
          <a:p>
            <a:r>
              <a:rPr lang="en-GB" sz="3600" b="1" dirty="0">
                <a:ln w="22225">
                  <a:solidFill>
                    <a:schemeClr val="accent2"/>
                  </a:solidFill>
                  <a:prstDash val="solid"/>
                </a:ln>
                <a:solidFill>
                  <a:schemeClr val="accent2">
                    <a:lumMod val="40000"/>
                    <a:lumOff val="60000"/>
                  </a:schemeClr>
                </a:solidFill>
              </a:rPr>
              <a:t>Issues in </a:t>
            </a:r>
            <a:r>
              <a:rPr lang="en-GB" sz="3600" b="1" dirty="0" smtClean="0">
                <a:ln w="22225">
                  <a:solidFill>
                    <a:schemeClr val="accent2"/>
                  </a:solidFill>
                  <a:prstDash val="solid"/>
                </a:ln>
                <a:solidFill>
                  <a:schemeClr val="accent2">
                    <a:lumMod val="40000"/>
                    <a:lumOff val="60000"/>
                  </a:schemeClr>
                </a:solidFill>
              </a:rPr>
              <a:t>Contemporary Society</a:t>
            </a:r>
            <a:endParaRPr lang="en-GB"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6260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4225" y="459094"/>
            <a:ext cx="7146508" cy="646331"/>
          </a:xfrm>
          <a:prstGeom prst="rect">
            <a:avLst/>
          </a:prstGeom>
        </p:spPr>
        <p:txBody>
          <a:bodyPr wrap="none">
            <a:spAutoFit/>
          </a:bodyPr>
          <a:lstStyle/>
          <a:p>
            <a:r>
              <a:rPr lang="en-GB" sz="3600" b="1" dirty="0">
                <a:ln w="22225">
                  <a:solidFill>
                    <a:schemeClr val="accent2"/>
                  </a:solidFill>
                  <a:prstDash val="solid"/>
                </a:ln>
                <a:solidFill>
                  <a:schemeClr val="accent2">
                    <a:lumMod val="40000"/>
                    <a:lumOff val="60000"/>
                  </a:schemeClr>
                </a:solidFill>
              </a:rPr>
              <a:t>Issues in </a:t>
            </a:r>
            <a:r>
              <a:rPr lang="en-GB" sz="3600" b="1" dirty="0" smtClean="0">
                <a:ln w="22225">
                  <a:solidFill>
                    <a:schemeClr val="accent2"/>
                  </a:solidFill>
                  <a:prstDash val="solid"/>
                </a:ln>
                <a:solidFill>
                  <a:schemeClr val="accent2">
                    <a:lumMod val="40000"/>
                    <a:lumOff val="60000"/>
                  </a:schemeClr>
                </a:solidFill>
              </a:rPr>
              <a:t>Contemporary Society</a:t>
            </a:r>
            <a:endParaRPr lang="en-GB" sz="3600" b="1" dirty="0">
              <a:ln w="22225">
                <a:solidFill>
                  <a:schemeClr val="accent2"/>
                </a:solidFill>
                <a:prstDash val="solid"/>
              </a:ln>
              <a:solidFill>
                <a:schemeClr val="accent2">
                  <a:lumMod val="40000"/>
                  <a:lumOff val="60000"/>
                </a:schemeClr>
              </a:solidFill>
            </a:endParaRPr>
          </a:p>
        </p:txBody>
      </p:sp>
      <p:sp>
        <p:nvSpPr>
          <p:cNvPr id="3" name="TextBox 2"/>
          <p:cNvSpPr txBox="1"/>
          <p:nvPr/>
        </p:nvSpPr>
        <p:spPr>
          <a:xfrm>
            <a:off x="809297" y="1315632"/>
            <a:ext cx="10678510" cy="4801314"/>
          </a:xfrm>
          <a:prstGeom prst="rect">
            <a:avLst/>
          </a:prstGeom>
          <a:solidFill>
            <a:schemeClr val="accent2">
              <a:lumMod val="40000"/>
              <a:lumOff val="60000"/>
            </a:schemeClr>
          </a:solidFill>
          <a:ln>
            <a:solidFill>
              <a:schemeClr val="accent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5" name="TextBox 4">
            <a:extLst>
              <a:ext uri="{FF2B5EF4-FFF2-40B4-BE49-F238E27FC236}">
                <a16:creationId xmlns:a16="http://schemas.microsoft.com/office/drawing/2014/main" id="{55C92C25-A75C-45FB-80A1-075CD6ECA2E9}"/>
              </a:ext>
            </a:extLst>
          </p:cNvPr>
          <p:cNvSpPr txBox="1"/>
          <p:nvPr/>
        </p:nvSpPr>
        <p:spPr>
          <a:xfrm>
            <a:off x="867104" y="1561853"/>
            <a:ext cx="10562896" cy="4308872"/>
          </a:xfrm>
          <a:prstGeom prst="rect">
            <a:avLst/>
          </a:prstGeom>
          <a:noFill/>
        </p:spPr>
        <p:txBody>
          <a:bodyPr wrap="square" rtlCol="0">
            <a:spAutoFit/>
          </a:bodyPr>
          <a:lstStyle/>
          <a:p>
            <a:r>
              <a:rPr lang="en-GB" sz="2400" u="sng" dirty="0" smtClean="0">
                <a:solidFill>
                  <a:schemeClr val="accent6">
                    <a:lumMod val="50000"/>
                  </a:schemeClr>
                </a:solidFill>
                <a:latin typeface="+mj-lt"/>
              </a:rPr>
              <a:t>Read and answer</a:t>
            </a:r>
            <a:r>
              <a:rPr lang="en-GB" sz="2400" dirty="0" smtClean="0">
                <a:solidFill>
                  <a:schemeClr val="accent6">
                    <a:lumMod val="50000"/>
                  </a:schemeClr>
                </a:solidFill>
                <a:latin typeface="+mj-lt"/>
              </a:rPr>
              <a:t>…</a:t>
            </a:r>
          </a:p>
          <a:p>
            <a:endParaRPr lang="en-GB" sz="600" dirty="0" smtClean="0">
              <a:solidFill>
                <a:schemeClr val="accent6">
                  <a:lumMod val="50000"/>
                </a:schemeClr>
              </a:solidFill>
              <a:latin typeface="+mj-lt"/>
            </a:endParaRPr>
          </a:p>
          <a:p>
            <a:pPr marL="457200" indent="-457200">
              <a:buAutoNum type="arabicPeriod"/>
            </a:pPr>
            <a:r>
              <a:rPr lang="en-GB" sz="2400" dirty="0" smtClean="0">
                <a:solidFill>
                  <a:schemeClr val="accent6">
                    <a:lumMod val="50000"/>
                  </a:schemeClr>
                </a:solidFill>
                <a:latin typeface="+mj-lt"/>
              </a:rPr>
              <a:t>Why is mutual understanding and cooperation between religions important? </a:t>
            </a:r>
          </a:p>
          <a:p>
            <a:pPr marL="457200" indent="-457200">
              <a:buAutoNum type="arabicPeriod"/>
            </a:pPr>
            <a:endParaRPr lang="en-GB" sz="600" dirty="0" smtClean="0">
              <a:solidFill>
                <a:schemeClr val="accent6">
                  <a:lumMod val="50000"/>
                </a:schemeClr>
              </a:solidFill>
              <a:latin typeface="+mj-lt"/>
            </a:endParaRPr>
          </a:p>
          <a:p>
            <a:pPr marL="457200" indent="-457200">
              <a:buAutoNum type="arabicPeriod"/>
            </a:pPr>
            <a:r>
              <a:rPr lang="en-GB" sz="2400" dirty="0" smtClean="0">
                <a:solidFill>
                  <a:schemeClr val="accent6">
                    <a:lumMod val="50000"/>
                  </a:schemeClr>
                </a:solidFill>
                <a:latin typeface="+mj-lt"/>
              </a:rPr>
              <a:t>How did Buddha set the precedent for respecting other religions?</a:t>
            </a:r>
          </a:p>
          <a:p>
            <a:pPr marL="457200" indent="-457200">
              <a:buAutoNum type="arabicPeriod"/>
            </a:pPr>
            <a:endParaRPr lang="en-GB" sz="700" dirty="0" smtClean="0">
              <a:solidFill>
                <a:schemeClr val="accent6">
                  <a:lumMod val="50000"/>
                </a:schemeClr>
              </a:solidFill>
              <a:latin typeface="+mj-lt"/>
            </a:endParaRPr>
          </a:p>
          <a:p>
            <a:pPr marL="457200" indent="-457200">
              <a:buAutoNum type="arabicPeriod"/>
            </a:pPr>
            <a:r>
              <a:rPr lang="en-GB" sz="2400" dirty="0" smtClean="0">
                <a:solidFill>
                  <a:schemeClr val="accent6">
                    <a:lumMod val="50000"/>
                  </a:schemeClr>
                </a:solidFill>
                <a:latin typeface="+mj-lt"/>
              </a:rPr>
              <a:t>Why. Give some examples from Buddhist teaching and history that show Buddhism should have no prejudices.</a:t>
            </a:r>
          </a:p>
          <a:p>
            <a:pPr marL="457200" indent="-457200">
              <a:buAutoNum type="arabicPeriod"/>
            </a:pPr>
            <a:endParaRPr lang="en-GB" sz="600" dirty="0" smtClean="0">
              <a:solidFill>
                <a:schemeClr val="accent6">
                  <a:lumMod val="50000"/>
                </a:schemeClr>
              </a:solidFill>
              <a:latin typeface="+mj-lt"/>
            </a:endParaRPr>
          </a:p>
          <a:p>
            <a:pPr marL="457200" indent="-457200">
              <a:buAutoNum type="arabicPeriod"/>
            </a:pPr>
            <a:r>
              <a:rPr lang="en-GB" sz="2400" dirty="0" smtClean="0">
                <a:solidFill>
                  <a:schemeClr val="accent6">
                    <a:lumMod val="50000"/>
                  </a:schemeClr>
                </a:solidFill>
                <a:latin typeface="+mj-lt"/>
              </a:rPr>
              <a:t>Use a quotation to explain the main purpose of the </a:t>
            </a:r>
            <a:r>
              <a:rPr lang="en-GB" sz="2400" dirty="0" err="1" smtClean="0">
                <a:solidFill>
                  <a:schemeClr val="accent6">
                    <a:lumMod val="50000"/>
                  </a:schemeClr>
                </a:solidFill>
                <a:latin typeface="+mj-lt"/>
              </a:rPr>
              <a:t>Bhikkhus</a:t>
            </a:r>
            <a:r>
              <a:rPr lang="en-GB" sz="2400" dirty="0" smtClean="0">
                <a:solidFill>
                  <a:schemeClr val="accent6">
                    <a:lumMod val="50000"/>
                  </a:schemeClr>
                </a:solidFill>
                <a:latin typeface="+mj-lt"/>
              </a:rPr>
              <a:t>  in Buddha’s time. What was not the purpose?</a:t>
            </a:r>
          </a:p>
          <a:p>
            <a:pPr marL="457200" indent="-457200">
              <a:buAutoNum type="arabicPeriod"/>
            </a:pPr>
            <a:endParaRPr lang="en-GB" sz="600" dirty="0" smtClean="0">
              <a:solidFill>
                <a:schemeClr val="accent6">
                  <a:lumMod val="50000"/>
                </a:schemeClr>
              </a:solidFill>
              <a:latin typeface="+mj-lt"/>
            </a:endParaRPr>
          </a:p>
          <a:p>
            <a:pPr marL="457200" indent="-457200">
              <a:buAutoNum type="arabicPeriod"/>
            </a:pPr>
            <a:r>
              <a:rPr lang="en-GB" sz="2400" dirty="0" smtClean="0">
                <a:solidFill>
                  <a:schemeClr val="accent6">
                    <a:lumMod val="50000"/>
                  </a:schemeClr>
                </a:solidFill>
                <a:latin typeface="+mj-lt"/>
              </a:rPr>
              <a:t>What did Buddha say Buddhism was not? What did he encourage people to do regarding religious truths?</a:t>
            </a:r>
            <a:endParaRPr lang="en-GB" sz="2400" dirty="0">
              <a:solidFill>
                <a:schemeClr val="accent6">
                  <a:lumMod val="50000"/>
                </a:schemeClr>
              </a:solidFill>
              <a:latin typeface="+mj-lt"/>
            </a:endParaRPr>
          </a:p>
          <a:p>
            <a:endParaRPr lang="en-GB" sz="100" dirty="0">
              <a:solidFill>
                <a:schemeClr val="accent6">
                  <a:lumMod val="50000"/>
                </a:schemeClr>
              </a:solidFill>
              <a:latin typeface="+mj-lt"/>
            </a:endParaRPr>
          </a:p>
        </p:txBody>
      </p:sp>
    </p:spTree>
    <p:extLst>
      <p:ext uri="{BB962C8B-B14F-4D97-AF65-F5344CB8AC3E}">
        <p14:creationId xmlns:p14="http://schemas.microsoft.com/office/powerpoint/2010/main" val="34338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4225" y="459094"/>
            <a:ext cx="7146508" cy="646331"/>
          </a:xfrm>
          <a:prstGeom prst="rect">
            <a:avLst/>
          </a:prstGeom>
        </p:spPr>
        <p:txBody>
          <a:bodyPr wrap="none">
            <a:spAutoFit/>
          </a:bodyPr>
          <a:lstStyle/>
          <a:p>
            <a:r>
              <a:rPr lang="en-GB" sz="3600" b="1" dirty="0">
                <a:ln w="22225">
                  <a:solidFill>
                    <a:schemeClr val="accent2"/>
                  </a:solidFill>
                  <a:prstDash val="solid"/>
                </a:ln>
                <a:solidFill>
                  <a:schemeClr val="accent2">
                    <a:lumMod val="40000"/>
                    <a:lumOff val="60000"/>
                  </a:schemeClr>
                </a:solidFill>
              </a:rPr>
              <a:t>Issues in </a:t>
            </a:r>
            <a:r>
              <a:rPr lang="en-GB" sz="3600" b="1" dirty="0" smtClean="0">
                <a:ln w="22225">
                  <a:solidFill>
                    <a:schemeClr val="accent2"/>
                  </a:solidFill>
                  <a:prstDash val="solid"/>
                </a:ln>
                <a:solidFill>
                  <a:schemeClr val="accent2">
                    <a:lumMod val="40000"/>
                    <a:lumOff val="60000"/>
                  </a:schemeClr>
                </a:solidFill>
              </a:rPr>
              <a:t>Contemporary Society</a:t>
            </a:r>
            <a:endParaRPr lang="en-GB" sz="3600" b="1" dirty="0">
              <a:ln w="22225">
                <a:solidFill>
                  <a:schemeClr val="accent2"/>
                </a:solidFill>
                <a:prstDash val="solid"/>
              </a:ln>
              <a:solidFill>
                <a:schemeClr val="accent2">
                  <a:lumMod val="40000"/>
                  <a:lumOff val="60000"/>
                </a:schemeClr>
              </a:solidFill>
            </a:endParaRPr>
          </a:p>
        </p:txBody>
      </p:sp>
      <p:sp>
        <p:nvSpPr>
          <p:cNvPr id="3" name="TextBox 2"/>
          <p:cNvSpPr txBox="1"/>
          <p:nvPr/>
        </p:nvSpPr>
        <p:spPr>
          <a:xfrm>
            <a:off x="809297" y="1315632"/>
            <a:ext cx="10678510" cy="4801314"/>
          </a:xfrm>
          <a:prstGeom prst="rect">
            <a:avLst/>
          </a:prstGeom>
          <a:solidFill>
            <a:schemeClr val="accent2">
              <a:lumMod val="40000"/>
              <a:lumOff val="60000"/>
            </a:schemeClr>
          </a:solidFill>
          <a:ln>
            <a:solidFill>
              <a:schemeClr val="accent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6" name="TextBox 5">
            <a:extLst>
              <a:ext uri="{FF2B5EF4-FFF2-40B4-BE49-F238E27FC236}">
                <a16:creationId xmlns:a16="http://schemas.microsoft.com/office/drawing/2014/main" id="{55C92C25-A75C-45FB-80A1-075CD6ECA2E9}"/>
              </a:ext>
            </a:extLst>
          </p:cNvPr>
          <p:cNvSpPr txBox="1"/>
          <p:nvPr/>
        </p:nvSpPr>
        <p:spPr>
          <a:xfrm>
            <a:off x="867103" y="1414709"/>
            <a:ext cx="10620703" cy="4801314"/>
          </a:xfrm>
          <a:prstGeom prst="rect">
            <a:avLst/>
          </a:prstGeom>
          <a:noFill/>
        </p:spPr>
        <p:txBody>
          <a:bodyPr wrap="square" rtlCol="0">
            <a:spAutoFit/>
          </a:bodyPr>
          <a:lstStyle/>
          <a:p>
            <a:r>
              <a:rPr lang="en-GB" sz="2400" u="sng" dirty="0" smtClean="0">
                <a:solidFill>
                  <a:schemeClr val="accent6">
                    <a:lumMod val="50000"/>
                  </a:schemeClr>
                </a:solidFill>
                <a:latin typeface="+mj-lt"/>
              </a:rPr>
              <a:t>Read and answer</a:t>
            </a:r>
            <a:r>
              <a:rPr lang="en-GB" sz="2400" dirty="0" smtClean="0">
                <a:solidFill>
                  <a:schemeClr val="accent6">
                    <a:lumMod val="50000"/>
                  </a:schemeClr>
                </a:solidFill>
                <a:latin typeface="+mj-lt"/>
              </a:rPr>
              <a:t>…</a:t>
            </a:r>
          </a:p>
          <a:p>
            <a:endParaRPr lang="en-GB" sz="600" dirty="0" smtClean="0">
              <a:solidFill>
                <a:schemeClr val="accent6">
                  <a:lumMod val="50000"/>
                </a:schemeClr>
              </a:solidFill>
              <a:latin typeface="+mj-lt"/>
            </a:endParaRPr>
          </a:p>
          <a:p>
            <a:r>
              <a:rPr lang="en-GB" sz="2400" dirty="0" smtClean="0">
                <a:solidFill>
                  <a:schemeClr val="accent6">
                    <a:lumMod val="50000"/>
                  </a:schemeClr>
                </a:solidFill>
                <a:latin typeface="+mj-lt"/>
              </a:rPr>
              <a:t>6. How did Emperor </a:t>
            </a:r>
            <a:r>
              <a:rPr lang="en-GB" sz="2400" dirty="0" err="1" smtClean="0">
                <a:solidFill>
                  <a:schemeClr val="accent6">
                    <a:lumMod val="50000"/>
                  </a:schemeClr>
                </a:solidFill>
                <a:latin typeface="+mj-lt"/>
              </a:rPr>
              <a:t>Ashoka</a:t>
            </a:r>
            <a:r>
              <a:rPr lang="en-GB" sz="2400" dirty="0" smtClean="0">
                <a:solidFill>
                  <a:schemeClr val="accent6">
                    <a:lumMod val="50000"/>
                  </a:schemeClr>
                </a:solidFill>
                <a:latin typeface="+mj-lt"/>
              </a:rPr>
              <a:t> influence beliefs about non-violence and  </a:t>
            </a:r>
          </a:p>
          <a:p>
            <a:r>
              <a:rPr lang="en-GB" sz="2400" dirty="0">
                <a:solidFill>
                  <a:schemeClr val="accent6">
                    <a:lumMod val="50000"/>
                  </a:schemeClr>
                </a:solidFill>
                <a:latin typeface="+mj-lt"/>
              </a:rPr>
              <a:t> </a:t>
            </a:r>
            <a:r>
              <a:rPr lang="en-GB" sz="2400" dirty="0" smtClean="0">
                <a:solidFill>
                  <a:schemeClr val="accent6">
                    <a:lumMod val="50000"/>
                  </a:schemeClr>
                </a:solidFill>
                <a:latin typeface="+mj-lt"/>
              </a:rPr>
              <a:t>   other religions? Include a quotation in your answer.</a:t>
            </a:r>
          </a:p>
          <a:p>
            <a:endParaRPr lang="en-GB" sz="600" dirty="0">
              <a:solidFill>
                <a:schemeClr val="accent6">
                  <a:lumMod val="50000"/>
                </a:schemeClr>
              </a:solidFill>
              <a:latin typeface="+mj-lt"/>
            </a:endParaRPr>
          </a:p>
          <a:p>
            <a:r>
              <a:rPr lang="en-GB" sz="2400" dirty="0" smtClean="0">
                <a:solidFill>
                  <a:schemeClr val="accent6">
                    <a:lumMod val="50000"/>
                  </a:schemeClr>
                </a:solidFill>
                <a:latin typeface="+mj-lt"/>
              </a:rPr>
              <a:t>7. What does the author say about religions and violence?</a:t>
            </a:r>
          </a:p>
          <a:p>
            <a:endParaRPr lang="en-GB" sz="600" dirty="0">
              <a:solidFill>
                <a:schemeClr val="accent6">
                  <a:lumMod val="50000"/>
                </a:schemeClr>
              </a:solidFill>
              <a:latin typeface="+mj-lt"/>
            </a:endParaRPr>
          </a:p>
          <a:p>
            <a:r>
              <a:rPr lang="en-GB" sz="2400" dirty="0" smtClean="0">
                <a:solidFill>
                  <a:schemeClr val="accent6">
                    <a:lumMod val="50000"/>
                  </a:schemeClr>
                </a:solidFill>
                <a:latin typeface="+mj-lt"/>
              </a:rPr>
              <a:t>8. Give reasons for why the author suggests there is a need for ‘the </a:t>
            </a:r>
          </a:p>
          <a:p>
            <a:r>
              <a:rPr lang="en-GB" sz="2400" dirty="0">
                <a:solidFill>
                  <a:schemeClr val="accent6">
                    <a:lumMod val="50000"/>
                  </a:schemeClr>
                </a:solidFill>
                <a:latin typeface="+mj-lt"/>
              </a:rPr>
              <a:t> </a:t>
            </a:r>
            <a:r>
              <a:rPr lang="en-GB" sz="2400" dirty="0" smtClean="0">
                <a:solidFill>
                  <a:schemeClr val="accent6">
                    <a:lumMod val="50000"/>
                  </a:schemeClr>
                </a:solidFill>
                <a:latin typeface="+mj-lt"/>
              </a:rPr>
              <a:t>   religions of today to get together’.</a:t>
            </a:r>
          </a:p>
          <a:p>
            <a:endParaRPr lang="en-GB" sz="600" dirty="0">
              <a:solidFill>
                <a:schemeClr val="accent6">
                  <a:lumMod val="50000"/>
                </a:schemeClr>
              </a:solidFill>
              <a:latin typeface="+mj-lt"/>
            </a:endParaRPr>
          </a:p>
          <a:p>
            <a:r>
              <a:rPr lang="en-GB" sz="2400" dirty="0" smtClean="0">
                <a:solidFill>
                  <a:schemeClr val="accent6">
                    <a:lumMod val="50000"/>
                  </a:schemeClr>
                </a:solidFill>
                <a:latin typeface="+mj-lt"/>
              </a:rPr>
              <a:t>9. What does the author suggest religions should not be ‘confined to’? </a:t>
            </a:r>
          </a:p>
          <a:p>
            <a:r>
              <a:rPr lang="en-GB" sz="2400" dirty="0">
                <a:solidFill>
                  <a:schemeClr val="accent6">
                    <a:lumMod val="50000"/>
                  </a:schemeClr>
                </a:solidFill>
                <a:latin typeface="+mj-lt"/>
              </a:rPr>
              <a:t> </a:t>
            </a:r>
            <a:r>
              <a:rPr lang="en-GB" sz="2400" dirty="0" smtClean="0">
                <a:solidFill>
                  <a:schemeClr val="accent6">
                    <a:lumMod val="50000"/>
                  </a:schemeClr>
                </a:solidFill>
                <a:latin typeface="+mj-lt"/>
              </a:rPr>
              <a:t>   What should religion be doing?</a:t>
            </a:r>
          </a:p>
          <a:p>
            <a:endParaRPr lang="en-GB" sz="600" dirty="0">
              <a:solidFill>
                <a:schemeClr val="accent6">
                  <a:lumMod val="50000"/>
                </a:schemeClr>
              </a:solidFill>
              <a:latin typeface="+mj-lt"/>
            </a:endParaRPr>
          </a:p>
          <a:p>
            <a:r>
              <a:rPr lang="en-GB" sz="2400" dirty="0" smtClean="0">
                <a:solidFill>
                  <a:schemeClr val="accent6">
                    <a:lumMod val="50000"/>
                  </a:schemeClr>
                </a:solidFill>
                <a:latin typeface="+mj-lt"/>
              </a:rPr>
              <a:t>10. What should different religions beliefs not be used for?</a:t>
            </a:r>
          </a:p>
          <a:p>
            <a:endParaRPr lang="en-GB" sz="600" dirty="0">
              <a:solidFill>
                <a:schemeClr val="accent6">
                  <a:lumMod val="50000"/>
                </a:schemeClr>
              </a:solidFill>
              <a:latin typeface="+mj-lt"/>
            </a:endParaRPr>
          </a:p>
          <a:p>
            <a:r>
              <a:rPr lang="en-GB" sz="2400" dirty="0" smtClean="0">
                <a:solidFill>
                  <a:schemeClr val="accent6">
                    <a:lumMod val="50000"/>
                  </a:schemeClr>
                </a:solidFill>
                <a:latin typeface="+mj-lt"/>
              </a:rPr>
              <a:t>11. Explain why interfaith dialogue is possible (as suggested by the </a:t>
            </a:r>
          </a:p>
          <a:p>
            <a:r>
              <a:rPr lang="en-GB" sz="2400" dirty="0">
                <a:solidFill>
                  <a:schemeClr val="accent6">
                    <a:lumMod val="50000"/>
                  </a:schemeClr>
                </a:solidFill>
                <a:latin typeface="+mj-lt"/>
              </a:rPr>
              <a:t> </a:t>
            </a:r>
            <a:r>
              <a:rPr lang="en-GB" sz="2400" dirty="0" smtClean="0">
                <a:solidFill>
                  <a:schemeClr val="accent6">
                    <a:lumMod val="50000"/>
                  </a:schemeClr>
                </a:solidFill>
                <a:latin typeface="+mj-lt"/>
              </a:rPr>
              <a:t>     author).</a:t>
            </a:r>
          </a:p>
          <a:p>
            <a:endParaRPr lang="en-GB" sz="100" dirty="0">
              <a:solidFill>
                <a:schemeClr val="accent6">
                  <a:lumMod val="50000"/>
                </a:schemeClr>
              </a:solidFill>
              <a:latin typeface="+mj-lt"/>
            </a:endParaRPr>
          </a:p>
        </p:txBody>
      </p:sp>
    </p:spTree>
    <p:extLst>
      <p:ext uri="{BB962C8B-B14F-4D97-AF65-F5344CB8AC3E}">
        <p14:creationId xmlns:p14="http://schemas.microsoft.com/office/powerpoint/2010/main" val="148767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4225" y="459094"/>
            <a:ext cx="7146508" cy="646331"/>
          </a:xfrm>
          <a:prstGeom prst="rect">
            <a:avLst/>
          </a:prstGeom>
        </p:spPr>
        <p:txBody>
          <a:bodyPr wrap="none">
            <a:spAutoFit/>
          </a:bodyPr>
          <a:lstStyle/>
          <a:p>
            <a:r>
              <a:rPr lang="en-GB" sz="3600" b="1" dirty="0">
                <a:ln w="22225">
                  <a:solidFill>
                    <a:schemeClr val="accent2"/>
                  </a:solidFill>
                  <a:prstDash val="solid"/>
                </a:ln>
                <a:solidFill>
                  <a:schemeClr val="accent2">
                    <a:lumMod val="40000"/>
                    <a:lumOff val="60000"/>
                  </a:schemeClr>
                </a:solidFill>
              </a:rPr>
              <a:t>Issues in </a:t>
            </a:r>
            <a:r>
              <a:rPr lang="en-GB" sz="3600" b="1" dirty="0" smtClean="0">
                <a:ln w="22225">
                  <a:solidFill>
                    <a:schemeClr val="accent2"/>
                  </a:solidFill>
                  <a:prstDash val="solid"/>
                </a:ln>
                <a:solidFill>
                  <a:schemeClr val="accent2">
                    <a:lumMod val="40000"/>
                    <a:lumOff val="60000"/>
                  </a:schemeClr>
                </a:solidFill>
              </a:rPr>
              <a:t>Contemporary Society</a:t>
            </a:r>
            <a:endParaRPr lang="en-GB" sz="3600" b="1" dirty="0">
              <a:ln w="22225">
                <a:solidFill>
                  <a:schemeClr val="accent2"/>
                </a:solidFill>
                <a:prstDash val="solid"/>
              </a:ln>
              <a:solidFill>
                <a:schemeClr val="accent2">
                  <a:lumMod val="40000"/>
                  <a:lumOff val="60000"/>
                </a:schemeClr>
              </a:solidFill>
            </a:endParaRPr>
          </a:p>
        </p:txBody>
      </p:sp>
      <p:sp>
        <p:nvSpPr>
          <p:cNvPr id="3" name="TextBox 2"/>
          <p:cNvSpPr txBox="1"/>
          <p:nvPr/>
        </p:nvSpPr>
        <p:spPr>
          <a:xfrm>
            <a:off x="809297" y="1315632"/>
            <a:ext cx="10678510" cy="4801314"/>
          </a:xfrm>
          <a:prstGeom prst="rect">
            <a:avLst/>
          </a:prstGeom>
          <a:solidFill>
            <a:schemeClr val="accent2">
              <a:lumMod val="40000"/>
              <a:lumOff val="60000"/>
            </a:schemeClr>
          </a:solidFill>
          <a:ln>
            <a:solidFill>
              <a:schemeClr val="accent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6" name="TextBox 5">
            <a:extLst>
              <a:ext uri="{FF2B5EF4-FFF2-40B4-BE49-F238E27FC236}">
                <a16:creationId xmlns:a16="http://schemas.microsoft.com/office/drawing/2014/main" id="{55C92C25-A75C-45FB-80A1-075CD6ECA2E9}"/>
              </a:ext>
            </a:extLst>
          </p:cNvPr>
          <p:cNvSpPr txBox="1"/>
          <p:nvPr/>
        </p:nvSpPr>
        <p:spPr>
          <a:xfrm>
            <a:off x="867104" y="1315632"/>
            <a:ext cx="10620703" cy="4909036"/>
          </a:xfrm>
          <a:prstGeom prst="rect">
            <a:avLst/>
          </a:prstGeom>
          <a:noFill/>
        </p:spPr>
        <p:txBody>
          <a:bodyPr wrap="square" rtlCol="0">
            <a:spAutoFit/>
          </a:bodyPr>
          <a:lstStyle/>
          <a:p>
            <a:r>
              <a:rPr lang="en-GB" sz="2400" u="sng" dirty="0" smtClean="0">
                <a:solidFill>
                  <a:schemeClr val="accent6">
                    <a:lumMod val="50000"/>
                  </a:schemeClr>
                </a:solidFill>
                <a:latin typeface="+mj-lt"/>
              </a:rPr>
              <a:t>Read and answer</a:t>
            </a:r>
            <a:r>
              <a:rPr lang="en-GB" sz="2400" dirty="0" smtClean="0">
                <a:solidFill>
                  <a:schemeClr val="accent6">
                    <a:lumMod val="50000"/>
                  </a:schemeClr>
                </a:solidFill>
                <a:latin typeface="+mj-lt"/>
              </a:rPr>
              <a:t>…</a:t>
            </a:r>
          </a:p>
          <a:p>
            <a:endParaRPr lang="en-GB" sz="600" dirty="0" smtClean="0">
              <a:solidFill>
                <a:schemeClr val="accent6">
                  <a:lumMod val="50000"/>
                </a:schemeClr>
              </a:solidFill>
              <a:latin typeface="+mj-lt"/>
            </a:endParaRPr>
          </a:p>
          <a:p>
            <a:r>
              <a:rPr lang="en-GB" sz="2350" dirty="0" smtClean="0">
                <a:solidFill>
                  <a:schemeClr val="accent6">
                    <a:lumMod val="50000"/>
                  </a:schemeClr>
                </a:solidFill>
                <a:latin typeface="+mj-lt"/>
              </a:rPr>
              <a:t>12. Explain what Buddha says divides men among themselves. What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happens when this is overcome?</a:t>
            </a:r>
          </a:p>
          <a:p>
            <a:endParaRPr lang="en-GB" sz="600" dirty="0">
              <a:solidFill>
                <a:schemeClr val="accent6">
                  <a:lumMod val="50000"/>
                </a:schemeClr>
              </a:solidFill>
              <a:latin typeface="+mj-lt"/>
            </a:endParaRPr>
          </a:p>
          <a:p>
            <a:r>
              <a:rPr lang="en-GB" sz="2350" dirty="0" smtClean="0">
                <a:solidFill>
                  <a:schemeClr val="accent6">
                    <a:lumMod val="50000"/>
                  </a:schemeClr>
                </a:solidFill>
                <a:latin typeface="+mj-lt"/>
              </a:rPr>
              <a:t>13. What does the author say religions should eradicate and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introduce? For what purpose?</a:t>
            </a:r>
          </a:p>
          <a:p>
            <a:endParaRPr lang="en-GB" sz="600" dirty="0">
              <a:solidFill>
                <a:schemeClr val="accent6">
                  <a:lumMod val="50000"/>
                </a:schemeClr>
              </a:solidFill>
              <a:latin typeface="+mj-lt"/>
            </a:endParaRPr>
          </a:p>
          <a:p>
            <a:r>
              <a:rPr lang="en-GB" sz="2350" dirty="0" smtClean="0">
                <a:solidFill>
                  <a:schemeClr val="accent6">
                    <a:lumMod val="50000"/>
                  </a:schemeClr>
                </a:solidFill>
                <a:latin typeface="+mj-lt"/>
              </a:rPr>
              <a:t>14. Give examples if religious teachings (including a Buddhist one)that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suggests some religious values are very similar. What affect might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this have on interfaith dialogue</a:t>
            </a:r>
            <a:r>
              <a:rPr lang="en-GB" sz="2350" dirty="0" smtClean="0">
                <a:solidFill>
                  <a:schemeClr val="accent6">
                    <a:lumMod val="50000"/>
                  </a:schemeClr>
                </a:solidFill>
                <a:latin typeface="+mj-lt"/>
              </a:rPr>
              <a:t>?</a:t>
            </a:r>
          </a:p>
          <a:p>
            <a:endParaRPr lang="en-GB" sz="600" dirty="0">
              <a:solidFill>
                <a:schemeClr val="accent6">
                  <a:lumMod val="50000"/>
                </a:schemeClr>
              </a:solidFill>
              <a:latin typeface="+mj-lt"/>
            </a:endParaRPr>
          </a:p>
          <a:p>
            <a:r>
              <a:rPr lang="en-GB" sz="2350" dirty="0" smtClean="0">
                <a:solidFill>
                  <a:schemeClr val="accent6">
                    <a:lumMod val="50000"/>
                  </a:schemeClr>
                </a:solidFill>
                <a:latin typeface="+mj-lt"/>
              </a:rPr>
              <a:t>15. Explain reasons why interfaith relations/dialogue may be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a:t>
            </a:r>
            <a:r>
              <a:rPr lang="en-GB" sz="2350" dirty="0" smtClean="0">
                <a:solidFill>
                  <a:schemeClr val="accent6">
                    <a:lumMod val="50000"/>
                  </a:schemeClr>
                </a:solidFill>
                <a:latin typeface="+mj-lt"/>
              </a:rPr>
              <a:t>problematic. Give examples where Buddhist beliefs may differ and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a:t>
            </a:r>
            <a:r>
              <a:rPr lang="en-GB" sz="2350" dirty="0" smtClean="0">
                <a:solidFill>
                  <a:schemeClr val="accent6">
                    <a:lumMod val="50000"/>
                  </a:schemeClr>
                </a:solidFill>
                <a:latin typeface="+mj-lt"/>
              </a:rPr>
              <a:t>make dialogue difficult. Refer to specific beliefs and attitudes to </a:t>
            </a:r>
          </a:p>
          <a:p>
            <a:r>
              <a:rPr lang="en-GB" sz="2350" dirty="0">
                <a:solidFill>
                  <a:schemeClr val="accent6">
                    <a:lumMod val="50000"/>
                  </a:schemeClr>
                </a:solidFill>
                <a:latin typeface="+mj-lt"/>
              </a:rPr>
              <a:t> </a:t>
            </a:r>
            <a:r>
              <a:rPr lang="en-GB" sz="2350" dirty="0" smtClean="0">
                <a:solidFill>
                  <a:schemeClr val="accent6">
                    <a:lumMod val="50000"/>
                  </a:schemeClr>
                </a:solidFill>
                <a:latin typeface="+mj-lt"/>
              </a:rPr>
              <a:t>     </a:t>
            </a:r>
            <a:r>
              <a:rPr lang="en-GB" sz="2350" dirty="0" smtClean="0">
                <a:solidFill>
                  <a:schemeClr val="accent6">
                    <a:lumMod val="50000"/>
                  </a:schemeClr>
                </a:solidFill>
                <a:latin typeface="+mj-lt"/>
              </a:rPr>
              <a:t>specific issues. </a:t>
            </a:r>
            <a:endParaRPr lang="en-GB" sz="2350" dirty="0">
              <a:solidFill>
                <a:schemeClr val="accent6">
                  <a:lumMod val="50000"/>
                </a:schemeClr>
              </a:solidFill>
              <a:latin typeface="+mj-lt"/>
            </a:endParaRPr>
          </a:p>
          <a:p>
            <a:endParaRPr lang="en-GB" sz="100" dirty="0">
              <a:solidFill>
                <a:schemeClr val="accent6">
                  <a:lumMod val="50000"/>
                </a:schemeClr>
              </a:solidFill>
              <a:latin typeface="+mj-lt"/>
            </a:endParaRPr>
          </a:p>
        </p:txBody>
      </p:sp>
    </p:spTree>
    <p:extLst>
      <p:ext uri="{BB962C8B-B14F-4D97-AF65-F5344CB8AC3E}">
        <p14:creationId xmlns:p14="http://schemas.microsoft.com/office/powerpoint/2010/main" val="27007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225</TotalTime>
  <Words>369</Words>
  <Application>Microsoft Office PowerPoint</Application>
  <PresentationFormat>Widescreen</PresentationFormat>
  <Paragraphs>106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Verdana</vt:lpstr>
      <vt:lpstr>Savon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 Butler</dc:creator>
  <cp:lastModifiedBy>W Butler</cp:lastModifiedBy>
  <cp:revision>10</cp:revision>
  <dcterms:created xsi:type="dcterms:W3CDTF">2018-04-30T10:01:42Z</dcterms:created>
  <dcterms:modified xsi:type="dcterms:W3CDTF">2018-05-02T15:03:15Z</dcterms:modified>
</cp:coreProperties>
</file>