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8" r:id="rId2"/>
    <p:sldId id="258" r:id="rId3"/>
    <p:sldId id="262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93605-0C0C-4258-9724-5F2F9BB3BC9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FFE7F-C917-439A-8026-3D301EB5C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99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1B3D-E4E3-4A80-AB70-C5564C2672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0B30D-C07A-425B-A90C-BA7BEB1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9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30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6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49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768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75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310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49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9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0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5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9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5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7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0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4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0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41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eridian-trust.org/video/ahimsa-indias-contribution-to-the-world-h-h-the-dalai-lam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8372" y="6102312"/>
            <a:ext cx="1118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http://meridian-trust.org/video/ahimsa-indias-contribution-to-the-world-h-h-the-dalai-lama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31208" y="34950"/>
            <a:ext cx="26773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pple Boy BTN" panose="020C0904040107040205" pitchFamily="34" charset="0"/>
              </a:rPr>
              <a:t>Ahimsa</a:t>
            </a:r>
            <a:endParaRPr lang="en-US" sz="6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pple Boy BTN" panose="020C0904040107040205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716" y="1000757"/>
            <a:ext cx="11845159" cy="10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300"/>
              </a:spcAft>
            </a:pPr>
            <a:endParaRPr lang="en-GB" sz="32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pple Boy BTN" panose="020C0904040107040205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300"/>
              </a:spcAft>
            </a:pPr>
            <a:r>
              <a:rPr lang="en-GB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pple Boy BTN" panose="020C0904040107040205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GB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pple Boy BTN" panose="020C0904040107040205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interpretation and application of ahimsa </a:t>
            </a:r>
            <a:endParaRPr lang="en-GB" sz="32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pple Boy BTN" panose="020C0904040107040205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300"/>
              </a:spcAft>
            </a:pPr>
            <a:endParaRPr lang="en-GB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pple Boy BTN" panose="020C0904040107040205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300"/>
              </a:spcAft>
            </a:pPr>
            <a:r>
              <a:rPr lang="en-GB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pple Boy BTN" panose="020C0904040107040205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GB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pple Boy BTN" panose="020C0904040107040205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Buddhist in the modern world.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C92C25-A75C-45FB-80A1-075CD6ECA2E9}"/>
              </a:ext>
            </a:extLst>
          </p:cNvPr>
          <p:cNvSpPr txBox="1"/>
          <p:nvPr/>
        </p:nvSpPr>
        <p:spPr>
          <a:xfrm>
            <a:off x="220716" y="2598261"/>
            <a:ext cx="119712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chemeClr val="bg1"/>
                </a:solidFill>
                <a:latin typeface="Arial Rounded MT Bold" panose="020F0704030504030204" pitchFamily="34" charset="0"/>
              </a:rPr>
              <a:t>To begin</a:t>
            </a:r>
            <a:r>
              <a:rPr lang="en-GB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… Write down the first of the 5 precepts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 </a:t>
            </a:r>
          </a:p>
          <a:p>
            <a:endParaRPr lang="en-GB" sz="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Explain three ways in which Buddhists put this into practice. </a:t>
            </a:r>
          </a:p>
          <a:p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Explain links to other parts of the Eightfold Path, e.g. Right Livelihood. </a:t>
            </a:r>
            <a:endParaRPr lang="en-GB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en-GB" sz="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C92C25-A75C-45FB-80A1-075CD6ECA2E9}"/>
              </a:ext>
            </a:extLst>
          </p:cNvPr>
          <p:cNvSpPr txBox="1"/>
          <p:nvPr/>
        </p:nvSpPr>
        <p:spPr>
          <a:xfrm>
            <a:off x="257501" y="4617612"/>
            <a:ext cx="117715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I.L</a:t>
            </a:r>
            <a:r>
              <a:rPr lang="en-GB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… </a:t>
            </a:r>
            <a:r>
              <a:rPr lang="en-GB" sz="25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Below is a link to a talk given by the Dalai Lama. It is 96 minutes in full, so there is no time to watch it in the lesson. However, it would be a very good idea to look at it, skipping to the bits that are focussed on ahimsa.</a:t>
            </a:r>
            <a:endParaRPr lang="en-GB" sz="25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en-GB" sz="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1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31208" y="76990"/>
            <a:ext cx="26773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pple Boy BTN" panose="020C0904040107040205" pitchFamily="34" charset="0"/>
              </a:rPr>
              <a:t>Ahimsa</a:t>
            </a:r>
            <a:endParaRPr lang="en-US" sz="6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pple Boy BTN" panose="020C0904040107040205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C92C25-A75C-45FB-80A1-075CD6ECA2E9}"/>
              </a:ext>
            </a:extLst>
          </p:cNvPr>
          <p:cNvSpPr txBox="1"/>
          <p:nvPr/>
        </p:nvSpPr>
        <p:spPr>
          <a:xfrm>
            <a:off x="220716" y="1798099"/>
            <a:ext cx="113091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Read</a:t>
            </a:r>
            <a:r>
              <a:rPr lang="en-GB" sz="2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anthology pages 141 – 142. T. </a:t>
            </a:r>
            <a:r>
              <a:rPr lang="en-GB" sz="2600" dirty="0" err="1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Bhikkhu</a:t>
            </a:r>
            <a:r>
              <a:rPr lang="en-GB" sz="2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; The Warrior.</a:t>
            </a:r>
          </a:p>
          <a:p>
            <a:endParaRPr lang="en-GB" sz="26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What does the warrior think may happen to one who has been slain in battle?</a:t>
            </a:r>
          </a:p>
          <a:p>
            <a:pPr marL="514350" indent="-514350">
              <a:buAutoNum type="arabicPeriod"/>
            </a:pPr>
            <a:endParaRPr lang="en-GB" sz="800" dirty="0" smtClean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What is ‘the Blessed One’s’ response to the warrior’s question?</a:t>
            </a:r>
          </a:p>
          <a:p>
            <a:pPr marL="514350" indent="-514350">
              <a:buAutoNum type="arabicPeriod"/>
            </a:pPr>
            <a:endParaRPr lang="en-GB" sz="8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What does the warrior decide after hearing the Blessed One’s response?</a:t>
            </a:r>
            <a:endParaRPr lang="en-GB" sz="26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endParaRPr lang="en-GB" sz="2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31208" y="76990"/>
            <a:ext cx="26773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pple Boy BTN" panose="020C0904040107040205" pitchFamily="34" charset="0"/>
              </a:rPr>
              <a:t>Ahimsa</a:t>
            </a:r>
            <a:endParaRPr lang="en-US" sz="6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pple Boy BTN" panose="020C0904040107040205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000" y="1474652"/>
            <a:ext cx="547127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solidFill>
                  <a:srgbClr val="8B2D55"/>
                </a:solidFill>
                <a:latin typeface="Arial Rounded MT Bold" panose="020F0704030504030204" pitchFamily="34" charset="0"/>
              </a:rPr>
              <a:t>Things to do - Research:</a:t>
            </a:r>
          </a:p>
          <a:p>
            <a:endParaRPr lang="en-GB" sz="1000" dirty="0">
              <a:solidFill>
                <a:srgbClr val="8B2D55"/>
              </a:solidFill>
              <a:latin typeface="Arial Rounded MT Bold" panose="020F0704030504030204" pitchFamily="34" charset="0"/>
            </a:endParaRPr>
          </a:p>
          <a:p>
            <a:r>
              <a:rPr lang="en-GB" sz="2300" dirty="0">
                <a:solidFill>
                  <a:srgbClr val="8B2D55"/>
                </a:solidFill>
                <a:latin typeface="Arial Rounded MT Bold" panose="020F0704030504030204" pitchFamily="34" charset="0"/>
              </a:rPr>
              <a:t>Find out more about ‘Engaged Buddhism’ and the work of </a:t>
            </a:r>
            <a:r>
              <a:rPr lang="en-GB" sz="2300" dirty="0" err="1">
                <a:solidFill>
                  <a:srgbClr val="8B2D55"/>
                </a:solidFill>
                <a:latin typeface="Arial Rounded MT Bold" panose="020F0704030504030204" pitchFamily="34" charset="0"/>
              </a:rPr>
              <a:t>Thich</a:t>
            </a:r>
            <a:r>
              <a:rPr lang="en-GB" sz="2300" dirty="0">
                <a:solidFill>
                  <a:srgbClr val="8B2D55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300" dirty="0" err="1">
                <a:solidFill>
                  <a:srgbClr val="8B2D55"/>
                </a:solidFill>
                <a:latin typeface="Arial Rounded MT Bold" panose="020F0704030504030204" pitchFamily="34" charset="0"/>
              </a:rPr>
              <a:t>Nhat</a:t>
            </a:r>
            <a:r>
              <a:rPr lang="en-GB" sz="2300" dirty="0">
                <a:solidFill>
                  <a:srgbClr val="8B2D55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300" dirty="0" err="1">
                <a:solidFill>
                  <a:srgbClr val="8B2D55"/>
                </a:solidFill>
                <a:latin typeface="Arial Rounded MT Bold" panose="020F0704030504030204" pitchFamily="34" charset="0"/>
              </a:rPr>
              <a:t>Hanh</a:t>
            </a:r>
            <a:r>
              <a:rPr lang="en-GB" sz="2300" dirty="0">
                <a:solidFill>
                  <a:srgbClr val="8B2D55"/>
                </a:solidFill>
                <a:latin typeface="Arial Rounded MT Bold" panose="020F0704030504030204" pitchFamily="34" charset="0"/>
              </a:rPr>
              <a:t>. Particularly focus on where he has peacefully campaigned against war and violence and helped people who are suffering due to the violence of others.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09786" y="1470659"/>
            <a:ext cx="6140372" cy="33426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7000" y="4946883"/>
            <a:ext cx="99986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solidFill>
                  <a:srgbClr val="8B2D55"/>
                </a:solidFill>
                <a:latin typeface="Arial Rounded MT Bold" panose="020F0704030504030204" pitchFamily="34" charset="0"/>
              </a:rPr>
              <a:t>Things to do </a:t>
            </a:r>
            <a:r>
              <a:rPr lang="en-GB" sz="2400" u="sng" dirty="0" smtClean="0">
                <a:solidFill>
                  <a:srgbClr val="8B2D55"/>
                </a:solidFill>
                <a:latin typeface="Arial Rounded MT Bold" panose="020F0704030504030204" pitchFamily="34" charset="0"/>
              </a:rPr>
              <a:t>– Make links;</a:t>
            </a:r>
            <a:endParaRPr lang="en-GB" sz="2400" u="sng" dirty="0">
              <a:solidFill>
                <a:srgbClr val="8B2D55"/>
              </a:solidFill>
              <a:latin typeface="Arial Rounded MT Bold" panose="020F0704030504030204" pitchFamily="34" charset="0"/>
            </a:endParaRPr>
          </a:p>
          <a:p>
            <a:endParaRPr lang="en-GB" sz="1000" dirty="0">
              <a:solidFill>
                <a:srgbClr val="8B2D55"/>
              </a:solidFill>
              <a:latin typeface="Arial Rounded MT Bold" panose="020F0704030504030204" pitchFamily="34" charset="0"/>
            </a:endParaRPr>
          </a:p>
          <a:p>
            <a:r>
              <a:rPr lang="en-GB" sz="2300" dirty="0" smtClean="0">
                <a:solidFill>
                  <a:srgbClr val="8B2D55"/>
                </a:solidFill>
                <a:latin typeface="Arial Rounded MT Bold" panose="020F0704030504030204" pitchFamily="34" charset="0"/>
              </a:rPr>
              <a:t>Explain links between </a:t>
            </a:r>
            <a:r>
              <a:rPr lang="en-GB" sz="2300" dirty="0">
                <a:solidFill>
                  <a:srgbClr val="8B2D55"/>
                </a:solidFill>
                <a:latin typeface="Arial Rounded MT Bold" panose="020F0704030504030204" pitchFamily="34" charset="0"/>
              </a:rPr>
              <a:t>‘Engaged Buddhism</a:t>
            </a:r>
            <a:r>
              <a:rPr lang="en-GB" sz="2300" dirty="0" smtClean="0">
                <a:solidFill>
                  <a:srgbClr val="8B2D55"/>
                </a:solidFill>
                <a:latin typeface="Arial Rounded MT Bold" panose="020F0704030504030204" pitchFamily="34" charset="0"/>
              </a:rPr>
              <a:t>’ and Buddhist teachings. Focus on teachings that underpin and support Engaged Buddhism.</a:t>
            </a:r>
            <a:endParaRPr lang="en-GB" sz="2300" dirty="0">
              <a:solidFill>
                <a:srgbClr val="8B2D55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0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7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132</TotalTime>
  <Words>247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Apple Boy BTN</vt:lpstr>
      <vt:lpstr>Arial</vt:lpstr>
      <vt:lpstr>Arial Rounded MT Bold</vt:lpstr>
      <vt:lpstr>Cambria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Butler</dc:creator>
  <cp:lastModifiedBy>MICHAEL HAUGHTON</cp:lastModifiedBy>
  <cp:revision>7</cp:revision>
  <dcterms:created xsi:type="dcterms:W3CDTF">2018-04-23T12:07:51Z</dcterms:created>
  <dcterms:modified xsi:type="dcterms:W3CDTF">2019-01-03T22:43:54Z</dcterms:modified>
</cp:coreProperties>
</file>