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68" r:id="rId2"/>
    <p:sldId id="258" r:id="rId3"/>
    <p:sldId id="259" r:id="rId4"/>
    <p:sldId id="260" r:id="rId5"/>
    <p:sldId id="26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5" d="100"/>
          <a:sy n="115" d="100"/>
        </p:scale>
        <p:origin x="624"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35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F93605-0C0C-4258-9724-5F2F9BB3BC90}" type="datetimeFigureOut">
              <a:rPr lang="en-US" smtClean="0"/>
              <a:t>1/3/2019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3FFE7F-C917-439A-8026-3D301EB5CC28}" type="slidenum">
              <a:rPr lang="en-US" smtClean="0"/>
              <a:t>‹#›</a:t>
            </a:fld>
            <a:endParaRPr lang="en-US"/>
          </a:p>
        </p:txBody>
      </p:sp>
    </p:spTree>
    <p:extLst>
      <p:ext uri="{BB962C8B-B14F-4D97-AF65-F5344CB8AC3E}">
        <p14:creationId xmlns:p14="http://schemas.microsoft.com/office/powerpoint/2010/main" val="752799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31B3D-E4E3-4A80-AB70-C5564C267266}" type="datetimeFigureOut">
              <a:rPr lang="en-US" smtClean="0"/>
              <a:t>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0B30D-C07A-425B-A90C-BA7BEB191079}" type="slidenum">
              <a:rPr lang="en-US" smtClean="0"/>
              <a:t>‹#›</a:t>
            </a:fld>
            <a:endParaRPr lang="en-US"/>
          </a:p>
        </p:txBody>
      </p:sp>
    </p:spTree>
    <p:extLst>
      <p:ext uri="{BB962C8B-B14F-4D97-AF65-F5344CB8AC3E}">
        <p14:creationId xmlns:p14="http://schemas.microsoft.com/office/powerpoint/2010/main" val="372319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075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7CC0096-1860-4642-9CD2-0079EA5E7CD1}" type="datetimeFigureOut">
              <a:rPr lang="en-US" smtClean="0"/>
              <a:pPr/>
              <a:t>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64939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CC0096-1860-4642-9CD2-0079EA5E7CD1}" type="datetimeFigureOut">
              <a:rPr lang="en-US" smtClean="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51393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CC0096-1860-4642-9CD2-0079EA5E7CD1}" type="datetimeFigureOut">
              <a:rPr lang="en-US" smtClean="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09102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CC0096-1860-4642-9CD2-0079EA5E7CD1}" type="datetimeFigureOut">
              <a:rPr lang="en-US" smtClean="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77008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CC0096-1860-4642-9CD2-0079EA5E7CD1}" type="datetimeFigureOut">
              <a:rPr lang="en-US" smtClean="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41756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CC0096-1860-4642-9CD2-0079EA5E7CD1}" type="datetimeFigureOut">
              <a:rPr lang="en-US" smtClean="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084752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8778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88516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25794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4403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1/3/2019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08316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CC0096-1860-4642-9CD2-0079EA5E7CD1}" type="datetimeFigureOut">
              <a:rPr lang="en-US" smtClean="0"/>
              <a:t>1/3/2019</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7480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CC0096-1860-4642-9CD2-0079EA5E7CD1}" type="datetimeFigureOut">
              <a:rPr lang="en-US" smtClean="0"/>
              <a:t>1/3/2019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19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CC0096-1860-4642-9CD2-0079EA5E7CD1}" type="datetimeFigureOut">
              <a:rPr lang="en-US" smtClean="0"/>
              <a:t>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04427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7154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0241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7CC0096-1860-4642-9CD2-0079EA5E7CD1}" type="datetimeFigureOut">
              <a:rPr lang="en-US" smtClean="0"/>
              <a:pPr/>
              <a:t>1/3/2019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4261186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4118" y="129542"/>
            <a:ext cx="5775940" cy="1107996"/>
          </a:xfrm>
          <a:prstGeom prst="rect">
            <a:avLst/>
          </a:prstGeom>
          <a:noFill/>
        </p:spPr>
        <p:txBody>
          <a:bodyPr wrap="none" lIns="91440" tIns="45720" rIns="91440" bIns="45720">
            <a:spAutoFit/>
          </a:bodyPr>
          <a:lstStyle/>
          <a:p>
            <a:pPr algn="ctr"/>
            <a:r>
              <a:rPr lang="en-US" sz="6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rPr>
              <a:t>The Bodhisattva</a:t>
            </a:r>
            <a:endParaRPr lang="en-US" sz="66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endParaRPr>
          </a:p>
        </p:txBody>
      </p:sp>
      <p:sp>
        <p:nvSpPr>
          <p:cNvPr id="7" name="Rectangle 6"/>
          <p:cNvSpPr/>
          <p:nvPr/>
        </p:nvSpPr>
        <p:spPr>
          <a:xfrm>
            <a:off x="423080" y="1575638"/>
            <a:ext cx="11618661" cy="1508105"/>
          </a:xfrm>
          <a:prstGeom prst="rect">
            <a:avLst/>
          </a:prstGeom>
          <a:noFill/>
        </p:spPr>
        <p:txBody>
          <a:bodyPr wrap="square" lIns="91440" tIns="45720" rIns="91440" bIns="45720">
            <a:spAutoFit/>
          </a:bodyPr>
          <a:lstStyle/>
          <a:p>
            <a:r>
              <a:rPr lang="en-US" sz="28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Focus of the lesson…</a:t>
            </a:r>
          </a:p>
          <a:p>
            <a:endParaRPr lang="en-US" sz="8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What do different Buddhists </a:t>
            </a:r>
          </a:p>
          <a:p>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believe about Bodhisattvas?</a:t>
            </a:r>
            <a:endParaRPr lang="en-US" sz="28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p:txBody>
      </p:sp>
      <p:sp>
        <p:nvSpPr>
          <p:cNvPr id="8" name="Rectangle 7"/>
          <p:cNvSpPr/>
          <p:nvPr/>
        </p:nvSpPr>
        <p:spPr>
          <a:xfrm>
            <a:off x="423081" y="3188976"/>
            <a:ext cx="11618661" cy="2708434"/>
          </a:xfrm>
          <a:prstGeom prst="rect">
            <a:avLst/>
          </a:prstGeom>
          <a:noFill/>
        </p:spPr>
        <p:txBody>
          <a:bodyPr wrap="square" lIns="91440" tIns="45720" rIns="91440" bIns="45720">
            <a:spAutoFit/>
          </a:bodyPr>
          <a:lstStyle/>
          <a:p>
            <a:r>
              <a:rPr lang="en-US" sz="28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To begin…</a:t>
            </a:r>
          </a:p>
          <a:p>
            <a:endParaRPr lang="en-US" sz="8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8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What is an </a:t>
            </a:r>
            <a:r>
              <a:rPr lang="en-US" sz="2800"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arhat</a:t>
            </a:r>
            <a:r>
              <a:rPr lang="en-US" sz="28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a:t>
            </a:r>
          </a:p>
          <a:p>
            <a:endParaRPr lang="en-US" sz="10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What is a Bodhisattva?</a:t>
            </a:r>
          </a:p>
          <a:p>
            <a:endParaRPr lang="en-US" sz="10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Explain differences in what Mahayana Buddhists and Theravada Buddhists believe about these two ideas. </a:t>
            </a:r>
          </a:p>
        </p:txBody>
      </p:sp>
      <p:pic>
        <p:nvPicPr>
          <p:cNvPr id="2050"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r="4893" b="10987"/>
          <a:stretch/>
        </p:blipFill>
        <p:spPr bwMode="auto">
          <a:xfrm>
            <a:off x="6171882" y="129541"/>
            <a:ext cx="5826421" cy="4232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11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4118" y="-940"/>
            <a:ext cx="5274201" cy="1015663"/>
          </a:xfrm>
          <a:prstGeom prst="rect">
            <a:avLst/>
          </a:prstGeom>
          <a:noFill/>
        </p:spPr>
        <p:txBody>
          <a:bodyPr wrap="none" lIns="91440" tIns="45720" rIns="91440" bIns="45720">
            <a:spAutoFit/>
          </a:bodyPr>
          <a:lstStyle/>
          <a:p>
            <a:pPr algn="ctr"/>
            <a:r>
              <a:rPr lang="en-US" sz="6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rPr>
              <a:t>The Bodhisattva</a:t>
            </a:r>
            <a:endPar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endParaRPr>
          </a:p>
        </p:txBody>
      </p:sp>
      <p:sp>
        <p:nvSpPr>
          <p:cNvPr id="7" name="Rectangle 6"/>
          <p:cNvSpPr/>
          <p:nvPr/>
        </p:nvSpPr>
        <p:spPr>
          <a:xfrm>
            <a:off x="244118" y="1237538"/>
            <a:ext cx="12063210" cy="2031325"/>
          </a:xfrm>
          <a:prstGeom prst="rect">
            <a:avLst/>
          </a:prstGeom>
          <a:noFill/>
        </p:spPr>
        <p:txBody>
          <a:bodyPr wrap="square" lIns="91440" tIns="45720" rIns="91440" bIns="45720">
            <a:spAutoFit/>
          </a:bodyPr>
          <a:lstStyle/>
          <a:p>
            <a:r>
              <a:rPr lang="en-US" sz="26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Things to do… the basics.</a:t>
            </a:r>
          </a:p>
          <a:p>
            <a:endParaRPr lang="en-US" sz="8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 How does a person become a Bodhisattva?</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2. Note down the Six perfections of a Bodhisattva.</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3. What is the difference between ‘earthly’ and ‘transcendent’ Bodhisattvas?</a:t>
            </a:r>
            <a:endPar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p:txBody>
      </p:sp>
      <p:sp>
        <p:nvSpPr>
          <p:cNvPr id="8" name="Rectangle 7"/>
          <p:cNvSpPr/>
          <p:nvPr/>
        </p:nvSpPr>
        <p:spPr>
          <a:xfrm>
            <a:off x="203460" y="3565248"/>
            <a:ext cx="11799354" cy="2985433"/>
          </a:xfrm>
          <a:prstGeom prst="rect">
            <a:avLst/>
          </a:prstGeom>
          <a:noFill/>
        </p:spPr>
        <p:txBody>
          <a:bodyPr wrap="square" lIns="91440" tIns="45720" rIns="91440" bIns="45720">
            <a:spAutoFit/>
          </a:bodyPr>
          <a:lstStyle/>
          <a:p>
            <a:r>
              <a:rPr lang="en-US" sz="26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Things to do… the anthology pages 126.</a:t>
            </a:r>
          </a:p>
          <a:p>
            <a:endParaRPr lang="en-US" sz="8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pPr marL="457200" indent="-457200">
              <a:buAutoNum type="arabicPeriod"/>
            </a:pP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According to Basham, what is the key  difference between Mahayana and </a:t>
            </a: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Theravada Buddhism?</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2. What is a Bodhisattva and what is their aim? Include a quotation.</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3. What is the Mahayana point of view on Bodhisattvas?</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4. Note down some of the main qualities of a Bodhisattva.</a:t>
            </a:r>
            <a:endPar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p:txBody>
      </p:sp>
      <p:pic>
        <p:nvPicPr>
          <p:cNvPr id="1026" name="Picture 2" descr="Image result for avalokiteshva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828" y="174348"/>
            <a:ext cx="2017986" cy="23554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rotWithShape="1">
          <a:blip r:embed="rId3">
            <a:extLst>
              <a:ext uri="{28A0092B-C50C-407E-A947-70E740481C1C}">
                <a14:useLocalDpi xmlns:a14="http://schemas.microsoft.com/office/drawing/2010/main" val="0"/>
              </a:ext>
            </a:extLst>
          </a:blip>
          <a:srcRect b="6150"/>
          <a:stretch/>
        </p:blipFill>
        <p:spPr bwMode="auto">
          <a:xfrm>
            <a:off x="10216055" y="4550978"/>
            <a:ext cx="1786759" cy="2242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53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4118" y="-940"/>
            <a:ext cx="5274201" cy="1015663"/>
          </a:xfrm>
          <a:prstGeom prst="rect">
            <a:avLst/>
          </a:prstGeom>
          <a:noFill/>
        </p:spPr>
        <p:txBody>
          <a:bodyPr wrap="none" lIns="91440" tIns="45720" rIns="91440" bIns="45720">
            <a:spAutoFit/>
          </a:bodyPr>
          <a:lstStyle/>
          <a:p>
            <a:pPr algn="ctr"/>
            <a:r>
              <a:rPr lang="en-US" sz="6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rPr>
              <a:t>The Bodhisattva</a:t>
            </a:r>
            <a:endPar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endParaRPr>
          </a:p>
        </p:txBody>
      </p:sp>
      <p:sp>
        <p:nvSpPr>
          <p:cNvPr id="8" name="Rectangle 7"/>
          <p:cNvSpPr/>
          <p:nvPr/>
        </p:nvSpPr>
        <p:spPr>
          <a:xfrm>
            <a:off x="244118" y="1232082"/>
            <a:ext cx="11754594" cy="5062924"/>
          </a:xfrm>
          <a:prstGeom prst="rect">
            <a:avLst/>
          </a:prstGeom>
          <a:noFill/>
        </p:spPr>
        <p:txBody>
          <a:bodyPr wrap="square" lIns="91440" tIns="45720" rIns="91440" bIns="45720">
            <a:spAutoFit/>
          </a:bodyPr>
          <a:lstStyle/>
          <a:p>
            <a:r>
              <a:rPr lang="en-US" sz="26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Things to do… the anthology pages 126 - 128.</a:t>
            </a:r>
          </a:p>
          <a:p>
            <a:endParaRPr lang="en-US" sz="10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5. According to some Mahayana teachers, why was the Theravada belief of </a:t>
            </a: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err="1"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arhatship</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selfish? Include a quotation.</a:t>
            </a:r>
          </a:p>
          <a:p>
            <a:pPr marL="457200" indent="-457200">
              <a:buAutoNum type="arabicPeriod"/>
            </a:pPr>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6</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What is a ‘private Buddha’?</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7</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Explain an analogy to suggest why being a Bodhisattva is preferable to </a:t>
            </a: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being an </a:t>
            </a:r>
            <a:r>
              <a:rPr lang="en-US" sz="2400" dirty="0" err="1"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arhat</a:t>
            </a:r>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a:t>
            </a:r>
            <a:endPar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8</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Explain links between the Bodhisattva ideal and the Christianity.</a:t>
            </a:r>
          </a:p>
          <a:p>
            <a:endParaRPr lang="en-US" sz="10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9. Give possible reasons for these links.</a:t>
            </a:r>
          </a:p>
          <a:p>
            <a:endParaRPr lang="en-US" sz="10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10. From the passages on pages 127 &amp; 128, note down some examples </a:t>
            </a: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of how Bodhisattva’s show determination. Show links to </a:t>
            </a: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two of the six perfections.</a:t>
            </a:r>
            <a:endPar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p:txBody>
      </p:sp>
      <p:pic>
        <p:nvPicPr>
          <p:cNvPr id="1026" name="Picture 2" descr="Related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4924" y="5217956"/>
            <a:ext cx="2617076" cy="1850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73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15" y="1484331"/>
            <a:ext cx="12058185" cy="4324261"/>
          </a:xfrm>
          <a:prstGeom prst="rect">
            <a:avLst/>
          </a:prstGeom>
          <a:noFill/>
        </p:spPr>
        <p:txBody>
          <a:bodyPr wrap="square" lIns="91440" tIns="45720" rIns="91440" bIns="45720">
            <a:spAutoFit/>
          </a:bodyPr>
          <a:lstStyle/>
          <a:p>
            <a:r>
              <a:rPr lang="en-US" sz="26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rPr>
              <a:t>Things to do… the anthology pages 128 - 132.</a:t>
            </a:r>
          </a:p>
          <a:p>
            <a:endParaRPr lang="en-US" sz="10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11. According to </a:t>
            </a:r>
            <a:r>
              <a:rPr lang="en-US" sz="2400" dirty="0" err="1"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Shantideva</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what are some of the hindrances to enlightenment?</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12. What does </a:t>
            </a:r>
            <a:r>
              <a:rPr lang="en-US" sz="2400" dirty="0" err="1"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Shantideva</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then go on to pledge a Bodhisattva will resolve to do?</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13. What does he say a Bodhisattva must bring to ‘fruition’? </a:t>
            </a:r>
          </a:p>
          <a:p>
            <a:endParaRPr lang="en-US" sz="9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14. Note down some similarities and differences between the Buddhist and </a:t>
            </a:r>
          </a:p>
          <a:p>
            <a:r>
              <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Christian stories of the Lost Son.</a:t>
            </a:r>
            <a:endPar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endParaRPr lang="en-US" sz="10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15. Account for some of the differences in the stories.</a:t>
            </a:r>
          </a:p>
          <a:p>
            <a:endParaRPr lang="en-US" sz="10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a:p>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16. What does the man (son) </a:t>
            </a:r>
            <a:r>
              <a:rPr lang="en-US" sz="2400" dirty="0" err="1"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realise</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on reaching the highest stage of </a:t>
            </a:r>
          </a:p>
          <a:p>
            <a:r>
              <a:rPr lang="en-US" sz="240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a:t>
            </a:r>
            <a:r>
              <a:rPr lang="en-US" sz="240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      self-development</a:t>
            </a:r>
            <a:r>
              <a:rPr lang="en-US" sz="2400" dirty="0" smtClean="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rPr>
              <a:t>?</a:t>
            </a:r>
            <a:endParaRPr lang="en-US" sz="2400" dirty="0">
              <a:ln w="0"/>
              <a:solidFill>
                <a:schemeClr val="accent1"/>
              </a:solidFill>
              <a:effectLst>
                <a:outerShdw blurRad="38100" dist="25400" dir="5400000" algn="ctr" rotWithShape="0">
                  <a:srgbClr val="6E747A">
                    <a:alpha val="43000"/>
                  </a:srgbClr>
                </a:outerShdw>
              </a:effectLst>
              <a:latin typeface="Arial Rounded MT Bold" panose="020F0704030504030204" pitchFamily="34" charset="0"/>
            </a:endParaRPr>
          </a:p>
        </p:txBody>
      </p:sp>
      <p:sp>
        <p:nvSpPr>
          <p:cNvPr id="3" name="Rectangle 2"/>
          <p:cNvSpPr/>
          <p:nvPr/>
        </p:nvSpPr>
        <p:spPr>
          <a:xfrm>
            <a:off x="244118" y="156716"/>
            <a:ext cx="5274201" cy="1015663"/>
          </a:xfrm>
          <a:prstGeom prst="rect">
            <a:avLst/>
          </a:prstGeom>
          <a:noFill/>
        </p:spPr>
        <p:txBody>
          <a:bodyPr wrap="none" lIns="91440" tIns="45720" rIns="91440" bIns="45720">
            <a:spAutoFit/>
          </a:bodyPr>
          <a:lstStyle/>
          <a:p>
            <a:pPr algn="ctr"/>
            <a:r>
              <a:rPr lang="en-US" sz="6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rPr>
              <a:t>The Bodhisattva</a:t>
            </a:r>
            <a:endParaRPr lang="en-US"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pple Boy BTN" panose="020C0904040107040205" pitchFamily="34" charset="0"/>
            </a:endParaRPr>
          </a:p>
        </p:txBody>
      </p:sp>
      <p:pic>
        <p:nvPicPr>
          <p:cNvPr id="2050" name="Picture 2" descr="Image result for animated buddhism symbol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45202" y="5190851"/>
            <a:ext cx="1524000" cy="150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508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8215" y="2413338"/>
            <a:ext cx="8095785" cy="1477328"/>
          </a:xfrm>
          <a:prstGeom prst="rect">
            <a:avLst/>
          </a:prstGeom>
        </p:spPr>
        <p:txBody>
          <a:bodyPr wrap="square">
            <a:spAutoFit/>
          </a:bodyPr>
          <a:lstStyle/>
          <a:p>
            <a:r>
              <a:rPr lang="en-GB" dirty="0"/>
              <a:t>b) Mahayana Buddhism: the doctrine as found in the Lotus Sutra, including beliefs about wisdom, liberation, loving-kindness and skilful means. c) The stages and perfections of the Bodhisattva path, including their place in particular traditions. d) Debates such as the context of this belief system in Theravada Buddhism, together with issues, including transfer of karmic merit</a:t>
            </a:r>
            <a:r>
              <a:rPr lang="en-GB" dirty="0" smtClean="0"/>
              <a:t>. </a:t>
            </a:r>
            <a:endParaRPr lang="en-GB" dirty="0"/>
          </a:p>
        </p:txBody>
      </p:sp>
    </p:spTree>
    <p:extLst>
      <p:ext uri="{BB962C8B-B14F-4D97-AF65-F5344CB8AC3E}">
        <p14:creationId xmlns:p14="http://schemas.microsoft.com/office/powerpoint/2010/main" val="389178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erryBlossom">
      <a:dk1>
        <a:srgbClr val="595959"/>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257</TotalTime>
  <Words>449</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Apple Boy BTN</vt:lpstr>
      <vt:lpstr>Arial Rounded MT Bold</vt:lpstr>
      <vt:lpstr>Cambria</vt:lpstr>
      <vt:lpstr>Century Gothic</vt:lpstr>
      <vt:lpstr>Wingdings 3</vt:lpstr>
      <vt:lpstr>Slice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 Butler</dc:creator>
  <cp:lastModifiedBy>MICHAEL HAUGHTON</cp:lastModifiedBy>
  <cp:revision>15</cp:revision>
  <dcterms:created xsi:type="dcterms:W3CDTF">2018-04-16T11:39:13Z</dcterms:created>
  <dcterms:modified xsi:type="dcterms:W3CDTF">2019-01-03T22:41:51Z</dcterms:modified>
</cp:coreProperties>
</file>