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5"/>
  </p:notesMasterIdLst>
  <p:handoutMasterIdLst>
    <p:handoutMasterId r:id="rId6"/>
  </p:handoutMasterIdLst>
  <p:sldIdLst>
    <p:sldId id="268" r:id="rId2"/>
    <p:sldId id="258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1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3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35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93605-0C0C-4258-9724-5F2F9BB3BC9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FFE7F-C917-439A-8026-3D301EB5C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99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31B3D-E4E3-4A80-AB70-C5564C26726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0B30D-C07A-425B-A90C-BA7BEB191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9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AF70-B501-40E4-AD7F-5F211F785418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C7C8-CCAB-491E-9655-CCBC3A70EA25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67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5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34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0408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04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0285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68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9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5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AF70-B501-40E4-AD7F-5F211F785418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C7C8-CCAB-491E-9655-CCBC3A70E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9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4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6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6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8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AF70-B501-40E4-AD7F-5F211F785418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C7C8-CCAB-491E-9655-CCBC3A70E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4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7CC0096-1860-4642-9CD2-0079EA5E7CD1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72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F20278E-67FB-4992-AE70-0EC86AD8D3A3}"/>
              </a:ext>
            </a:extLst>
          </p:cNvPr>
          <p:cNvSpPr/>
          <p:nvPr/>
        </p:nvSpPr>
        <p:spPr>
          <a:xfrm>
            <a:off x="10510" y="157874"/>
            <a:ext cx="757257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spc="50" dirty="0" err="1" smtClean="0">
                <a:ln w="190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Harlow Solid Italic" panose="04030604020F02020D02" pitchFamily="82" charset="0"/>
              </a:rPr>
              <a:t>Ch’an</a:t>
            </a:r>
            <a:r>
              <a:rPr lang="en-US" sz="6000" b="1" spc="50" dirty="0" smtClean="0">
                <a:ln w="190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Harlow Solid Italic" panose="04030604020F02020D02" pitchFamily="82" charset="0"/>
              </a:rPr>
              <a:t>/Zen Buddhism</a:t>
            </a:r>
            <a:endParaRPr lang="en-US" sz="6000" b="1" cap="none" spc="50" dirty="0">
              <a:ln w="1905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Harlow Solid Italic" panose="04030604020F02020D02" pitchFamily="8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20278E-67FB-4992-AE70-0EC86AD8D3A3}"/>
              </a:ext>
            </a:extLst>
          </p:cNvPr>
          <p:cNvSpPr/>
          <p:nvPr/>
        </p:nvSpPr>
        <p:spPr>
          <a:xfrm>
            <a:off x="341586" y="1676619"/>
            <a:ext cx="9033641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u="sng" spc="50" dirty="0" smtClean="0">
                <a:ln w="190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ndy Square BTN Striped" panose="020B0704010102040306" pitchFamily="34" charset="0"/>
              </a:rPr>
              <a:t>Focus:</a:t>
            </a:r>
          </a:p>
          <a:p>
            <a:r>
              <a:rPr lang="en-US" sz="4400" b="1" spc="50" dirty="0" smtClean="0">
                <a:ln w="190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ndy Square BTN Striped" panose="020B0704010102040306" pitchFamily="34" charset="0"/>
              </a:rPr>
              <a:t>What is </a:t>
            </a:r>
            <a:r>
              <a:rPr lang="en-US" sz="4400" b="1" spc="50" dirty="0" err="1" smtClean="0">
                <a:ln w="190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ndy Square BTN Striped" panose="020B0704010102040306" pitchFamily="34" charset="0"/>
              </a:rPr>
              <a:t>Ch’an</a:t>
            </a:r>
            <a:r>
              <a:rPr lang="en-US" sz="4400" b="1" spc="50" dirty="0" smtClean="0">
                <a:ln w="190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ndy Square BTN Striped" panose="020B0704010102040306" pitchFamily="34" charset="0"/>
              </a:rPr>
              <a:t>/Zen Buddhism?</a:t>
            </a:r>
            <a:endParaRPr lang="en-US" sz="4400" b="1" cap="none" spc="50" dirty="0">
              <a:ln w="1905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ndy Square BTN Striped" panose="020B0704010102040306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0412" y="3469287"/>
            <a:ext cx="11508827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u="sng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Explain... </a:t>
            </a:r>
            <a:endParaRPr lang="en-GB" sz="2000" dirty="0">
              <a:solidFill>
                <a:schemeClr val="bg1"/>
              </a:solidFill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6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solidFill>
                <a:schemeClr val="bg1"/>
              </a:solidFill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6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  <a:endParaRPr lang="en-GB" sz="2000" dirty="0">
              <a:solidFill>
                <a:schemeClr val="bg1"/>
              </a:solidFill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1. …the </a:t>
            </a:r>
            <a:r>
              <a:rPr lang="en-GB" sz="24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origins of </a:t>
            </a:r>
            <a:r>
              <a:rPr lang="en-GB" sz="2400" dirty="0" err="1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Ch’an</a:t>
            </a:r>
            <a:r>
              <a:rPr lang="en-GB" sz="24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/Zen Buddhism. Make sure you refer to ‘special </a:t>
            </a:r>
            <a:r>
              <a:rPr lang="en-GB" sz="2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  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    transmission</a:t>
            </a:r>
            <a:r>
              <a:rPr lang="en-GB" sz="24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’ in your answer. </a:t>
            </a:r>
            <a:endParaRPr lang="en-GB" sz="2000" dirty="0">
              <a:solidFill>
                <a:schemeClr val="bg1"/>
              </a:solidFill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6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  <a:endParaRPr lang="en-GB" sz="2000" dirty="0">
              <a:solidFill>
                <a:schemeClr val="bg1"/>
              </a:solidFill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2. … </a:t>
            </a:r>
            <a:r>
              <a:rPr lang="en-GB" sz="24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how </a:t>
            </a:r>
            <a:r>
              <a:rPr lang="en-GB" sz="2400" dirty="0" err="1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Ch’an</a:t>
            </a:r>
            <a:r>
              <a:rPr lang="en-GB" sz="24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 began in China and how the character of </a:t>
            </a:r>
            <a:r>
              <a:rPr lang="en-GB" sz="2400" dirty="0" err="1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Bodhidharma</a:t>
            </a:r>
            <a:r>
              <a:rPr lang="en-GB" sz="24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endParaRPr lang="en-GB" sz="2400" dirty="0" smtClean="0">
              <a:solidFill>
                <a:schemeClr val="bg1"/>
              </a:solidFill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    affected </a:t>
            </a:r>
            <a:r>
              <a:rPr lang="en-GB" sz="24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its development.</a:t>
            </a:r>
            <a:endParaRPr lang="en-GB" sz="2000" dirty="0">
              <a:solidFill>
                <a:schemeClr val="bg1"/>
              </a:solidFill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6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  <a:endParaRPr lang="en-GB" sz="2000" dirty="0">
              <a:solidFill>
                <a:schemeClr val="bg1"/>
              </a:solidFill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3. … </a:t>
            </a:r>
            <a:r>
              <a:rPr lang="en-GB" sz="24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how the 6</a:t>
            </a:r>
            <a:r>
              <a:rPr lang="en-GB" sz="2400" baseline="300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th</a:t>
            </a:r>
            <a:r>
              <a:rPr lang="en-GB" sz="24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 Patriarch was chosen (include a quotation) and what </a:t>
            </a:r>
            <a:r>
              <a:rPr lang="en-GB" sz="2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this 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    shows </a:t>
            </a:r>
            <a:r>
              <a:rPr lang="en-GB" sz="24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about  the nature of </a:t>
            </a:r>
            <a:r>
              <a:rPr lang="en-GB" sz="2400" dirty="0" err="1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Ch’an</a:t>
            </a:r>
            <a:r>
              <a:rPr lang="en-GB" sz="24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 Buddhism. </a:t>
            </a:r>
            <a:endParaRPr lang="en-GB" sz="20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11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F20278E-67FB-4992-AE70-0EC86AD8D3A3}"/>
              </a:ext>
            </a:extLst>
          </p:cNvPr>
          <p:cNvSpPr/>
          <p:nvPr/>
        </p:nvSpPr>
        <p:spPr>
          <a:xfrm>
            <a:off x="10510" y="157874"/>
            <a:ext cx="757257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spc="50" dirty="0" err="1" smtClean="0">
                <a:ln w="190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Harlow Solid Italic" panose="04030604020F02020D02" pitchFamily="82" charset="0"/>
              </a:rPr>
              <a:t>Ch’an</a:t>
            </a:r>
            <a:r>
              <a:rPr lang="en-US" sz="6000" b="1" spc="50" dirty="0" smtClean="0">
                <a:ln w="190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Harlow Solid Italic" panose="04030604020F02020D02" pitchFamily="82" charset="0"/>
              </a:rPr>
              <a:t>/Zen Buddhism</a:t>
            </a:r>
            <a:endParaRPr lang="en-US" sz="6000" b="1" cap="none" spc="50" dirty="0">
              <a:ln w="1905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Harlow Solid Italic" panose="04030604020F02020D02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9902" y="1524873"/>
            <a:ext cx="115088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u="sng" dirty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Explain... </a:t>
            </a:r>
            <a:endParaRPr lang="en-GB" sz="20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600" dirty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600" dirty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  <a:endParaRPr lang="en-GB" sz="20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AutoNum type="arabicPeriod"/>
            </a:pPr>
            <a:r>
              <a:rPr lang="en-GB" sz="2400" dirty="0" smtClean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…how Soto and Rinzai Buddhism developed.</a:t>
            </a:r>
          </a:p>
          <a:p>
            <a:pPr marL="228600" lvl="0" indent="-228600">
              <a:spcAft>
                <a:spcPts val="0"/>
              </a:spcAft>
              <a:buAutoNum type="arabicPeriod"/>
            </a:pPr>
            <a:r>
              <a:rPr lang="en-GB" sz="600" dirty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  <a:endParaRPr lang="en-GB" sz="20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2. … some of the key differences in these two Zen schools.</a:t>
            </a:r>
          </a:p>
          <a:p>
            <a:pPr lvl="0">
              <a:spcAft>
                <a:spcPts val="0"/>
              </a:spcAft>
            </a:pPr>
            <a:r>
              <a:rPr lang="en-GB" sz="600" dirty="0" smtClean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GB" sz="600" dirty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  <a:endParaRPr lang="en-GB" sz="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9901" y="3590155"/>
            <a:ext cx="115088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u="sng" dirty="0" smtClean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Read about Meditation in Zen and Pure Land Buddhism... </a:t>
            </a:r>
            <a:endParaRPr lang="en-GB" sz="20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600" dirty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  <a:endParaRPr lang="en-GB" sz="500" dirty="0" smtClean="0">
              <a:solidFill>
                <a:srgbClr val="660033"/>
              </a:solidFill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600" dirty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  <a:endParaRPr lang="en-GB" sz="20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For each tradition explain why meditation is important and the aims of meditation.</a:t>
            </a:r>
          </a:p>
          <a:p>
            <a:pPr lvl="0">
              <a:spcAft>
                <a:spcPts val="0"/>
              </a:spcAft>
            </a:pPr>
            <a:endParaRPr lang="en-GB" sz="800" dirty="0">
              <a:solidFill>
                <a:srgbClr val="660033"/>
              </a:solidFill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Also for each tradition (including both schools of Zen Buddhism) </a:t>
            </a:r>
          </a:p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explain the nature of the meditation practice.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807" y="1173538"/>
            <a:ext cx="1880804" cy="18508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r="6927" b="11679"/>
          <a:stretch/>
        </p:blipFill>
        <p:spPr>
          <a:xfrm>
            <a:off x="9897457" y="4907333"/>
            <a:ext cx="2021271" cy="18591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5353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20278E-67FB-4992-AE70-0EC86AD8D3A3}"/>
              </a:ext>
            </a:extLst>
          </p:cNvPr>
          <p:cNvSpPr/>
          <p:nvPr/>
        </p:nvSpPr>
        <p:spPr>
          <a:xfrm>
            <a:off x="10510" y="157874"/>
            <a:ext cx="757257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spc="50" dirty="0" err="1" smtClean="0">
                <a:ln w="190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Harlow Solid Italic" panose="04030604020F02020D02" pitchFamily="82" charset="0"/>
              </a:rPr>
              <a:t>Ch’an</a:t>
            </a:r>
            <a:r>
              <a:rPr lang="en-US" sz="6000" b="1" spc="50" dirty="0" smtClean="0">
                <a:ln w="190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Harlow Solid Italic" panose="04030604020F02020D02" pitchFamily="82" charset="0"/>
              </a:rPr>
              <a:t>/Zen Buddhism</a:t>
            </a:r>
            <a:endParaRPr lang="en-US" sz="6000" b="1" cap="none" spc="50" dirty="0">
              <a:ln w="1905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Harlow Solid Italic" panose="04030604020F02020D02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9902" y="1524873"/>
            <a:ext cx="11508827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u="sng" dirty="0" smtClean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Exam questions... </a:t>
            </a:r>
            <a:endParaRPr lang="en-GB" sz="20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600" dirty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600" dirty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  <a:r>
              <a:rPr lang="en-GB" sz="2400" dirty="0" smtClean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1. Explore the ways to liberation taught by Pure Land and Zen Buddhism. (8)</a:t>
            </a:r>
          </a:p>
          <a:p>
            <a:pPr>
              <a:spcAft>
                <a:spcPts val="0"/>
              </a:spcAft>
            </a:pPr>
            <a:endParaRPr lang="en-GB" sz="1000" dirty="0">
              <a:solidFill>
                <a:srgbClr val="660033"/>
              </a:solidFill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In your answer refer to the different Zen schools, and different types of meditation in these school. For Pure Land, make sure you refer to </a:t>
            </a:r>
            <a:r>
              <a:rPr lang="en-GB" sz="2400" dirty="0" err="1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Amida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/</a:t>
            </a:r>
            <a:r>
              <a:rPr lang="en-GB" sz="2400" dirty="0" err="1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Amitabha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 Buddha and also True Pure Land.</a:t>
            </a:r>
          </a:p>
          <a:p>
            <a:pPr>
              <a:spcAft>
                <a:spcPts val="0"/>
              </a:spcAft>
            </a:pP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Explain the concept of </a:t>
            </a:r>
            <a:r>
              <a:rPr lang="en-GB" sz="2400" dirty="0" err="1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Sukhavati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, remembering that this isn’t                                                    liberation, but a quicker/easier path to liberation (enlightenment).</a:t>
            </a:r>
          </a:p>
          <a:p>
            <a:pPr lvl="0">
              <a:spcAft>
                <a:spcPts val="0"/>
              </a:spcAft>
            </a:pPr>
            <a:r>
              <a:rPr lang="en-GB" sz="600" dirty="0" smtClean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GB" sz="600" dirty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  <a:endParaRPr lang="en-GB" sz="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9902" y="4667207"/>
            <a:ext cx="11698015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GB" sz="1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 smtClean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2.</a:t>
            </a:r>
            <a:r>
              <a:rPr lang="en-GB" sz="2400" dirty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  <a:r>
              <a:rPr lang="en-GB" sz="2400" dirty="0" smtClean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Assess whether or not Pure Land and Zen Buddhist teachings and beliefs </a:t>
            </a:r>
          </a:p>
          <a:p>
            <a:pPr>
              <a:spcAft>
                <a:spcPts val="0"/>
              </a:spcAft>
            </a:pPr>
            <a:r>
              <a:rPr lang="en-GB" sz="2400" dirty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smtClean="0">
                <a:solidFill>
                  <a:srgbClr val="660033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   are opposed to each other. (12) </a:t>
            </a:r>
          </a:p>
          <a:p>
            <a:pPr>
              <a:spcAft>
                <a:spcPts val="0"/>
              </a:spcAft>
            </a:pPr>
            <a:endParaRPr lang="en-GB" sz="1000" dirty="0">
              <a:solidFill>
                <a:srgbClr val="660033"/>
              </a:solidFill>
              <a:latin typeface="Arial Rounded MT Bold" panose="020F07040305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Make sure the focus is on ‘assessment’. You will need to refer to some beliefs, but don’t explain them in detail. Focus on the ‘ifs’, ‘buts’ and ‘</a:t>
            </a:r>
            <a:r>
              <a:rPr lang="en-GB" sz="2400" dirty="0" err="1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howevers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’</a:t>
            </a:r>
            <a:endParaRPr lang="en-GB" sz="2400" dirty="0"/>
          </a:p>
        </p:txBody>
      </p:sp>
      <p:pic>
        <p:nvPicPr>
          <p:cNvPr id="2050" name="Picture 2" descr="Image result for writing animated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57445" y="3238052"/>
            <a:ext cx="1872473" cy="143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70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194</TotalTime>
  <Words>32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Candy Square BTN Striped</vt:lpstr>
      <vt:lpstr>Arial Rounded MT Bold</vt:lpstr>
      <vt:lpstr>Cambria</vt:lpstr>
      <vt:lpstr>Century Gothic</vt:lpstr>
      <vt:lpstr>Harlow Solid Italic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 Butler</dc:creator>
  <cp:lastModifiedBy>MICHAEL HAUGHTON</cp:lastModifiedBy>
  <cp:revision>7</cp:revision>
  <dcterms:created xsi:type="dcterms:W3CDTF">2018-03-20T13:12:53Z</dcterms:created>
  <dcterms:modified xsi:type="dcterms:W3CDTF">2019-01-03T22:36:47Z</dcterms:modified>
</cp:coreProperties>
</file>