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D"/>
    <a:srgbClr val="FFD85D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8536C-1C55-430B-AF7A-1917D07F2ABD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684EA-852B-420C-8828-5145829CB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32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F56F7-3A7B-4F12-A96C-10055A444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0302C-5AAF-4AA4-B236-FC03E9588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8D8B6-0E96-42D7-A689-FCD79EB99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4509-DC8E-4B13-B8DD-12BE4AE1ED14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ABEC4-11BF-41B0-832B-56AE92338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354D1-E13A-4B61-91A5-564632A97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9F65-AE26-4D64-8C99-FD7F46DD8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690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2957C-A238-485D-B816-33EDFDC64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DC9A4B-4A7B-46A3-82B3-FBF2EE5EF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B0AD2-9DAE-4EB8-BB31-D47CF8B86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4509-DC8E-4B13-B8DD-12BE4AE1ED14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A3B1D-F893-4BED-9C1D-054A92AA6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569FE-789B-4A77-BF64-C157318C3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9F65-AE26-4D64-8C99-FD7F46DD8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23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C4EB4B-E557-4FB5-8424-D11FB3F668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4F554A-12AB-4B76-8688-5B37F8D36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D5332-D38E-4E6B-A22D-050F1249F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4509-DC8E-4B13-B8DD-12BE4AE1ED14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0D696-B59C-428E-B649-D37D9ED5D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61F31-8F51-474B-9CBD-E6C97CB98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9F65-AE26-4D64-8C99-FD7F46DD8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61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DA7CB-0961-4AD7-AAFE-DC6A6CE3C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7E3CE-331A-4A96-83D0-0285BC61C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278C6-DDEF-4C03-A0BB-509D994BC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4509-DC8E-4B13-B8DD-12BE4AE1ED14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BE49B-7130-4E97-B9B0-49DA61513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D0E88-BD97-40A9-8AD6-AE0665789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9F65-AE26-4D64-8C99-FD7F46DD8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28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FE352-EC61-47D1-906B-96F28CE09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C788D-2F50-4654-B692-6AE274C8A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03071-83D9-44DF-8C66-2DE283717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4509-DC8E-4B13-B8DD-12BE4AE1ED14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902E4-781D-4CAC-85B0-1DF6CFA7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52DC6-C6A1-444E-93CA-4D222C87B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9F65-AE26-4D64-8C99-FD7F46DD8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36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C2B7A-2191-4895-BDC8-430F7F0BC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A91DD-6E8C-40C2-ABEA-CF4F9DF09F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1D806B-E195-449F-B197-7EC900696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96A7B9-2391-4F07-A9C3-0EE4F3C3E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4509-DC8E-4B13-B8DD-12BE4AE1ED14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450D22-9AB8-4640-9F11-638EC708A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BD733-D8EE-460A-9B52-4C5A8B94B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9F65-AE26-4D64-8C99-FD7F46DD8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91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64638-0FBC-4FCE-A58D-BDE2F033C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19C8BD-3CDF-4AAE-B942-15372B18D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52261E-C17B-45AC-BBFF-5F95AADAF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004EDC-9FE4-4360-B8A2-039924E05C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4FAEDF-88E3-46FD-B457-7913733941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052E81-16E0-417E-A170-A55DEF071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4509-DC8E-4B13-B8DD-12BE4AE1ED14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528F61-4BC8-4948-89A9-AB2E2FCD5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E56397-3754-44A9-A3EE-A6AE74674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9F65-AE26-4D64-8C99-FD7F46DD8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395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C7487-273D-4C94-8884-8E41E884B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138552-254B-409E-ABBA-5ED0651BD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4509-DC8E-4B13-B8DD-12BE4AE1ED14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C74FA2-74D9-4315-ACB4-052B69D02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947F34-DA63-4819-903B-6E6127D2F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9F65-AE26-4D64-8C99-FD7F46DD8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91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7E8352-13E4-44A2-9162-E9298114B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4509-DC8E-4B13-B8DD-12BE4AE1ED14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1C48C3-E6C4-4D8D-BC1A-6A2EF5B5E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B3B47B-B11F-41C9-8938-E478293F9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9F65-AE26-4D64-8C99-FD7F46DD8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58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FC2A0-1403-46A6-8126-EC0ADD3C9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55B49-A1F3-4E60-B1EF-A5755C997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87025B-C165-46A5-8393-384023CF5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E80274-7A53-4638-96D2-077F683D3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4509-DC8E-4B13-B8DD-12BE4AE1ED14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43B0B-E945-4DA9-A147-F84AC7B63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26753B-C1C6-434D-810D-31F5FDBBD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9F65-AE26-4D64-8C99-FD7F46DD8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368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BD6D5-5DAE-45E1-AF83-D884B280E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4033C2-2115-4136-A9EB-E2CDA8BC40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E622D2-D48F-4646-A810-336B8B86F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4EB9D-0131-45A2-B29A-F7DB5F61A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4509-DC8E-4B13-B8DD-12BE4AE1ED14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D4FC6-B9DE-401D-8A27-8E9F84623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0B9FB-06F1-463D-9392-C4558F6A6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9F65-AE26-4D64-8C99-FD7F46DD8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6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53DE9B-5451-46C4-9F1B-5AA3B568F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22951-2074-4666-BA25-8E0D157AC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68976-D6D4-402B-8920-CE846F3AC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B4509-DC8E-4B13-B8DD-12BE4AE1ED14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95EBA-879D-4694-A4DC-F1FAFEB551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1C972-CB4D-4EF2-AE54-142174A29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C9F65-AE26-4D64-8C99-FD7F46DD8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26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B4B2A47-F1F1-4714-BCC7-64C1C3924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23" y="0"/>
            <a:ext cx="12221097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F20278E-67FB-4992-AE70-0EC86AD8D3A3}"/>
              </a:ext>
            </a:extLst>
          </p:cNvPr>
          <p:cNvSpPr/>
          <p:nvPr/>
        </p:nvSpPr>
        <p:spPr>
          <a:xfrm>
            <a:off x="0" y="157874"/>
            <a:ext cx="757257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Harlow Solid Italic" panose="04030604020F02020D02" pitchFamily="82" charset="0"/>
              </a:rPr>
              <a:t>Pure Land Buddhism</a:t>
            </a:r>
            <a:endParaRPr lang="en-US" sz="6000" b="1" cap="none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Harlow Solid Italic" panose="04030604020F02020D02" pitchFamily="8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FD5678-A5B3-4B32-A9D6-B659E737E24A}"/>
              </a:ext>
            </a:extLst>
          </p:cNvPr>
          <p:cNvSpPr txBox="1"/>
          <p:nvPr/>
        </p:nvSpPr>
        <p:spPr>
          <a:xfrm>
            <a:off x="718379" y="1719409"/>
            <a:ext cx="71401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Focus;</a:t>
            </a:r>
          </a:p>
          <a:p>
            <a:endParaRPr lang="en-GB" sz="400" b="1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r>
              <a:rPr lang="en-GB" sz="3200" b="1" dirty="0">
                <a:solidFill>
                  <a:schemeClr val="bg1"/>
                </a:solidFill>
                <a:latin typeface="Maiandra GD" panose="020E0502030308020204" pitchFamily="34" charset="0"/>
              </a:rPr>
              <a:t>What is Pure Land Buddhism?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C92C25-A75C-45FB-80A1-075CD6ECA2E9}"/>
              </a:ext>
            </a:extLst>
          </p:cNvPr>
          <p:cNvSpPr txBox="1"/>
          <p:nvPr/>
        </p:nvSpPr>
        <p:spPr>
          <a:xfrm>
            <a:off x="718379" y="3569175"/>
            <a:ext cx="819841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To begin… </a:t>
            </a:r>
            <a:r>
              <a:rPr lang="en-GB" sz="3200" b="1" dirty="0">
                <a:solidFill>
                  <a:schemeClr val="bg1"/>
                </a:solidFill>
                <a:latin typeface="Maiandra GD" panose="020E0502030308020204" pitchFamily="34" charset="0"/>
              </a:rPr>
              <a:t>Recap quiz!</a:t>
            </a:r>
          </a:p>
          <a:p>
            <a:endParaRPr lang="en-GB" sz="300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3171C4-A32F-4BAE-B782-03F2A57BC2AB}"/>
              </a:ext>
            </a:extLst>
          </p:cNvPr>
          <p:cNvSpPr txBox="1"/>
          <p:nvPr/>
        </p:nvSpPr>
        <p:spPr>
          <a:xfrm>
            <a:off x="388664" y="4488120"/>
            <a:ext cx="1106833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Buddhism ;</a:t>
            </a:r>
          </a:p>
          <a:p>
            <a:endParaRPr lang="en-GB" sz="1000" b="1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r>
              <a:rPr lang="en-GB" sz="3000" b="1" dirty="0">
                <a:solidFill>
                  <a:schemeClr val="bg1"/>
                </a:solidFill>
                <a:latin typeface="Maiandra GD" panose="020E0502030308020204" pitchFamily="34" charset="0"/>
              </a:rPr>
              <a:t>  1. Note.</a:t>
            </a:r>
          </a:p>
          <a:p>
            <a:endParaRPr lang="en-GB" sz="800" b="1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r>
              <a:rPr lang="en-GB" sz="3000" b="1" dirty="0">
                <a:solidFill>
                  <a:schemeClr val="bg1"/>
                </a:solidFill>
                <a:latin typeface="Maiandra GD" panose="020E0502030308020204" pitchFamily="34" charset="0"/>
              </a:rPr>
              <a:t>  2. Briefly.</a:t>
            </a:r>
          </a:p>
          <a:p>
            <a:endParaRPr lang="en-GB" sz="800" b="1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r>
              <a:rPr lang="en-GB" sz="3000" b="1" dirty="0">
                <a:solidFill>
                  <a:schemeClr val="bg1"/>
                </a:solidFill>
                <a:latin typeface="Maiandra GD" panose="020E0502030308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8109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692458-1A41-42F4-8AC9-3481010ED1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15" r="10502" b="7440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CF2843-789D-4F5C-ADA0-73E2E3C302AE}"/>
              </a:ext>
            </a:extLst>
          </p:cNvPr>
          <p:cNvSpPr txBox="1"/>
          <p:nvPr/>
        </p:nvSpPr>
        <p:spPr>
          <a:xfrm>
            <a:off x="150125" y="1322723"/>
            <a:ext cx="1106833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u="sng" dirty="0">
                <a:solidFill>
                  <a:srgbClr val="660033"/>
                </a:solidFill>
                <a:latin typeface="Maiandra GD" panose="020E0502030308020204" pitchFamily="34" charset="0"/>
              </a:rPr>
              <a:t>Buddhism ;</a:t>
            </a:r>
          </a:p>
          <a:p>
            <a:endParaRPr lang="en-GB" sz="800" b="1" dirty="0">
              <a:solidFill>
                <a:srgbClr val="660033"/>
              </a:solidFill>
              <a:latin typeface="Maiandra GD" panose="020E0502030308020204" pitchFamily="34" charset="0"/>
            </a:endParaRPr>
          </a:p>
          <a:p>
            <a:r>
              <a:rPr lang="en-GB" sz="3000" b="1" dirty="0">
                <a:solidFill>
                  <a:srgbClr val="660033"/>
                </a:solidFill>
                <a:latin typeface="Maiandra GD" panose="020E0502030308020204" pitchFamily="34" charset="0"/>
              </a:rPr>
              <a:t>  </a:t>
            </a:r>
            <a:r>
              <a:rPr lang="en-GB" sz="2800" b="1" dirty="0">
                <a:solidFill>
                  <a:srgbClr val="660033"/>
                </a:solidFill>
                <a:latin typeface="Maiandra GD" panose="020E0502030308020204" pitchFamily="34" charset="0"/>
              </a:rPr>
              <a:t>1. Explain the basis of Pure Land </a:t>
            </a:r>
          </a:p>
          <a:p>
            <a:r>
              <a:rPr lang="en-GB" sz="2800" b="1" dirty="0">
                <a:solidFill>
                  <a:srgbClr val="660033"/>
                </a:solidFill>
                <a:latin typeface="Maiandra GD" panose="020E0502030308020204" pitchFamily="34" charset="0"/>
              </a:rPr>
              <a:t>     Buddhism. Refer to the tradition it</a:t>
            </a:r>
          </a:p>
          <a:p>
            <a:r>
              <a:rPr lang="en-GB" sz="2800" b="1" dirty="0">
                <a:solidFill>
                  <a:srgbClr val="660033"/>
                </a:solidFill>
                <a:latin typeface="Maiandra GD" panose="020E0502030308020204" pitchFamily="34" charset="0"/>
              </a:rPr>
              <a:t>     emerged from and where it began.</a:t>
            </a:r>
          </a:p>
          <a:p>
            <a:endParaRPr lang="en-GB" sz="600" b="1" dirty="0">
              <a:solidFill>
                <a:srgbClr val="660033"/>
              </a:solidFill>
              <a:latin typeface="Maiandra GD" panose="020E0502030308020204" pitchFamily="34" charset="0"/>
            </a:endParaRPr>
          </a:p>
          <a:p>
            <a:r>
              <a:rPr lang="en-GB" sz="2800" b="1" dirty="0">
                <a:solidFill>
                  <a:srgbClr val="660033"/>
                </a:solidFill>
                <a:latin typeface="Maiandra GD" panose="020E0502030308020204" pitchFamily="34" charset="0"/>
              </a:rPr>
              <a:t>  2. Explain the nature of the Pure Land </a:t>
            </a:r>
          </a:p>
          <a:p>
            <a:r>
              <a:rPr lang="en-GB" sz="2800" b="1" dirty="0">
                <a:solidFill>
                  <a:srgbClr val="660033"/>
                </a:solidFill>
                <a:latin typeface="Maiandra GD" panose="020E0502030308020204" pitchFamily="34" charset="0"/>
              </a:rPr>
              <a:t>      include a quotation in your answer.</a:t>
            </a:r>
          </a:p>
          <a:p>
            <a:endParaRPr lang="en-GB" sz="600" b="1" dirty="0">
              <a:solidFill>
                <a:srgbClr val="660033"/>
              </a:solidFill>
              <a:latin typeface="Maiandra GD" panose="020E0502030308020204" pitchFamily="34" charset="0"/>
            </a:endParaRPr>
          </a:p>
          <a:p>
            <a:r>
              <a:rPr lang="en-GB" sz="3000" b="1" dirty="0">
                <a:solidFill>
                  <a:srgbClr val="660033"/>
                </a:solidFill>
                <a:latin typeface="Maiandra GD" panose="020E0502030308020204" pitchFamily="34" charset="0"/>
              </a:rPr>
              <a:t>  3. </a:t>
            </a:r>
            <a:r>
              <a:rPr lang="en-GB" sz="2800" b="1" dirty="0">
                <a:solidFill>
                  <a:srgbClr val="660033"/>
                </a:solidFill>
                <a:latin typeface="Maiandra GD" panose="020E0502030308020204" pitchFamily="34" charset="0"/>
              </a:rPr>
              <a:t>Explain how the Pure Land can be reached.</a:t>
            </a:r>
          </a:p>
          <a:p>
            <a:endParaRPr lang="en-GB" sz="600" b="1" dirty="0">
              <a:solidFill>
                <a:srgbClr val="660033"/>
              </a:solidFill>
              <a:latin typeface="Maiandra GD" panose="020E0502030308020204" pitchFamily="34" charset="0"/>
            </a:endParaRPr>
          </a:p>
          <a:p>
            <a:r>
              <a:rPr lang="en-GB" sz="2800" b="1" dirty="0">
                <a:solidFill>
                  <a:srgbClr val="660033"/>
                </a:solidFill>
                <a:latin typeface="Maiandra GD" panose="020E0502030308020204" pitchFamily="34" charset="0"/>
              </a:rPr>
              <a:t>  4. How is Pure Land different from other </a:t>
            </a:r>
          </a:p>
          <a:p>
            <a:r>
              <a:rPr lang="en-GB" sz="2800" b="1" dirty="0">
                <a:solidFill>
                  <a:srgbClr val="660033"/>
                </a:solidFill>
                <a:latin typeface="Maiandra GD" panose="020E0502030308020204" pitchFamily="34" charset="0"/>
              </a:rPr>
              <a:t>      forms of Buddhism?</a:t>
            </a:r>
          </a:p>
          <a:p>
            <a:endParaRPr lang="en-GB" sz="600" b="1" dirty="0">
              <a:solidFill>
                <a:srgbClr val="660033"/>
              </a:solidFill>
              <a:latin typeface="Maiandra GD" panose="020E0502030308020204" pitchFamily="34" charset="0"/>
            </a:endParaRPr>
          </a:p>
          <a:p>
            <a:r>
              <a:rPr lang="en-GB" sz="3000" b="1" dirty="0">
                <a:solidFill>
                  <a:srgbClr val="660033"/>
                </a:solidFill>
                <a:latin typeface="Maiandra GD" panose="020E0502030308020204" pitchFamily="34" charset="0"/>
              </a:rPr>
              <a:t>  </a:t>
            </a:r>
            <a:r>
              <a:rPr lang="en-GB" sz="2800" b="1" dirty="0">
                <a:solidFill>
                  <a:srgbClr val="660033"/>
                </a:solidFill>
                <a:latin typeface="Maiandra GD" panose="020E0502030308020204" pitchFamily="34" charset="0"/>
              </a:rPr>
              <a:t>5. Explain why Pure Land gained popular appeal.</a:t>
            </a:r>
            <a:endParaRPr lang="en-GB" sz="3000" b="1" dirty="0">
              <a:solidFill>
                <a:srgbClr val="660033"/>
              </a:solidFill>
              <a:latin typeface="Maiandra GD" panose="020E0502030308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16B36E-43AE-48BA-B97C-761C9474CFBF}"/>
              </a:ext>
            </a:extLst>
          </p:cNvPr>
          <p:cNvSpPr/>
          <p:nvPr/>
        </p:nvSpPr>
        <p:spPr>
          <a:xfrm>
            <a:off x="1" y="157874"/>
            <a:ext cx="716942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>
                <a:ln w="0">
                  <a:solidFill>
                    <a:srgbClr val="660033"/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Harlow Solid Italic" panose="04030604020F02020D02" pitchFamily="82" charset="0"/>
              </a:rPr>
              <a:t>Pure Land Buddhism</a:t>
            </a:r>
            <a:endParaRPr lang="en-US" sz="5400" b="1" cap="none" spc="50" dirty="0">
              <a:ln w="0">
                <a:solidFill>
                  <a:srgbClr val="660033"/>
                </a:solidFill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Harlow Solid Italic" panose="04030604020F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46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6AA7E1-3268-4B78-8595-7FD47CAAE9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29" r="32230" b="36880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32682FF-AD22-4ADE-B337-F63AC926C6F0}"/>
              </a:ext>
            </a:extLst>
          </p:cNvPr>
          <p:cNvSpPr/>
          <p:nvPr/>
        </p:nvSpPr>
        <p:spPr>
          <a:xfrm>
            <a:off x="39756" y="237386"/>
            <a:ext cx="757257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spc="5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Harlow Solid Italic" panose="04030604020F02020D02" pitchFamily="82" charset="0"/>
              </a:rPr>
              <a:t>Pure Land Buddhism</a:t>
            </a:r>
            <a:endParaRPr lang="en-US" sz="6000" b="1" cap="none" spc="5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Harlow Solid Italic" panose="04030604020F02020D02" pitchFamily="8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FAAC0C-672D-43D3-B329-125F1EA1D2EE}"/>
              </a:ext>
            </a:extLst>
          </p:cNvPr>
          <p:cNvSpPr txBox="1"/>
          <p:nvPr/>
        </p:nvSpPr>
        <p:spPr>
          <a:xfrm>
            <a:off x="132522" y="1701755"/>
            <a:ext cx="710316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Buddhism ;</a:t>
            </a:r>
          </a:p>
          <a:p>
            <a:endParaRPr lang="en-GB" sz="1000" b="1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r>
              <a:rPr lang="en-GB" sz="3000" b="1" dirty="0">
                <a:solidFill>
                  <a:schemeClr val="bg1"/>
                </a:solidFill>
                <a:latin typeface="Maiandra GD" panose="020E0502030308020204" pitchFamily="34" charset="0"/>
              </a:rPr>
              <a:t>  1. Is it fair that a murderer could  </a:t>
            </a:r>
          </a:p>
          <a:p>
            <a:r>
              <a:rPr lang="en-GB" sz="3000" b="1" dirty="0">
                <a:solidFill>
                  <a:schemeClr val="bg1"/>
                </a:solidFill>
                <a:latin typeface="Maiandra GD" panose="020E0502030308020204" pitchFamily="34" charset="0"/>
              </a:rPr>
              <a:t>     meditate on </a:t>
            </a:r>
            <a:r>
              <a:rPr lang="en-GB" sz="3000" b="1" dirty="0" err="1">
                <a:solidFill>
                  <a:schemeClr val="bg1"/>
                </a:solidFill>
                <a:latin typeface="Maiandra GD" panose="020E0502030308020204" pitchFamily="34" charset="0"/>
              </a:rPr>
              <a:t>Amitabha’s</a:t>
            </a:r>
            <a:r>
              <a:rPr lang="en-GB" sz="3000" b="1" dirty="0">
                <a:solidFill>
                  <a:schemeClr val="bg1"/>
                </a:solidFill>
                <a:latin typeface="Maiandra GD" panose="020E0502030308020204" pitchFamily="34" charset="0"/>
              </a:rPr>
              <a:t> name    </a:t>
            </a:r>
          </a:p>
          <a:p>
            <a:r>
              <a:rPr lang="en-GB" sz="3000" b="1" dirty="0">
                <a:solidFill>
                  <a:schemeClr val="bg1"/>
                </a:solidFill>
                <a:latin typeface="Maiandra GD" panose="020E0502030308020204" pitchFamily="34" charset="0"/>
              </a:rPr>
              <a:t>     and gain salvation in </a:t>
            </a:r>
            <a:r>
              <a:rPr lang="en-GB" sz="3000" b="1" dirty="0" err="1">
                <a:solidFill>
                  <a:schemeClr val="bg1"/>
                </a:solidFill>
                <a:latin typeface="Maiandra GD" panose="020E0502030308020204" pitchFamily="34" charset="0"/>
              </a:rPr>
              <a:t>Sukhavati</a:t>
            </a:r>
            <a:r>
              <a:rPr lang="en-GB" sz="3000" b="1" dirty="0">
                <a:solidFill>
                  <a:schemeClr val="bg1"/>
                </a:solidFill>
                <a:latin typeface="Maiandra GD" panose="020E0502030308020204" pitchFamily="34" charset="0"/>
              </a:rPr>
              <a:t>.  </a:t>
            </a:r>
          </a:p>
          <a:p>
            <a:r>
              <a:rPr lang="en-GB" sz="3000" b="1" dirty="0">
                <a:solidFill>
                  <a:schemeClr val="bg1"/>
                </a:solidFill>
                <a:latin typeface="Maiandra GD" panose="020E0502030308020204" pitchFamily="34" charset="0"/>
              </a:rPr>
              <a:t>     Should everyone be given the same </a:t>
            </a:r>
          </a:p>
          <a:p>
            <a:r>
              <a:rPr lang="en-GB" sz="3000" b="1" dirty="0">
                <a:solidFill>
                  <a:schemeClr val="bg1"/>
                </a:solidFill>
                <a:latin typeface="Maiandra GD" panose="020E0502030308020204" pitchFamily="34" charset="0"/>
              </a:rPr>
              <a:t>     chance to achieve enlightenment </a:t>
            </a:r>
          </a:p>
          <a:p>
            <a:r>
              <a:rPr lang="en-GB" sz="3000" b="1" dirty="0">
                <a:solidFill>
                  <a:schemeClr val="bg1"/>
                </a:solidFill>
                <a:latin typeface="Maiandra GD" panose="020E0502030308020204" pitchFamily="34" charset="0"/>
              </a:rPr>
              <a:t>     regardless of what they have done? </a:t>
            </a:r>
          </a:p>
          <a:p>
            <a:r>
              <a:rPr lang="en-GB" sz="3000" b="1" dirty="0">
                <a:solidFill>
                  <a:schemeClr val="bg1"/>
                </a:solidFill>
                <a:latin typeface="Maiandra GD" panose="020E0502030308020204" pitchFamily="34" charset="0"/>
              </a:rPr>
              <a:t>     Explain reasons for your answer.</a:t>
            </a:r>
          </a:p>
          <a:p>
            <a:endParaRPr lang="en-GB" sz="800" b="1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r>
              <a:rPr lang="en-GB" sz="3000" b="1" dirty="0">
                <a:solidFill>
                  <a:schemeClr val="bg1"/>
                </a:solidFill>
                <a:latin typeface="Maiandra GD" panose="020E0502030308020204" pitchFamily="34" charset="0"/>
              </a:rPr>
              <a:t>  2. Briefly.</a:t>
            </a:r>
          </a:p>
          <a:p>
            <a:endParaRPr lang="en-GB" sz="800" b="1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r>
              <a:rPr lang="en-GB" sz="3000" b="1" dirty="0">
                <a:solidFill>
                  <a:schemeClr val="bg1"/>
                </a:solidFill>
                <a:latin typeface="Maiandra GD" panose="020E0502030308020204" pitchFamily="34" charset="0"/>
              </a:rPr>
              <a:t>  </a:t>
            </a:r>
            <a:endParaRPr lang="en-GB" sz="800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44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D6A45D-4055-4FDF-A1CF-AAB763B3A4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6" r="18526" b="2544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B364783-EDBF-426A-98BC-7B81CFCDE2B3}"/>
              </a:ext>
            </a:extLst>
          </p:cNvPr>
          <p:cNvSpPr/>
          <p:nvPr/>
        </p:nvSpPr>
        <p:spPr>
          <a:xfrm>
            <a:off x="26504" y="303648"/>
            <a:ext cx="757257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spc="50" dirty="0">
                <a:ln w="0">
                  <a:solidFill>
                    <a:srgbClr val="FFC000"/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Harlow Solid Italic" panose="04030604020F02020D02" pitchFamily="82" charset="0"/>
              </a:rPr>
              <a:t>Pure Land Buddhism</a:t>
            </a:r>
            <a:endParaRPr lang="en-US" sz="6000" b="1" cap="none" spc="50" dirty="0">
              <a:ln w="0">
                <a:solidFill>
                  <a:srgbClr val="FFC000"/>
                </a:solidFill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Harlow Solid Italic" panose="04030604020F02020D02" pitchFamily="8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126782-74BD-4D58-A203-1A931B0B6EF7}"/>
              </a:ext>
            </a:extLst>
          </p:cNvPr>
          <p:cNvSpPr txBox="1"/>
          <p:nvPr/>
        </p:nvSpPr>
        <p:spPr>
          <a:xfrm>
            <a:off x="229639" y="1807775"/>
            <a:ext cx="1106833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solidFill>
                  <a:srgbClr val="FFFF6D"/>
                </a:solidFill>
                <a:latin typeface="Maiandra GD" panose="020E0502030308020204" pitchFamily="34" charset="0"/>
              </a:rPr>
              <a:t>Pure Land in Japan;</a:t>
            </a:r>
          </a:p>
          <a:p>
            <a:endParaRPr lang="en-GB" sz="1000" b="1" dirty="0">
              <a:solidFill>
                <a:srgbClr val="FFFF6D"/>
              </a:solidFill>
              <a:latin typeface="Maiandra GD" panose="020E0502030308020204" pitchFamily="34" charset="0"/>
            </a:endParaRPr>
          </a:p>
          <a:p>
            <a:r>
              <a:rPr lang="en-GB" sz="3000" b="1" dirty="0">
                <a:solidFill>
                  <a:srgbClr val="FFFF6D"/>
                </a:solidFill>
                <a:latin typeface="Maiandra GD" panose="020E0502030308020204" pitchFamily="34" charset="0"/>
              </a:rPr>
              <a:t>  1. Explain how Pure Land began in Japan.</a:t>
            </a:r>
          </a:p>
          <a:p>
            <a:endParaRPr lang="en-GB" sz="800" b="1" dirty="0">
              <a:solidFill>
                <a:srgbClr val="FFFF6D"/>
              </a:solidFill>
              <a:latin typeface="Maiandra GD" panose="020E0502030308020204" pitchFamily="34" charset="0"/>
            </a:endParaRPr>
          </a:p>
          <a:p>
            <a:r>
              <a:rPr lang="en-GB" sz="3000" b="1" dirty="0">
                <a:solidFill>
                  <a:srgbClr val="FFFF6D"/>
                </a:solidFill>
                <a:latin typeface="Maiandra GD" panose="020E0502030308020204" pitchFamily="34" charset="0"/>
              </a:rPr>
              <a:t>  2. Explain how Pure Land developed and</a:t>
            </a:r>
          </a:p>
          <a:p>
            <a:r>
              <a:rPr lang="en-GB" sz="3000" b="1" dirty="0">
                <a:solidFill>
                  <a:srgbClr val="FFFF6D"/>
                </a:solidFill>
                <a:latin typeface="Maiandra GD" panose="020E0502030308020204" pitchFamily="34" charset="0"/>
              </a:rPr>
              <a:t>       evolved in Japan.</a:t>
            </a:r>
          </a:p>
          <a:p>
            <a:endParaRPr lang="en-GB" sz="800" b="1" dirty="0">
              <a:solidFill>
                <a:srgbClr val="FFFF6D"/>
              </a:solidFill>
              <a:latin typeface="Maiandra GD" panose="020E0502030308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5F4325-18E0-4B1D-9FF7-0325A2ACA653}"/>
              </a:ext>
            </a:extLst>
          </p:cNvPr>
          <p:cNvSpPr txBox="1"/>
          <p:nvPr/>
        </p:nvSpPr>
        <p:spPr>
          <a:xfrm>
            <a:off x="395290" y="4418442"/>
            <a:ext cx="730422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solidFill>
                  <a:srgbClr val="FFFF6D"/>
                </a:solidFill>
                <a:latin typeface="Maiandra GD" panose="020E0502030308020204" pitchFamily="34" charset="0"/>
              </a:rPr>
              <a:t>Exam question;</a:t>
            </a:r>
          </a:p>
          <a:p>
            <a:endParaRPr lang="en-GB" sz="1000" b="1" dirty="0">
              <a:solidFill>
                <a:srgbClr val="FFFF6D"/>
              </a:solidFill>
              <a:latin typeface="Maiandra GD" panose="020E0502030308020204" pitchFamily="34" charset="0"/>
            </a:endParaRPr>
          </a:p>
          <a:p>
            <a:r>
              <a:rPr lang="en-GB" sz="3000" b="1" dirty="0">
                <a:solidFill>
                  <a:srgbClr val="FFFF6D"/>
                </a:solidFill>
                <a:latin typeface="Maiandra GD" panose="020E0502030308020204" pitchFamily="34" charset="0"/>
              </a:rPr>
              <a:t>To what extent could it be argued that Pure Land does not follow the main principles of the Buddha’s teaching? </a:t>
            </a:r>
            <a:endParaRPr lang="en-GB" sz="800" b="1" dirty="0">
              <a:solidFill>
                <a:srgbClr val="FFFF6D"/>
              </a:solidFill>
              <a:latin typeface="Maiandra GD" panose="020E0502030308020204" pitchFamily="34" charset="0"/>
            </a:endParaRPr>
          </a:p>
          <a:p>
            <a:r>
              <a:rPr lang="en-GB" sz="3000" b="1" dirty="0">
                <a:solidFill>
                  <a:srgbClr val="FFFF6D"/>
                </a:solidFill>
                <a:latin typeface="Maiandra GD" panose="020E0502030308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695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3292</TotalTime>
  <Words>234</Words>
  <Application>Microsoft Office PowerPoint</Application>
  <PresentationFormat>Widescreen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Harlow Solid Italic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butle</dc:creator>
  <cp:lastModifiedBy>W Butler</cp:lastModifiedBy>
  <cp:revision>14</cp:revision>
  <cp:lastPrinted>2018-03-19T08:48:34Z</cp:lastPrinted>
  <dcterms:created xsi:type="dcterms:W3CDTF">2018-03-17T10:30:05Z</dcterms:created>
  <dcterms:modified xsi:type="dcterms:W3CDTF">2018-03-21T08:47:17Z</dcterms:modified>
</cp:coreProperties>
</file>