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DD4B"/>
    <a:srgbClr val="FF25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5809" y="0"/>
            <a:ext cx="980345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Rounded MT Bold" panose="020F0704030504030204" pitchFamily="34" charset="0"/>
              </a:rPr>
              <a:t>Explanations for the Origins of </a:t>
            </a:r>
          </a:p>
          <a:p>
            <a:pPr algn="ctr"/>
            <a:r>
              <a:rPr lang="en-US" sz="5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FFFF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Rounded MT Bold" panose="020F0704030504030204" pitchFamily="34" charset="0"/>
              </a:rPr>
              <a:t>Evil and Suffering</a:t>
            </a:r>
            <a:endParaRPr lang="en-US" sz="5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FFFF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1229" y="3478877"/>
            <a:ext cx="90073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u="sng" dirty="0">
                <a:solidFill>
                  <a:srgbClr val="FFDD4B"/>
                </a:solidFill>
                <a:latin typeface="Arial Rounded MT Bold" panose="020F0704030504030204" pitchFamily="34" charset="0"/>
              </a:rPr>
              <a:t>To begin...</a:t>
            </a:r>
          </a:p>
          <a:p>
            <a:endParaRPr lang="en-GB" sz="1000" dirty="0">
              <a:solidFill>
                <a:srgbClr val="FFDD4B"/>
              </a:solidFill>
              <a:latin typeface="Arial Rounded MT Bold" panose="020F0704030504030204" pitchFamily="34" charset="0"/>
            </a:endParaRPr>
          </a:p>
          <a:p>
            <a:r>
              <a:rPr lang="en-GB" sz="2800" dirty="0">
                <a:solidFill>
                  <a:srgbClr val="FFDD4B"/>
                </a:solidFill>
                <a:latin typeface="Arial Rounded MT Bold" panose="020F0704030504030204" pitchFamily="34" charset="0"/>
              </a:rPr>
              <a:t>Explain two religious ideas about the origins of evil. </a:t>
            </a:r>
          </a:p>
          <a:p>
            <a:r>
              <a:rPr lang="en-GB" sz="2800" dirty="0">
                <a:solidFill>
                  <a:srgbClr val="FFDD4B"/>
                </a:solidFill>
                <a:latin typeface="Arial Rounded MT Bold" panose="020F0704030504030204" pitchFamily="34" charset="0"/>
              </a:rPr>
              <a:t>Genesis </a:t>
            </a:r>
            <a:r>
              <a:rPr lang="en-GB" sz="2800" dirty="0" smtClean="0">
                <a:solidFill>
                  <a:srgbClr val="FFDD4B"/>
                </a:solidFill>
                <a:latin typeface="Arial Rounded MT Bold" panose="020F0704030504030204" pitchFamily="34" charset="0"/>
              </a:rPr>
              <a:t>3:6-23 (include the punishments men and           women were given for disobeying God) </a:t>
            </a:r>
            <a:r>
              <a:rPr lang="en-GB" sz="2800" dirty="0">
                <a:solidFill>
                  <a:srgbClr val="FFDD4B"/>
                </a:solidFill>
                <a:latin typeface="Arial Rounded MT Bold" panose="020F0704030504030204" pitchFamily="34" charset="0"/>
              </a:rPr>
              <a:t>+ Revelation 12:7-12.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15310" y="2069366"/>
            <a:ext cx="1187669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2800" u="sng" dirty="0" smtClean="0">
                <a:solidFill>
                  <a:srgbClr val="FFDD4B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Focus.</a:t>
            </a:r>
          </a:p>
          <a:p>
            <a:pPr eaLnBrk="1" hangingPunct="1"/>
            <a:endParaRPr lang="en-GB" altLang="en-US" sz="1000" dirty="0">
              <a:solidFill>
                <a:srgbClr val="FFDD4B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800" dirty="0" smtClean="0">
                <a:solidFill>
                  <a:srgbClr val="FFDD4B"/>
                </a:solidFill>
                <a:latin typeface="Arial Rounded MT Bold" panose="020F070403050403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What did Augustine say about the origins of suffering and evil?</a:t>
            </a:r>
            <a:endParaRPr lang="en-GB" altLang="en-US" sz="2800" dirty="0">
              <a:solidFill>
                <a:srgbClr val="FFDD4B"/>
              </a:solidFill>
              <a:latin typeface="Arial Rounded MT Bold" panose="020F070403050403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://www.thebricktestament.com/revelation/satan_thrown_to_earth/rv12_07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642" y="4540470"/>
            <a:ext cx="2930173" cy="2197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50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4742" y="0"/>
            <a:ext cx="94055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DD4B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Rounded MT Bold" panose="020F0704030504030204" pitchFamily="34" charset="0"/>
              </a:rPr>
              <a:t>Explanations for the Origins of </a:t>
            </a:r>
          </a:p>
          <a:p>
            <a:pPr algn="ctr"/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DD4B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Rounded MT Bold" panose="020F0704030504030204" pitchFamily="34" charset="0"/>
              </a:rPr>
              <a:t>Evil and Suffering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DD4B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5588" y="1739631"/>
            <a:ext cx="1140889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u="sng" dirty="0">
                <a:solidFill>
                  <a:srgbClr val="00FFFF"/>
                </a:solidFill>
                <a:latin typeface="Arial Rounded MT Bold" panose="020F0704030504030204" pitchFamily="34" charset="0"/>
              </a:rPr>
              <a:t>Explain</a:t>
            </a:r>
            <a:r>
              <a:rPr lang="en-GB" sz="2800" u="sng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...</a:t>
            </a:r>
            <a:endParaRPr lang="en-GB" sz="2800" u="sng" dirty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GB" sz="2800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What </a:t>
            </a:r>
            <a:r>
              <a:rPr lang="en-GB" sz="28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did Augustine say were the origins of evil</a:t>
            </a:r>
            <a:r>
              <a:rPr lang="en-GB" sz="2800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?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endParaRPr lang="en-GB" sz="800" dirty="0" smtClean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pPr marL="514350" indent="-514350">
              <a:buFontTx/>
              <a:buAutoNum type="arabicPeriod"/>
            </a:pPr>
            <a:r>
              <a:rPr lang="en-GB" sz="28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How do the punishments given to man and woman because of their disobedience God, cause suffering</a:t>
            </a:r>
            <a:r>
              <a:rPr lang="en-GB" sz="2800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?</a:t>
            </a:r>
          </a:p>
          <a:p>
            <a:pPr marL="514350" indent="-514350">
              <a:buFontTx/>
              <a:buAutoNum type="arabicPeriod"/>
            </a:pPr>
            <a:endParaRPr lang="en-GB" sz="800" dirty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r>
              <a:rPr lang="en-GB" sz="2800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3. Why </a:t>
            </a:r>
            <a:r>
              <a:rPr lang="en-GB" sz="28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did Augustine say human suffering is deserved? </a:t>
            </a:r>
            <a:endParaRPr lang="en-GB" sz="2800" dirty="0" smtClean="0">
              <a:solidFill>
                <a:srgbClr val="00FFFF"/>
              </a:solidFill>
              <a:latin typeface="Arial Rounded MT Bold" panose="020F0704030504030204" pitchFamily="34" charset="0"/>
            </a:endParaRPr>
          </a:p>
          <a:p>
            <a:r>
              <a:rPr lang="en-GB" sz="28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 </a:t>
            </a:r>
            <a:r>
              <a:rPr lang="en-GB" sz="2800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    Give </a:t>
            </a:r>
            <a:r>
              <a:rPr lang="en-GB" sz="28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an example.</a:t>
            </a:r>
          </a:p>
          <a:p>
            <a:pPr>
              <a:lnSpc>
                <a:spcPct val="150000"/>
              </a:lnSpc>
            </a:pPr>
            <a:r>
              <a:rPr lang="en-GB" sz="2800" dirty="0" smtClean="0">
                <a:solidFill>
                  <a:srgbClr val="00FFFF"/>
                </a:solidFill>
                <a:latin typeface="Arial Rounded MT Bold" panose="020F0704030504030204" pitchFamily="34" charset="0"/>
              </a:rPr>
              <a:t>4.</a:t>
            </a:r>
            <a:r>
              <a:rPr lang="en-GB" sz="2800" dirty="0">
                <a:solidFill>
                  <a:srgbClr val="00FFFF"/>
                </a:solidFill>
                <a:latin typeface="Arial Rounded MT Bold" panose="020F0704030504030204" pitchFamily="34" charset="0"/>
              </a:rPr>
              <a:t>	How does Augustine explain natural evil?</a:t>
            </a:r>
          </a:p>
        </p:txBody>
      </p:sp>
    </p:spTree>
    <p:extLst>
      <p:ext uri="{BB962C8B-B14F-4D97-AF65-F5344CB8AC3E}">
        <p14:creationId xmlns:p14="http://schemas.microsoft.com/office/powerpoint/2010/main" val="2507466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9828" y="2292478"/>
            <a:ext cx="1150737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800" b="1" u="sng" kern="0" dirty="0">
                <a:solidFill>
                  <a:srgbClr val="00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Explain...</a:t>
            </a:r>
            <a:endParaRPr lang="en-GB" sz="2400" b="1" kern="0" dirty="0">
              <a:solidFill>
                <a:srgbClr val="00FFFF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900" dirty="0">
                <a:solidFill>
                  <a:srgbClr val="00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 </a:t>
            </a:r>
            <a:endParaRPr lang="en-GB" sz="2400" dirty="0">
              <a:solidFill>
                <a:srgbClr val="00FFFF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00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Summarise Augustine’s </a:t>
            </a:r>
            <a:r>
              <a:rPr lang="en-GB" sz="2800" i="1" dirty="0">
                <a:solidFill>
                  <a:srgbClr val="00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soul-deciding </a:t>
            </a:r>
            <a:r>
              <a:rPr lang="en-GB" sz="2800" dirty="0">
                <a:solidFill>
                  <a:srgbClr val="00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theodicy</a:t>
            </a:r>
            <a:r>
              <a:rPr lang="en-GB" sz="2800" dirty="0" smtClean="0">
                <a:solidFill>
                  <a:srgbClr val="00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sz="800" dirty="0">
              <a:solidFill>
                <a:srgbClr val="00FFFF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00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Why does Augustine say God has a right not to intervene to end suffering and evil</a:t>
            </a:r>
            <a:r>
              <a:rPr lang="en-GB" sz="2800" dirty="0" smtClean="0">
                <a:solidFill>
                  <a:srgbClr val="00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?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endParaRPr lang="en-GB" sz="800" dirty="0">
              <a:solidFill>
                <a:srgbClr val="00FFFF"/>
              </a:solidFill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2800" dirty="0">
                <a:solidFill>
                  <a:srgbClr val="00FFFF"/>
                </a:solidFill>
                <a:latin typeface="Arial Rounded MT Bold" panose="020F0704030504030204" pitchFamily="34" charset="0"/>
                <a:ea typeface="Times New Roman" panose="02020603050405020304" pitchFamily="18" charset="0"/>
              </a:rPr>
              <a:t>Briefly explain Augustine’s aesthetics argument.</a:t>
            </a:r>
            <a:endParaRPr lang="en-GB" sz="2400" dirty="0">
              <a:solidFill>
                <a:srgbClr val="00FFFF"/>
              </a:solidFill>
              <a:effectLst/>
              <a:latin typeface="Arial Rounded MT Bold" panose="020F07040305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4742" y="225083"/>
            <a:ext cx="940558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DD4B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Rounded MT Bold" panose="020F0704030504030204" pitchFamily="34" charset="0"/>
              </a:rPr>
              <a:t>Explanations for the Origins of </a:t>
            </a:r>
          </a:p>
          <a:p>
            <a:pPr algn="ctr"/>
            <a:r>
              <a:rPr lang="en-US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DD4B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 Rounded MT Bold" panose="020F0704030504030204" pitchFamily="34" charset="0"/>
              </a:rPr>
              <a:t>Evil and Suffering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DD4B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2991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313</TotalTime>
  <Words>120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Century Gothic</vt:lpstr>
      <vt:lpstr>Segoe UI Symbol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Butler</dc:creator>
  <cp:lastModifiedBy>MICHAEL HAUGHTON</cp:lastModifiedBy>
  <cp:revision>10</cp:revision>
  <dcterms:created xsi:type="dcterms:W3CDTF">2016-11-06T16:29:36Z</dcterms:created>
  <dcterms:modified xsi:type="dcterms:W3CDTF">2019-01-03T22:07:34Z</dcterms:modified>
</cp:coreProperties>
</file>