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76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6517" y="275647"/>
            <a:ext cx="9873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ELANEY" panose="02000000000000000000" pitchFamily="2" charset="0"/>
              </a:rPr>
              <a:t>The Evidential Problem of Evil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DELANEY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211" y="1502530"/>
            <a:ext cx="11745531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Focus of the lesson…</a:t>
            </a:r>
          </a:p>
          <a:p>
            <a:endParaRPr lang="en-US" sz="800" u="sng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How is evidence of suffering and evil used to argue against the existence of the God of classical theism? </a:t>
            </a:r>
            <a:endParaRPr lang="en-US" sz="28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211" y="3496005"/>
            <a:ext cx="1167958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250"/>
              <a:tabLst>
                <a:tab pos="457200" algn="l"/>
              </a:tabLst>
            </a:pPr>
            <a:r>
              <a:rPr lang="en-GB" sz="2600" b="1" i="1" u="sng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To </a:t>
            </a:r>
            <a:r>
              <a:rPr lang="en-GB" sz="2600" b="1" i="1" u="sng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Begin…Note down</a:t>
            </a:r>
          </a:p>
          <a:p>
            <a:pPr lvl="0">
              <a:spcAft>
                <a:spcPts val="0"/>
              </a:spcAft>
              <a:buSzPts val="1250"/>
              <a:tabLst>
                <a:tab pos="457200" algn="l"/>
              </a:tabLst>
            </a:pPr>
            <a:endParaRPr lang="en-GB" sz="1000" i="1" u="sng" dirty="0" smtClean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250"/>
              <a:tabLst>
                <a:tab pos="457200" algn="l"/>
              </a:tabLst>
            </a:pP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One 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Biblical man who suffered </a:t>
            </a:r>
          </a:p>
          <a:p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Two types of suffering</a:t>
            </a:r>
          </a:p>
          <a:p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Three causes of suffering according to Buddhism</a:t>
            </a:r>
          </a:p>
          <a:p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Four examples of suffering (including two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famous                                            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events)</a:t>
            </a:r>
          </a:p>
          <a:p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MV Boli" panose="02000500030200090000" pitchFamily="2" charset="0"/>
              </a:rPr>
              <a:t>Five ‘qualities’ of God.</a:t>
            </a:r>
          </a:p>
          <a:p>
            <a:pPr lvl="0">
              <a:spcAft>
                <a:spcPts val="0"/>
              </a:spcAft>
              <a:buSzPts val="1250"/>
              <a:tabLst>
                <a:tab pos="457200" algn="l"/>
              </a:tabLst>
            </a:pPr>
            <a:r>
              <a:rPr lang="en-GB" sz="26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endParaRPr lang="en-GB" sz="26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909" y="1187249"/>
            <a:ext cx="1067746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1200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andara" panose="020E0502030303020204" pitchFamily="34" charset="0"/>
              <a:cs typeface="MV Boli" panose="02000500030200090000" pitchFamily="2" charset="0"/>
            </a:endParaRPr>
          </a:p>
          <a:p>
            <a:endParaRPr lang="en-US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andara" panose="020E0502030303020204" pitchFamily="34" charset="0"/>
              <a:cs typeface="MV Boli" panose="02000500030200090000" pitchFamily="2" charset="0"/>
            </a:endParaRPr>
          </a:p>
        </p:txBody>
      </p:sp>
      <p:pic>
        <p:nvPicPr>
          <p:cNvPr id="2050" name="Picture 2" descr="Image result for job bi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3" r="7437"/>
          <a:stretch/>
        </p:blipFill>
        <p:spPr bwMode="auto">
          <a:xfrm>
            <a:off x="9881140" y="2784764"/>
            <a:ext cx="197533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3 poison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649" y="2784764"/>
            <a:ext cx="205739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rwandan genocide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708" y="4842164"/>
            <a:ext cx="3091034" cy="190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517" y="275647"/>
            <a:ext cx="9873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ELANEY" panose="02000000000000000000" pitchFamily="2" charset="0"/>
              </a:rPr>
              <a:t>The Evidential Problem of Evil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DELANEY" panose="02000000000000000000" pitchFamily="2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21973" y="1338200"/>
            <a:ext cx="11616742" cy="534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2800" u="none" strike="noStrike" dirty="0">
                <a:solidFill>
                  <a:srgbClr val="660033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8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u="sng" kern="0" dirty="0">
                <a:solidFill>
                  <a:srgbClr val="660033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Explain…</a:t>
            </a:r>
            <a:endParaRPr lang="en-GB" sz="2800" kern="0" dirty="0">
              <a:solidFill>
                <a:srgbClr val="660033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0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800" kern="0" dirty="0">
                <a:solidFill>
                  <a:srgbClr val="660033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the evidential problem of evil, referring to William Rowe</a:t>
            </a:r>
            <a:r>
              <a:rPr lang="en-US" sz="2800" kern="0" dirty="0" smtClean="0">
                <a:solidFill>
                  <a:srgbClr val="660033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n-GB" sz="800" kern="0" dirty="0">
              <a:solidFill>
                <a:srgbClr val="660033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800" kern="0" dirty="0">
                <a:solidFill>
                  <a:srgbClr val="660033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your own examples of unnecessary suffering explaining why this suggests the God of classical theism does not exist</a:t>
            </a:r>
            <a:r>
              <a:rPr lang="en-US" sz="2800" kern="0" dirty="0" smtClean="0">
                <a:solidFill>
                  <a:srgbClr val="660033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en-GB" sz="1000" kern="0" dirty="0">
              <a:solidFill>
                <a:srgbClr val="660033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800" kern="0" dirty="0">
                <a:solidFill>
                  <a:srgbClr val="660033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there ever a point to suffering? Explain with examples, suggesting how theists might respond to Hume and </a:t>
            </a:r>
            <a:r>
              <a:rPr lang="en-US" sz="2800" kern="0" dirty="0" err="1">
                <a:solidFill>
                  <a:srgbClr val="660033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Rowes</a:t>
            </a:r>
            <a:r>
              <a:rPr lang="en-US" sz="2800" kern="0" dirty="0">
                <a:solidFill>
                  <a:srgbClr val="660033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arguments that suffering and evil suggest God does not exist.  </a:t>
            </a:r>
            <a:endParaRPr lang="en-GB" sz="2800" kern="0" dirty="0">
              <a:solidFill>
                <a:srgbClr val="660033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8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660033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8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660033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8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0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517" y="275647"/>
            <a:ext cx="9873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ELANEY" panose="02000000000000000000" pitchFamily="2" charset="0"/>
              </a:rPr>
              <a:t>The Evidential Problem of Evil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DELANEY" panose="02000000000000000000" pitchFamily="2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21973" y="1338200"/>
            <a:ext cx="11616742" cy="534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endParaRPr lang="en-GB" sz="24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u="sng" kern="0" dirty="0">
                <a:solidFill>
                  <a:srgbClr val="660033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Explain…</a:t>
            </a:r>
            <a:endParaRPr lang="en-GB" sz="2800" kern="0" dirty="0">
              <a:solidFill>
                <a:srgbClr val="660033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GB" sz="800" kern="0" dirty="0">
              <a:solidFill>
                <a:srgbClr val="660033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0"/>
              </a:spcAft>
              <a:buAutoNum type="arabicPeriod"/>
            </a:pPr>
            <a:r>
              <a:rPr lang="en-GB" sz="2800" kern="0" dirty="0" smtClean="0">
                <a:solidFill>
                  <a:srgbClr val="6600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sz="2800" kern="0" dirty="0">
                <a:solidFill>
                  <a:srgbClr val="6600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key terms sheet note down the definition of the word </a:t>
            </a:r>
            <a:endParaRPr lang="en-GB" sz="2800" kern="0" dirty="0" smtClean="0">
              <a:solidFill>
                <a:srgbClr val="660033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kern="0" dirty="0">
                <a:solidFill>
                  <a:srgbClr val="6600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kern="0" dirty="0" smtClean="0">
                <a:solidFill>
                  <a:srgbClr val="6600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theodicy</a:t>
            </a:r>
            <a:r>
              <a:rPr lang="en-GB" sz="2800" kern="0" dirty="0">
                <a:solidFill>
                  <a:srgbClr val="6600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800" kern="0" dirty="0" smtClean="0">
              <a:solidFill>
                <a:srgbClr val="660033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GB" sz="1000" kern="0" dirty="0">
              <a:solidFill>
                <a:srgbClr val="660033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0"/>
              </a:spcAft>
              <a:buAutoNum type="arabicPeriod" startAt="2"/>
            </a:pPr>
            <a:r>
              <a:rPr lang="en-GB" sz="2800" kern="0" dirty="0" smtClean="0">
                <a:solidFill>
                  <a:srgbClr val="6600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</a:t>
            </a:r>
            <a:r>
              <a:rPr lang="en-GB" sz="2800" kern="0" dirty="0">
                <a:solidFill>
                  <a:srgbClr val="6600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basis of and the two main assumptions of </a:t>
            </a:r>
            <a:r>
              <a:rPr lang="en-GB" sz="2800" kern="0" dirty="0" smtClean="0">
                <a:solidFill>
                  <a:srgbClr val="6600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>
              <a:spcAft>
                <a:spcPts val="0"/>
              </a:spcAft>
            </a:pPr>
            <a:r>
              <a:rPr lang="en-GB" sz="2800" kern="0" dirty="0">
                <a:solidFill>
                  <a:srgbClr val="6600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kern="0" dirty="0" smtClean="0">
                <a:solidFill>
                  <a:srgbClr val="6600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Augustine’s  </a:t>
            </a:r>
            <a:r>
              <a:rPr lang="en-GB" sz="2800" kern="0" dirty="0">
                <a:solidFill>
                  <a:srgbClr val="6600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theodicy on evil</a:t>
            </a:r>
            <a:r>
              <a:rPr lang="en-GB" sz="2800" kern="0" dirty="0" smtClean="0">
                <a:solidFill>
                  <a:srgbClr val="6600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</a:pPr>
            <a:endParaRPr lang="en-GB" sz="800" kern="0" dirty="0">
              <a:solidFill>
                <a:srgbClr val="660033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0"/>
              </a:spcAft>
              <a:buAutoNum type="arabicPeriod" startAt="3"/>
            </a:pPr>
            <a:r>
              <a:rPr lang="en-GB" sz="2800" kern="0" dirty="0" smtClean="0">
                <a:solidFill>
                  <a:srgbClr val="6600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Suffering </a:t>
            </a:r>
            <a:r>
              <a:rPr lang="en-GB" sz="2800" kern="0" dirty="0">
                <a:solidFill>
                  <a:srgbClr val="6600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often seen as a punishment for sin. Use a Biblical </a:t>
            </a:r>
            <a:endParaRPr lang="en-GB" sz="2800" kern="0" dirty="0" smtClean="0">
              <a:solidFill>
                <a:srgbClr val="660033"/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kern="0" dirty="0">
                <a:solidFill>
                  <a:srgbClr val="6600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kern="0" dirty="0" smtClean="0">
                <a:solidFill>
                  <a:srgbClr val="6600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quotation to </a:t>
            </a:r>
            <a:r>
              <a:rPr lang="en-GB" sz="2800" kern="0" dirty="0">
                <a:solidFill>
                  <a:srgbClr val="660033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the origins of this form of suffering.</a:t>
            </a:r>
          </a:p>
          <a:p>
            <a:pPr lvl="0">
              <a:spcAft>
                <a:spcPts val="0"/>
              </a:spcAft>
            </a:pPr>
            <a:endParaRPr lang="en-GB" sz="2800" dirty="0" smtClean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660033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8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660033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n-GB" sz="28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5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351992" y="1948295"/>
            <a:ext cx="11524817" cy="243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600" u="none" strike="noStrike" dirty="0">
                <a:solidFill>
                  <a:srgbClr val="660033"/>
                </a:solidFill>
                <a:effectLst/>
                <a:latin typeface="Arial Rounded MT Bold" panose="020F0704030504030204" pitchFamily="34" charset="0"/>
                <a:ea typeface="Times New Roman"/>
              </a:rPr>
              <a:t> </a:t>
            </a:r>
            <a:endParaRPr lang="en-GB" sz="2000" dirty="0">
              <a:effectLst/>
              <a:latin typeface="Arial Rounded MT Bold" panose="020F0704030504030204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2800" b="1" u="sng" kern="0" dirty="0" smtClean="0">
                <a:solidFill>
                  <a:srgbClr val="660033"/>
                </a:solidFill>
                <a:latin typeface="Arial Rounded MT Bold" panose="020F0704030504030204" pitchFamily="34" charset="0"/>
                <a:ea typeface="Times New Roman"/>
                <a:cs typeface="Times New Roman"/>
              </a:rPr>
              <a:t>Explain</a:t>
            </a:r>
            <a:r>
              <a:rPr lang="en-GB" sz="2800" b="1" u="sng" kern="0" dirty="0" smtClean="0">
                <a:solidFill>
                  <a:srgbClr val="660033"/>
                </a:solidFill>
                <a:effectLst/>
                <a:latin typeface="Arial Rounded MT Bold" panose="020F0704030504030204" pitchFamily="34" charset="0"/>
                <a:ea typeface="Times New Roman"/>
                <a:cs typeface="Times New Roman"/>
              </a:rPr>
              <a:t>...</a:t>
            </a:r>
            <a:endParaRPr lang="en-GB" sz="2800" b="1" kern="0" dirty="0">
              <a:solidFill>
                <a:srgbClr val="660033"/>
              </a:solidFill>
              <a:effectLst/>
              <a:latin typeface="Arial Rounded MT Bold" panose="020F0704030504030204" pitchFamily="34" charset="0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effectLst/>
                <a:latin typeface="Arial Rounded MT Bold" panose="020F0704030504030204" pitchFamily="34" charset="0"/>
                <a:ea typeface="Times New Roman"/>
              </a:rPr>
              <a:t> </a:t>
            </a:r>
            <a:endParaRPr lang="en-GB" sz="2000" dirty="0">
              <a:effectLst/>
              <a:latin typeface="Arial Rounded MT Bold" panose="020F0704030504030204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660033"/>
                </a:solidFill>
                <a:effectLst/>
                <a:latin typeface="Arial Rounded MT Bold" panose="020F0704030504030204" pitchFamily="34" charset="0"/>
                <a:ea typeface="Times New Roman"/>
              </a:rPr>
              <a:t>What is a theodicy? Write down a definition on your key terms sheet.</a:t>
            </a:r>
            <a:endParaRPr lang="en-GB" sz="2800" dirty="0">
              <a:effectLst/>
              <a:latin typeface="Arial Rounded MT Bold" panose="020F0704030504030204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660033"/>
                </a:solidFill>
                <a:effectLst/>
                <a:latin typeface="Arial Rounded MT Bold" panose="020F0704030504030204" pitchFamily="34" charset="0"/>
                <a:ea typeface="Times New Roman"/>
              </a:rPr>
              <a:t>Note down the basis of Augustine’s theodicy.</a:t>
            </a:r>
            <a:endParaRPr lang="en-GB" sz="2800" dirty="0">
              <a:effectLst/>
              <a:latin typeface="Arial Rounded MT Bold" panose="020F0704030504030204" pitchFamily="34" charset="0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solidFill>
                  <a:srgbClr val="660033"/>
                </a:solidFill>
                <a:effectLst/>
                <a:latin typeface="Arial Rounded MT Bold" panose="020F0704030504030204" pitchFamily="34" charset="0"/>
                <a:ea typeface="Times New Roman"/>
              </a:rPr>
              <a:t>Explain why Augustin claimed that personal evil is inevitable. </a:t>
            </a:r>
            <a:endParaRPr lang="en-GB" sz="2800" dirty="0">
              <a:effectLst/>
              <a:latin typeface="Arial Rounded MT Bold" panose="020F0704030504030204" pitchFamily="34" charset="0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6517" y="275647"/>
            <a:ext cx="9873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ELANEY" panose="02000000000000000000" pitchFamily="2" charset="0"/>
              </a:rPr>
              <a:t>The Evidential Problem of Evil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DELAN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17589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51</TotalTime>
  <Words>140</Words>
  <Application>Microsoft Office PowerPoint</Application>
  <PresentationFormat>Custom</PresentationFormat>
  <Paragraphs>46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Droplet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W Butler</cp:lastModifiedBy>
  <cp:revision>4</cp:revision>
  <dcterms:created xsi:type="dcterms:W3CDTF">2016-11-03T11:59:53Z</dcterms:created>
  <dcterms:modified xsi:type="dcterms:W3CDTF">2016-11-03T13:18:35Z</dcterms:modified>
</cp:coreProperties>
</file>