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5305"/>
    <a:srgbClr val="CB5A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2244" y="-6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2EDC9-8727-4F15-A679-B1BB329D8692}" type="datetimeFigureOut">
              <a:rPr lang="en-GB" smtClean="0"/>
              <a:t>12/10/2016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5F4E16F-2A46-4E7D-BA51-137CD14AB237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2EDC9-8727-4F15-A679-B1BB329D8692}" type="datetimeFigureOut">
              <a:rPr lang="en-GB" smtClean="0"/>
              <a:t>12/10/2016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4E16F-2A46-4E7D-BA51-137CD14AB237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5F4E16F-2A46-4E7D-BA51-137CD14AB237}" type="slidenum">
              <a:rPr lang="en-GB" smtClean="0"/>
              <a:t>‹#›</a:t>
            </a:fld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2EDC9-8727-4F15-A679-B1BB329D8692}" type="datetimeFigureOut">
              <a:rPr lang="en-GB" smtClean="0"/>
              <a:t>12/10/2016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2EDC9-8727-4F15-A679-B1BB329D8692}" type="datetimeFigureOut">
              <a:rPr lang="en-GB" smtClean="0"/>
              <a:t>12/10/2016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5F4E16F-2A46-4E7D-BA51-137CD14AB237}" type="slidenum">
              <a:rPr lang="en-GB" smtClean="0"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2EDC9-8727-4F15-A679-B1BB329D8692}" type="datetimeFigureOut">
              <a:rPr lang="en-GB" smtClean="0"/>
              <a:t>12/10/2016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5F4E16F-2A46-4E7D-BA51-137CD14AB237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982EDC9-8727-4F15-A679-B1BB329D8692}" type="datetimeFigureOut">
              <a:rPr lang="en-GB" smtClean="0"/>
              <a:t>12/10/2016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4E16F-2A46-4E7D-BA51-137CD14AB237}" type="slidenum">
              <a:rPr lang="en-GB" smtClean="0"/>
              <a:t>‹#›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2EDC9-8727-4F15-A679-B1BB329D8692}" type="datetimeFigureOut">
              <a:rPr lang="en-GB" smtClean="0"/>
              <a:t>12/10/2016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GB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5F4E16F-2A46-4E7D-BA51-137CD14AB237}" type="slidenum">
              <a:rPr lang="en-GB" smtClean="0"/>
              <a:t>‹#›</a:t>
            </a:fld>
            <a:endParaRPr lang="en-GB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2EDC9-8727-4F15-A679-B1BB329D8692}" type="datetimeFigureOut">
              <a:rPr lang="en-GB" smtClean="0"/>
              <a:t>12/10/2016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5F4E16F-2A46-4E7D-BA51-137CD14AB23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2EDC9-8727-4F15-A679-B1BB329D8692}" type="datetimeFigureOut">
              <a:rPr lang="en-GB" smtClean="0"/>
              <a:t>12/10/2016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5F4E16F-2A46-4E7D-BA51-137CD14AB23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5F4E16F-2A46-4E7D-BA51-137CD14AB237}" type="slidenum">
              <a:rPr lang="en-GB" smtClean="0"/>
              <a:t>‹#›</a:t>
            </a:fld>
            <a:endParaRPr lang="en-GB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2EDC9-8727-4F15-A679-B1BB329D8692}" type="datetimeFigureOut">
              <a:rPr lang="en-GB" smtClean="0"/>
              <a:t>12/10/2016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5F4E16F-2A46-4E7D-BA51-137CD14AB237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982EDC9-8727-4F15-A679-B1BB329D8692}" type="datetimeFigureOut">
              <a:rPr lang="en-GB" smtClean="0"/>
              <a:t>12/10/2016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982EDC9-8727-4F15-A679-B1BB329D8692}" type="datetimeFigureOut">
              <a:rPr lang="en-GB" smtClean="0"/>
              <a:t>12/10/2016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5F4E16F-2A46-4E7D-BA51-137CD14AB237}" type="slidenum">
              <a:rPr lang="en-GB" smtClean="0"/>
              <a:t>‹#›</a:t>
            </a:fld>
            <a:endParaRPr lang="en-GB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36843" y="404664"/>
            <a:ext cx="727032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Rounded MT Bold" panose="020F0704030504030204" pitchFamily="34" charset="0"/>
              </a:rPr>
              <a:t>Religious Experience</a:t>
            </a:r>
          </a:p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Rounded MT Bold" panose="020F0704030504030204" pitchFamily="34" charset="0"/>
              </a:rPr>
              <a:t>Summary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2771" y="2650613"/>
            <a:ext cx="10856890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800" u="sng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Focus of the lesson…</a:t>
            </a:r>
          </a:p>
          <a:p>
            <a:endParaRPr lang="en-US" sz="800" u="sng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r>
              <a:rPr lang="en-US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What should I know about religious experiences? </a:t>
            </a:r>
            <a:endParaRPr lang="en-US" sz="28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6964" y="4149080"/>
            <a:ext cx="8640014" cy="184665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800" u="sng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To begin…</a:t>
            </a:r>
          </a:p>
          <a:p>
            <a:endParaRPr lang="en-US" sz="800" u="sng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r>
              <a:rPr lang="en-US" sz="26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Check the contents list on the front of your booklets; Note down one thing you have learnt                                   about each of these headings. </a:t>
            </a:r>
            <a:endParaRPr lang="en-US" sz="26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pic>
        <p:nvPicPr>
          <p:cNvPr id="7" name="Picture 6" descr="http://sr.photos1.fotosearch.com/bthumb/CSP/CSP957/k9576495.jpg"/>
          <p:cNvPicPr/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8294" y="2158990"/>
            <a:ext cx="568358" cy="54993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98" name="Picture 2" descr="Image result for check list clipart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40" t="12868" r="2560" b="17967"/>
          <a:stretch/>
        </p:blipFill>
        <p:spPr bwMode="auto">
          <a:xfrm>
            <a:off x="7164288" y="5246626"/>
            <a:ext cx="1872208" cy="1498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Image result for animated question mark clipart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3625492"/>
            <a:ext cx="792088" cy="108701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267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332656"/>
            <a:ext cx="8784975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Rounded MT Bold" panose="020F0704030504030204" pitchFamily="34" charset="0"/>
              </a:rPr>
              <a:t>Religious Experience Summary</a:t>
            </a:r>
            <a:endParaRPr lang="en-US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5515" y="1537982"/>
            <a:ext cx="8712967" cy="540147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GB" sz="2800" u="sng" dirty="0" smtClean="0">
                <a:solidFill>
                  <a:srgbClr val="CB5A05"/>
                </a:solidFill>
                <a:latin typeface="Arial Rounded MT Bold" panose="020F0704030504030204" pitchFamily="34" charset="0"/>
              </a:rPr>
              <a:t>Contents</a:t>
            </a:r>
            <a:r>
              <a:rPr lang="en-GB" sz="2800" u="sng" dirty="0">
                <a:solidFill>
                  <a:srgbClr val="CB5A05"/>
                </a:solidFill>
                <a:latin typeface="Arial Rounded MT Bold" panose="020F0704030504030204" pitchFamily="34" charset="0"/>
              </a:rPr>
              <a:t>:</a:t>
            </a:r>
            <a:endParaRPr lang="en-GB" sz="2800" dirty="0">
              <a:solidFill>
                <a:srgbClr val="CB5A05"/>
              </a:solidFill>
              <a:latin typeface="Arial Rounded MT Bold" panose="020F0704030504030204" pitchFamily="34" charset="0"/>
            </a:endParaRPr>
          </a:p>
          <a:p>
            <a:endParaRPr lang="en-GB" sz="600" dirty="0">
              <a:solidFill>
                <a:srgbClr val="CB5A05"/>
              </a:solidFill>
              <a:latin typeface="Arial Rounded MT Bold" panose="020F0704030504030204" pitchFamily="34" charset="0"/>
            </a:endParaRPr>
          </a:p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en-GB" sz="2600" dirty="0">
                <a:solidFill>
                  <a:srgbClr val="CB5A05"/>
                </a:solidFill>
                <a:latin typeface="Arial Rounded MT Bold" panose="020F0704030504030204" pitchFamily="34" charset="0"/>
              </a:rPr>
              <a:t>What are religious experiences</a:t>
            </a:r>
            <a:r>
              <a:rPr lang="en-GB" sz="2600" dirty="0" smtClean="0">
                <a:solidFill>
                  <a:srgbClr val="CB5A05"/>
                </a:solidFill>
                <a:latin typeface="Arial Rounded MT Bold" panose="020F0704030504030204" pitchFamily="34" charset="0"/>
              </a:rPr>
              <a:t>?</a:t>
            </a:r>
          </a:p>
          <a:p>
            <a:pPr marL="457200" lvl="0" indent="-457200">
              <a:buFont typeface="Wingdings" panose="05000000000000000000" pitchFamily="2" charset="2"/>
              <a:buChar char="Ø"/>
            </a:pPr>
            <a:endParaRPr lang="en-GB" sz="200" dirty="0">
              <a:solidFill>
                <a:srgbClr val="CB5A05"/>
              </a:solidFill>
              <a:latin typeface="Arial Rounded MT Bold" panose="020F0704030504030204" pitchFamily="34" charset="0"/>
            </a:endParaRPr>
          </a:p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en-GB" sz="2600" dirty="0">
                <a:solidFill>
                  <a:srgbClr val="CB5A05"/>
                </a:solidFill>
                <a:latin typeface="Arial Rounded MT Bold" panose="020F0704030504030204" pitchFamily="34" charset="0"/>
              </a:rPr>
              <a:t>Types of religious experience</a:t>
            </a:r>
            <a:r>
              <a:rPr lang="en-GB" sz="2600" dirty="0" smtClean="0">
                <a:solidFill>
                  <a:srgbClr val="CB5A05"/>
                </a:solidFill>
                <a:latin typeface="Arial Rounded MT Bold" panose="020F0704030504030204" pitchFamily="34" charset="0"/>
              </a:rPr>
              <a:t>.</a:t>
            </a:r>
          </a:p>
          <a:p>
            <a:pPr marL="457200" lvl="0" indent="-457200">
              <a:buFont typeface="Wingdings" panose="05000000000000000000" pitchFamily="2" charset="2"/>
              <a:buChar char="Ø"/>
            </a:pPr>
            <a:endParaRPr lang="en-GB" sz="200" dirty="0">
              <a:solidFill>
                <a:srgbClr val="CB5A05"/>
              </a:solidFill>
              <a:latin typeface="Arial Rounded MT Bold" panose="020F0704030504030204" pitchFamily="34" charset="0"/>
            </a:endParaRPr>
          </a:p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en-GB" sz="2600" dirty="0">
                <a:solidFill>
                  <a:srgbClr val="CB5A05"/>
                </a:solidFill>
                <a:latin typeface="Arial Rounded MT Bold" panose="020F0704030504030204" pitchFamily="34" charset="0"/>
              </a:rPr>
              <a:t>Verification of religious experience</a:t>
            </a:r>
            <a:r>
              <a:rPr lang="en-GB" sz="2600" dirty="0" smtClean="0">
                <a:solidFill>
                  <a:srgbClr val="CB5A05"/>
                </a:solidFill>
                <a:latin typeface="Arial Rounded MT Bold" panose="020F0704030504030204" pitchFamily="34" charset="0"/>
              </a:rPr>
              <a:t>.</a:t>
            </a:r>
          </a:p>
          <a:p>
            <a:pPr marL="457200" lvl="0" indent="-457200">
              <a:buFont typeface="Wingdings" panose="05000000000000000000" pitchFamily="2" charset="2"/>
              <a:buChar char="Ø"/>
            </a:pPr>
            <a:endParaRPr lang="en-GB" sz="200" dirty="0">
              <a:solidFill>
                <a:srgbClr val="CB5A05"/>
              </a:solidFill>
              <a:latin typeface="Arial Rounded MT Bold" panose="020F0704030504030204" pitchFamily="34" charset="0"/>
            </a:endParaRPr>
          </a:p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en-GB" sz="2600" dirty="0">
                <a:solidFill>
                  <a:srgbClr val="CB5A05"/>
                </a:solidFill>
                <a:latin typeface="Arial Rounded MT Bold" panose="020F0704030504030204" pitchFamily="34" charset="0"/>
              </a:rPr>
              <a:t>Can religious experiences prove that God exists</a:t>
            </a:r>
            <a:r>
              <a:rPr lang="en-GB" sz="2600" dirty="0" smtClean="0">
                <a:solidFill>
                  <a:srgbClr val="CB5A05"/>
                </a:solidFill>
                <a:latin typeface="Arial Rounded MT Bold" panose="020F0704030504030204" pitchFamily="34" charset="0"/>
              </a:rPr>
              <a:t>?</a:t>
            </a:r>
          </a:p>
          <a:p>
            <a:pPr marL="457200" lvl="0" indent="-457200">
              <a:buFont typeface="Wingdings" panose="05000000000000000000" pitchFamily="2" charset="2"/>
              <a:buChar char="Ø"/>
            </a:pPr>
            <a:endParaRPr lang="en-GB" sz="200" dirty="0">
              <a:solidFill>
                <a:srgbClr val="CB5A05"/>
              </a:solidFill>
              <a:latin typeface="Arial Rounded MT Bold" panose="020F0704030504030204" pitchFamily="34" charset="0"/>
            </a:endParaRPr>
          </a:p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en-GB" sz="2600" dirty="0">
                <a:solidFill>
                  <a:srgbClr val="CB5A05"/>
                </a:solidFill>
                <a:latin typeface="Arial Rounded MT Bold" panose="020F0704030504030204" pitchFamily="34" charset="0"/>
              </a:rPr>
              <a:t>William James on religious experience</a:t>
            </a:r>
            <a:r>
              <a:rPr lang="en-GB" sz="2600" dirty="0" smtClean="0">
                <a:solidFill>
                  <a:srgbClr val="CB5A05"/>
                </a:solidFill>
                <a:latin typeface="Arial Rounded MT Bold" panose="020F0704030504030204" pitchFamily="34" charset="0"/>
              </a:rPr>
              <a:t>.</a:t>
            </a:r>
          </a:p>
          <a:p>
            <a:pPr marL="457200" lvl="0" indent="-457200">
              <a:buFont typeface="Wingdings" panose="05000000000000000000" pitchFamily="2" charset="2"/>
              <a:buChar char="Ø"/>
            </a:pPr>
            <a:endParaRPr lang="en-GB" sz="200" dirty="0">
              <a:solidFill>
                <a:srgbClr val="CB5A05"/>
              </a:solidFill>
              <a:latin typeface="Arial Rounded MT Bold" panose="020F0704030504030204" pitchFamily="34" charset="0"/>
            </a:endParaRPr>
          </a:p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en-GB" sz="2600" dirty="0">
                <a:solidFill>
                  <a:srgbClr val="CB5A05"/>
                </a:solidFill>
                <a:latin typeface="Arial Rounded MT Bold" panose="020F0704030504030204" pitchFamily="34" charset="0"/>
              </a:rPr>
              <a:t>Other philosophers’ views on religious experience</a:t>
            </a:r>
            <a:r>
              <a:rPr lang="en-GB" sz="2600" dirty="0" smtClean="0">
                <a:solidFill>
                  <a:srgbClr val="CB5A05"/>
                </a:solidFill>
                <a:latin typeface="Arial Rounded MT Bold" panose="020F0704030504030204" pitchFamily="34" charset="0"/>
              </a:rPr>
              <a:t>.</a:t>
            </a:r>
          </a:p>
          <a:p>
            <a:pPr marL="457200" lvl="0" indent="-457200">
              <a:buFont typeface="Wingdings" panose="05000000000000000000" pitchFamily="2" charset="2"/>
              <a:buChar char="Ø"/>
            </a:pPr>
            <a:endParaRPr lang="en-GB" sz="200" dirty="0">
              <a:solidFill>
                <a:srgbClr val="CB5A05"/>
              </a:solidFill>
              <a:latin typeface="Arial Rounded MT Bold" panose="020F0704030504030204" pitchFamily="34" charset="0"/>
            </a:endParaRPr>
          </a:p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en-GB" sz="2600" dirty="0">
                <a:solidFill>
                  <a:srgbClr val="CB5A05"/>
                </a:solidFill>
                <a:latin typeface="Arial Rounded MT Bold" panose="020F0704030504030204" pitchFamily="34" charset="0"/>
              </a:rPr>
              <a:t>Freud and Marx on religious experience</a:t>
            </a:r>
            <a:r>
              <a:rPr lang="en-GB" sz="2600" dirty="0" smtClean="0">
                <a:solidFill>
                  <a:srgbClr val="CB5A05"/>
                </a:solidFill>
                <a:latin typeface="Arial Rounded MT Bold" panose="020F0704030504030204" pitchFamily="34" charset="0"/>
              </a:rPr>
              <a:t>.</a:t>
            </a:r>
          </a:p>
          <a:p>
            <a:pPr marL="457200" lvl="0" indent="-457200">
              <a:buFont typeface="Wingdings" panose="05000000000000000000" pitchFamily="2" charset="2"/>
              <a:buChar char="Ø"/>
            </a:pPr>
            <a:endParaRPr lang="en-GB" sz="200" dirty="0">
              <a:solidFill>
                <a:srgbClr val="CB5A05"/>
              </a:solidFill>
              <a:latin typeface="Arial Rounded MT Bold" panose="020F0704030504030204" pitchFamily="34" charset="0"/>
            </a:endParaRPr>
          </a:p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en-GB" sz="2600" dirty="0">
                <a:solidFill>
                  <a:srgbClr val="CB5A05"/>
                </a:solidFill>
                <a:latin typeface="Arial Rounded MT Bold" panose="020F0704030504030204" pitchFamily="34" charset="0"/>
              </a:rPr>
              <a:t>Arguments for and against religious experience as proof of the existence of God.</a:t>
            </a:r>
          </a:p>
          <a:p>
            <a:r>
              <a:rPr lang="en-US" sz="2800" dirty="0" smtClean="0">
                <a:ln w="0"/>
                <a:solidFill>
                  <a:srgbClr val="CB5A0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  <a:endParaRPr lang="en-US" sz="2800" dirty="0">
              <a:ln w="0"/>
              <a:solidFill>
                <a:srgbClr val="CB5A05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pic>
        <p:nvPicPr>
          <p:cNvPr id="6" name="Picture 5" descr="http://sr.photos1.fotosearch.com/bthumb/CSP/CSP957/k9576495.jpg"/>
          <p:cNvPicPr/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980728"/>
            <a:ext cx="644692" cy="648072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0" name="Picture 2" descr="Image result for religious experience god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460" t="39060" r="6195" b="23556"/>
          <a:stretch/>
        </p:blipFill>
        <p:spPr bwMode="auto">
          <a:xfrm>
            <a:off x="7160793" y="3933056"/>
            <a:ext cx="1809937" cy="139623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 result for religious experience god"/>
          <p:cNvPicPr>
            <a:picLocks noChangeAspect="1" noChangeArrowheads="1"/>
          </p:cNvPicPr>
          <p:nvPr/>
        </p:nvPicPr>
        <p:blipFill rotWithShape="1"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01" r="14615"/>
          <a:stretch/>
        </p:blipFill>
        <p:spPr bwMode="auto">
          <a:xfrm>
            <a:off x="7077614" y="1878910"/>
            <a:ext cx="1850868" cy="126205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8204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332656"/>
            <a:ext cx="8784975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Rounded MT Bold" panose="020F0704030504030204" pitchFamily="34" charset="0"/>
              </a:rPr>
              <a:t>Religious Experience Summary</a:t>
            </a:r>
            <a:endParaRPr lang="en-US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Rounded MT Bold" panose="020F0704030504030204" pitchFamily="34" charset="0"/>
            </a:endParaRPr>
          </a:p>
        </p:txBody>
      </p:sp>
      <p:pic>
        <p:nvPicPr>
          <p:cNvPr id="5" name="Picture 4" descr="http://sr.photos1.fotosearch.com/bthumb/CSP/CSP957/k9576495.jpg"/>
          <p:cNvPicPr/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980728"/>
            <a:ext cx="644692" cy="64807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251520" y="1729019"/>
            <a:ext cx="8712967" cy="337015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800" u="sng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Revision…</a:t>
            </a:r>
          </a:p>
          <a:p>
            <a:endParaRPr lang="en-US" sz="1000" u="sng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r>
              <a:rPr lang="en-US" sz="26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Create a revision document on religious experiences.</a:t>
            </a:r>
          </a:p>
          <a:p>
            <a:endParaRPr lang="en-US" sz="10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r>
              <a:rPr lang="en-US" sz="26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Use the contents headings as subheadings. </a:t>
            </a:r>
          </a:p>
          <a:p>
            <a:endParaRPr lang="en-US" sz="10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r>
              <a:rPr lang="en-US" sz="26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You can prepare your revision guide in any way you like – leaflet; power point, video etc. </a:t>
            </a:r>
          </a:p>
          <a:p>
            <a:endParaRPr lang="en-US" sz="26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r>
              <a:rPr lang="en-US" sz="26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  <a:endParaRPr lang="en-US" sz="26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pic>
        <p:nvPicPr>
          <p:cNvPr id="1026" name="Picture 2" descr="Image result for revisi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978" y="4421578"/>
            <a:ext cx="2031758" cy="2031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revision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00" t="9002" r="12851" b="11200"/>
          <a:stretch/>
        </p:blipFill>
        <p:spPr bwMode="auto">
          <a:xfrm rot="492283">
            <a:off x="7030932" y="4707877"/>
            <a:ext cx="1903896" cy="177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revisio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759008"/>
            <a:ext cx="3312368" cy="1557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2658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332656"/>
            <a:ext cx="8784975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Rounded MT Bold" panose="020F0704030504030204" pitchFamily="34" charset="0"/>
              </a:rPr>
              <a:t>Religious Experience Summary</a:t>
            </a:r>
            <a:endParaRPr lang="en-US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Rounded MT Bold" panose="020F0704030504030204" pitchFamily="34" charset="0"/>
            </a:endParaRPr>
          </a:p>
        </p:txBody>
      </p:sp>
      <p:pic>
        <p:nvPicPr>
          <p:cNvPr id="5" name="Picture 4" descr="http://sr.photos1.fotosearch.com/bthumb/CSP/CSP957/k9576495.jpg"/>
          <p:cNvPicPr/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980728"/>
            <a:ext cx="644692" cy="64807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236126" y="1448399"/>
            <a:ext cx="8712967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800" u="sng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Exam Question…</a:t>
            </a:r>
          </a:p>
          <a:p>
            <a:endParaRPr lang="en-US" sz="800" u="sng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72131" y="1995699"/>
            <a:ext cx="8676962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 smtClean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Analyse </a:t>
            </a:r>
            <a:r>
              <a:rPr lang="en-GB" sz="2600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the success of </a:t>
            </a:r>
            <a:r>
              <a:rPr lang="en-GB" sz="2600" dirty="0" smtClean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religious experiences as proof of God’s existence. (20 marks - </a:t>
            </a:r>
            <a:r>
              <a:rPr lang="pt-BR" sz="2000" i="1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5 marks AO1, 15 marks </a:t>
            </a:r>
            <a:r>
              <a:rPr lang="pt-BR" sz="2000" i="1" dirty="0" smtClean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AO2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 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)</a:t>
            </a:r>
            <a:endParaRPr lang="en-GB" sz="2000" i="1" dirty="0">
              <a:solidFill>
                <a:schemeClr val="accent1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4129" y="3356992"/>
            <a:ext cx="8676962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 smtClean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The focus of this essay is to suggest how far religious experiences can ‘prove’ God’s existence. </a:t>
            </a:r>
          </a:p>
          <a:p>
            <a:endParaRPr lang="en-GB" sz="1200" i="1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GB" sz="2600" i="1" dirty="0" smtClean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You need to refer to what different philosophers have said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endParaRPr lang="en-GB" sz="1000" i="1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GB" sz="2600" i="1" dirty="0" smtClean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Different types of religious experience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endParaRPr lang="en-GB" sz="1000" i="1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GB" sz="2600" i="1" dirty="0" smtClean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Use examples to ‘prove’ your points.</a:t>
            </a:r>
          </a:p>
        </p:txBody>
      </p:sp>
      <p:pic>
        <p:nvPicPr>
          <p:cNvPr id="3074" name="Picture 2" descr="Image result for writing animated clipart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4577918"/>
            <a:ext cx="1026113" cy="2052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398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88640"/>
            <a:ext cx="8784975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Rounded MT Bold" panose="020F0704030504030204" pitchFamily="34" charset="0"/>
              </a:rPr>
              <a:t>Religious Experience </a:t>
            </a: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Rounded MT Bold" panose="020F0704030504030204" pitchFamily="34" charset="0"/>
              </a:rPr>
              <a:t>Essa</a:t>
            </a:r>
            <a:r>
              <a:rPr lang="en-US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Rounded MT Bold" panose="020F0704030504030204" pitchFamily="34" charset="0"/>
              </a:rPr>
              <a:t>y</a:t>
            </a:r>
            <a:endParaRPr lang="en-US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635894" y="919454"/>
            <a:ext cx="1872209" cy="464458"/>
          </a:xfrm>
          <a:prstGeom prst="roundRect">
            <a:avLst/>
          </a:prstGeom>
          <a:ln>
            <a:solidFill>
              <a:srgbClr val="CB5A05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solidFill>
                  <a:srgbClr val="BB5305"/>
                </a:solidFill>
                <a:latin typeface="Arial Rounded MT Bold" panose="020F0704030504030204" pitchFamily="34" charset="0"/>
              </a:rPr>
              <a:t>Introduction </a:t>
            </a:r>
            <a:endParaRPr lang="en-GB" sz="2000" dirty="0">
              <a:solidFill>
                <a:srgbClr val="BB5305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341457" y="1597440"/>
            <a:ext cx="2143098" cy="1286112"/>
          </a:xfrm>
          <a:prstGeom prst="roundRect">
            <a:avLst/>
          </a:prstGeom>
          <a:ln>
            <a:solidFill>
              <a:srgbClr val="CB5A05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00" dirty="0" smtClean="0">
              <a:solidFill>
                <a:srgbClr val="BB5305"/>
              </a:solidFill>
              <a:latin typeface="Arial Rounded MT Bold" panose="020F0704030504030204" pitchFamily="34" charset="0"/>
            </a:endParaRPr>
          </a:p>
          <a:p>
            <a:pPr algn="ctr"/>
            <a:r>
              <a:rPr lang="en-GB" sz="2000" dirty="0" smtClean="0">
                <a:solidFill>
                  <a:srgbClr val="BB5305"/>
                </a:solidFill>
                <a:latin typeface="Arial Rounded MT Bold" panose="020F0704030504030204" pitchFamily="34" charset="0"/>
              </a:rPr>
              <a:t>Individual</a:t>
            </a:r>
          </a:p>
          <a:p>
            <a:pPr algn="ctr"/>
            <a:r>
              <a:rPr lang="en-GB" dirty="0" smtClean="0">
                <a:solidFill>
                  <a:srgbClr val="BB5305"/>
                </a:solidFill>
                <a:latin typeface="Arial Rounded MT Bold" panose="020F0704030504030204" pitchFamily="34" charset="0"/>
              </a:rPr>
              <a:t>(nature of these could mean unverifiable) </a:t>
            </a:r>
            <a:endParaRPr lang="en-GB" dirty="0">
              <a:solidFill>
                <a:srgbClr val="BB5305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716016" y="1602149"/>
            <a:ext cx="2160240" cy="1286112"/>
          </a:xfrm>
          <a:prstGeom prst="roundRect">
            <a:avLst/>
          </a:prstGeom>
          <a:ln>
            <a:solidFill>
              <a:srgbClr val="CB5A05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solidFill>
                  <a:srgbClr val="BB5305"/>
                </a:solidFill>
                <a:latin typeface="Arial Rounded MT Bold" panose="020F0704030504030204" pitchFamily="34" charset="0"/>
              </a:rPr>
              <a:t>Group</a:t>
            </a:r>
          </a:p>
          <a:p>
            <a:pPr algn="ctr"/>
            <a:r>
              <a:rPr lang="en-GB" dirty="0" smtClean="0">
                <a:solidFill>
                  <a:srgbClr val="BB5305"/>
                </a:solidFill>
                <a:latin typeface="Arial Rounded MT Bold" panose="020F0704030504030204" pitchFamily="34" charset="0"/>
              </a:rPr>
              <a:t>(nature of these could mean more believable) </a:t>
            </a:r>
            <a:endParaRPr lang="en-GB" dirty="0">
              <a:solidFill>
                <a:srgbClr val="BB5305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246759" y="3081934"/>
            <a:ext cx="2891422" cy="936104"/>
          </a:xfrm>
          <a:prstGeom prst="roundRect">
            <a:avLst/>
          </a:prstGeom>
          <a:ln>
            <a:solidFill>
              <a:srgbClr val="CB5A05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rgbClr val="BB5305"/>
                </a:solidFill>
                <a:latin typeface="Arial Rounded MT Bold" panose="020F0704030504030204" pitchFamily="34" charset="0"/>
              </a:rPr>
              <a:t>I</a:t>
            </a:r>
            <a:r>
              <a:rPr lang="en-GB" sz="2000" dirty="0" smtClean="0">
                <a:solidFill>
                  <a:srgbClr val="BB5305"/>
                </a:solidFill>
                <a:latin typeface="Arial Rounded MT Bold" panose="020F0704030504030204" pitchFamily="34" charset="0"/>
              </a:rPr>
              <a:t>ndividual &amp; Group</a:t>
            </a:r>
          </a:p>
          <a:p>
            <a:pPr algn="ctr"/>
            <a:r>
              <a:rPr lang="en-GB" dirty="0" smtClean="0">
                <a:solidFill>
                  <a:srgbClr val="BB5305"/>
                </a:solidFill>
                <a:latin typeface="Arial Rounded MT Bold" panose="020F0704030504030204" pitchFamily="34" charset="0"/>
              </a:rPr>
              <a:t>(Lourdes, St Bernadette + Miracles) </a:t>
            </a:r>
            <a:endParaRPr lang="en-GB" dirty="0">
              <a:solidFill>
                <a:srgbClr val="BB5305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23528" y="1738174"/>
            <a:ext cx="1786468" cy="1042754"/>
          </a:xfrm>
          <a:prstGeom prst="roundRect">
            <a:avLst/>
          </a:prstGeom>
          <a:ln>
            <a:solidFill>
              <a:srgbClr val="CB5A05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solidFill>
                  <a:srgbClr val="BB5305"/>
                </a:solidFill>
                <a:latin typeface="Arial Rounded MT Bold" panose="020F0704030504030204" pitchFamily="34" charset="0"/>
              </a:rPr>
              <a:t>Examples</a:t>
            </a:r>
          </a:p>
          <a:p>
            <a:pPr algn="ctr"/>
            <a:r>
              <a:rPr lang="en-GB" dirty="0" smtClean="0">
                <a:solidFill>
                  <a:srgbClr val="BB5305"/>
                </a:solidFill>
                <a:latin typeface="Arial Rounded MT Bold" panose="020F0704030504030204" pitchFamily="34" charset="0"/>
              </a:rPr>
              <a:t>(St Teresa;</a:t>
            </a:r>
          </a:p>
          <a:p>
            <a:pPr algn="ctr"/>
            <a:r>
              <a:rPr lang="en-GB" dirty="0" smtClean="0">
                <a:solidFill>
                  <a:srgbClr val="BB5305"/>
                </a:solidFill>
                <a:latin typeface="Arial Rounded MT Bold" panose="020F0704030504030204" pitchFamily="34" charset="0"/>
              </a:rPr>
              <a:t>Muhammad) </a:t>
            </a:r>
            <a:endParaRPr lang="en-GB" dirty="0">
              <a:solidFill>
                <a:srgbClr val="BB5305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7037414" y="1688503"/>
            <a:ext cx="1786468" cy="1142096"/>
          </a:xfrm>
          <a:prstGeom prst="roundRect">
            <a:avLst/>
          </a:prstGeom>
          <a:ln>
            <a:solidFill>
              <a:srgbClr val="CB5A05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solidFill>
                  <a:srgbClr val="BB5305"/>
                </a:solidFill>
                <a:latin typeface="Arial Rounded MT Bold" panose="020F0704030504030204" pitchFamily="34" charset="0"/>
              </a:rPr>
              <a:t>Examples</a:t>
            </a:r>
          </a:p>
          <a:p>
            <a:pPr algn="ctr"/>
            <a:r>
              <a:rPr lang="en-GB" dirty="0" smtClean="0">
                <a:solidFill>
                  <a:srgbClr val="BB5305"/>
                </a:solidFill>
                <a:latin typeface="Arial Rounded MT Bold" panose="020F0704030504030204" pitchFamily="34" charset="0"/>
              </a:rPr>
              <a:t>(Toronto Blessing;</a:t>
            </a:r>
          </a:p>
          <a:p>
            <a:pPr algn="ctr"/>
            <a:r>
              <a:rPr lang="en-GB" dirty="0" smtClean="0">
                <a:solidFill>
                  <a:srgbClr val="BB5305"/>
                </a:solidFill>
                <a:latin typeface="Arial Rounded MT Bold" panose="020F0704030504030204" pitchFamily="34" charset="0"/>
              </a:rPr>
              <a:t>Pentecost) </a:t>
            </a:r>
            <a:endParaRPr lang="en-GB" dirty="0">
              <a:solidFill>
                <a:srgbClr val="BB5305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62686" y="4151799"/>
            <a:ext cx="3013170" cy="979001"/>
          </a:xfrm>
          <a:prstGeom prst="roundRect">
            <a:avLst/>
          </a:prstGeom>
          <a:ln>
            <a:solidFill>
              <a:srgbClr val="CB5A05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solidFill>
                  <a:srgbClr val="BB5305"/>
                </a:solidFill>
                <a:latin typeface="Arial Rounded MT Bold" panose="020F0704030504030204" pitchFamily="34" charset="0"/>
              </a:rPr>
              <a:t>Types</a:t>
            </a:r>
          </a:p>
          <a:p>
            <a:pPr algn="ctr"/>
            <a:r>
              <a:rPr lang="en-GB" dirty="0" smtClean="0">
                <a:solidFill>
                  <a:srgbClr val="BB5305"/>
                </a:solidFill>
                <a:latin typeface="Arial Rounded MT Bold" panose="020F0704030504030204" pitchFamily="34" charset="0"/>
              </a:rPr>
              <a:t>(conversion; revelation; mediated) +examples</a:t>
            </a:r>
            <a:endParaRPr lang="en-GB" dirty="0">
              <a:solidFill>
                <a:srgbClr val="BB5305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244480" y="4151798"/>
            <a:ext cx="2595698" cy="979001"/>
          </a:xfrm>
          <a:prstGeom prst="roundRect">
            <a:avLst/>
          </a:prstGeom>
          <a:ln>
            <a:solidFill>
              <a:srgbClr val="CB5A05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solidFill>
                  <a:srgbClr val="BB5305"/>
                </a:solidFill>
                <a:latin typeface="Arial Rounded MT Bold" panose="020F0704030504030204" pitchFamily="34" charset="0"/>
              </a:rPr>
              <a:t>Philosophers </a:t>
            </a:r>
            <a:r>
              <a:rPr lang="en-GB" sz="2000" dirty="0">
                <a:solidFill>
                  <a:srgbClr val="BB5305"/>
                </a:solidFill>
                <a:latin typeface="Arial Rounded MT Bold" panose="020F0704030504030204" pitchFamily="34" charset="0"/>
              </a:rPr>
              <a:t>f</a:t>
            </a:r>
            <a:r>
              <a:rPr lang="en-GB" sz="2000" dirty="0" smtClean="0">
                <a:solidFill>
                  <a:srgbClr val="BB5305"/>
                </a:solidFill>
                <a:latin typeface="Arial Rounded MT Bold" panose="020F0704030504030204" pitchFamily="34" charset="0"/>
              </a:rPr>
              <a:t>or</a:t>
            </a:r>
          </a:p>
          <a:p>
            <a:pPr algn="ctr"/>
            <a:r>
              <a:rPr lang="en-GB" dirty="0" smtClean="0">
                <a:solidFill>
                  <a:srgbClr val="BB5305"/>
                </a:solidFill>
                <a:latin typeface="Arial Rounded MT Bold" panose="020F0704030504030204" pitchFamily="34" charset="0"/>
              </a:rPr>
              <a:t>(James; Swinburne; Otto; </a:t>
            </a:r>
            <a:r>
              <a:rPr lang="en-GB" dirty="0" err="1" smtClean="0">
                <a:solidFill>
                  <a:srgbClr val="BB5305"/>
                </a:solidFill>
                <a:latin typeface="Arial Rounded MT Bold" panose="020F0704030504030204" pitchFamily="34" charset="0"/>
              </a:rPr>
              <a:t>Persinger</a:t>
            </a:r>
            <a:r>
              <a:rPr lang="en-GB" dirty="0" smtClean="0">
                <a:solidFill>
                  <a:srgbClr val="BB5305"/>
                </a:solidFill>
                <a:latin typeface="Arial Rounded MT Bold" panose="020F0704030504030204" pitchFamily="34" charset="0"/>
              </a:rPr>
              <a:t>) </a:t>
            </a:r>
            <a:endParaRPr lang="en-GB" dirty="0">
              <a:solidFill>
                <a:srgbClr val="BB5305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262686" y="5286265"/>
            <a:ext cx="3013170" cy="913681"/>
          </a:xfrm>
          <a:prstGeom prst="roundRect">
            <a:avLst/>
          </a:prstGeom>
          <a:ln>
            <a:solidFill>
              <a:srgbClr val="CB5A05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solidFill>
                  <a:srgbClr val="BB5305"/>
                </a:solidFill>
                <a:latin typeface="Arial Rounded MT Bold" panose="020F0704030504030204" pitchFamily="34" charset="0"/>
              </a:rPr>
              <a:t>Results</a:t>
            </a:r>
          </a:p>
          <a:p>
            <a:pPr algn="ctr"/>
            <a:r>
              <a:rPr lang="en-GB" dirty="0" smtClean="0">
                <a:solidFill>
                  <a:srgbClr val="BB5305"/>
                </a:solidFill>
                <a:latin typeface="Arial Rounded MT Bold" panose="020F0704030504030204" pitchFamily="34" charset="0"/>
              </a:rPr>
              <a:t>(life-changing, positive </a:t>
            </a:r>
            <a:r>
              <a:rPr lang="en-GB" dirty="0" err="1" smtClean="0">
                <a:solidFill>
                  <a:srgbClr val="BB5305"/>
                </a:solidFill>
                <a:latin typeface="Arial Rounded MT Bold" panose="020F0704030504030204" pitchFamily="34" charset="0"/>
              </a:rPr>
              <a:t>etc</a:t>
            </a:r>
            <a:r>
              <a:rPr lang="en-GB" dirty="0" smtClean="0">
                <a:solidFill>
                  <a:srgbClr val="BB5305"/>
                </a:solidFill>
                <a:latin typeface="Arial Rounded MT Bold" panose="020F0704030504030204" pitchFamily="34" charset="0"/>
              </a:rPr>
              <a:t>) +examples</a:t>
            </a:r>
            <a:endParaRPr lang="en-GB" dirty="0">
              <a:solidFill>
                <a:srgbClr val="BB5305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228184" y="5286264"/>
            <a:ext cx="2584734" cy="913681"/>
          </a:xfrm>
          <a:prstGeom prst="roundRect">
            <a:avLst/>
          </a:prstGeom>
          <a:ln>
            <a:solidFill>
              <a:srgbClr val="CB5A05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solidFill>
                  <a:srgbClr val="BB5305"/>
                </a:solidFill>
                <a:latin typeface="Arial Rounded MT Bold" panose="020F0704030504030204" pitchFamily="34" charset="0"/>
              </a:rPr>
              <a:t>Philosophers against</a:t>
            </a:r>
          </a:p>
          <a:p>
            <a:pPr algn="ctr"/>
            <a:r>
              <a:rPr lang="en-GB" dirty="0" smtClean="0">
                <a:solidFill>
                  <a:srgbClr val="BB5305"/>
                </a:solidFill>
                <a:latin typeface="Arial Rounded MT Bold" panose="020F0704030504030204" pitchFamily="34" charset="0"/>
              </a:rPr>
              <a:t>(Freud; Dawkins) </a:t>
            </a:r>
            <a:endParaRPr lang="en-GB" dirty="0">
              <a:solidFill>
                <a:srgbClr val="BB5305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419872" y="4211711"/>
            <a:ext cx="2718309" cy="2065811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solidFill>
                  <a:srgbClr val="BB5305"/>
                </a:solidFill>
                <a:latin typeface="Arial Rounded MT Bold" panose="020F0704030504030204" pitchFamily="34" charset="0"/>
              </a:rPr>
              <a:t>Evaluate/ Conclusion</a:t>
            </a:r>
          </a:p>
          <a:p>
            <a:pPr algn="ctr"/>
            <a:r>
              <a:rPr lang="en-GB" dirty="0" smtClean="0">
                <a:solidFill>
                  <a:srgbClr val="BB5305"/>
                </a:solidFill>
                <a:latin typeface="Arial Rounded MT Bold" panose="020F0704030504030204" pitchFamily="34" charset="0"/>
              </a:rPr>
              <a:t>(based on your evidence sum up how effective REs are at proving God’s existence) </a:t>
            </a:r>
            <a:endParaRPr lang="en-GB" dirty="0">
              <a:solidFill>
                <a:srgbClr val="BB5305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262686" y="3081934"/>
            <a:ext cx="2797146" cy="9144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13000">
                <a:schemeClr val="accent1">
                  <a:tint val="44500"/>
                  <a:satMod val="160000"/>
                </a:schemeClr>
              </a:gs>
              <a:gs pos="2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38100">
            <a:solidFill>
              <a:schemeClr val="accent1">
                <a:lumMod val="75000"/>
              </a:schemeClr>
            </a:solidFill>
            <a:prstDash val="sysDot"/>
          </a:ln>
        </p:spPr>
        <p:style>
          <a:lnRef idx="1">
            <a:schemeClr val="accent4"/>
          </a:lnRef>
          <a:fillRef idx="1003">
            <a:schemeClr val="lt2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Make sure your points clearly refer to the question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6325108" y="3067931"/>
            <a:ext cx="2515070" cy="9144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13000">
                <a:schemeClr val="accent1">
                  <a:tint val="44500"/>
                  <a:satMod val="160000"/>
                </a:schemeClr>
              </a:gs>
              <a:gs pos="2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38100">
            <a:solidFill>
              <a:schemeClr val="accent1">
                <a:lumMod val="75000"/>
              </a:schemeClr>
            </a:solidFill>
            <a:prstDash val="sysDot"/>
          </a:ln>
        </p:spPr>
        <p:style>
          <a:lnRef idx="1">
            <a:schemeClr val="accent4"/>
          </a:lnRef>
          <a:fillRef idx="1003">
            <a:schemeClr val="lt2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Use quotations where appropriate</a:t>
            </a:r>
          </a:p>
        </p:txBody>
      </p:sp>
      <p:pic>
        <p:nvPicPr>
          <p:cNvPr id="18" name="Picture 17" descr="http://sr.photos1.fotosearch.com/bthumb/CSP/CSP957/k9576495.jpg"/>
          <p:cNvPicPr/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686" y="239006"/>
            <a:ext cx="644692" cy="648072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Picture 18" descr="http://sr.photos1.fotosearch.com/bthumb/CSP/CSP957/k9576495.jpg"/>
          <p:cNvPicPr/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7510" y="263032"/>
            <a:ext cx="644692" cy="6480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97777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7628</TotalTime>
  <Words>338</Words>
  <Application>Microsoft Office PowerPoint</Application>
  <PresentationFormat>On-screen Show (4:3)</PresentationFormat>
  <Paragraphs>74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Civic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Beverley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 Butler</dc:creator>
  <cp:lastModifiedBy>W Butler</cp:lastModifiedBy>
  <cp:revision>31</cp:revision>
  <dcterms:created xsi:type="dcterms:W3CDTF">2016-09-28T14:41:02Z</dcterms:created>
  <dcterms:modified xsi:type="dcterms:W3CDTF">2016-10-13T15:35:17Z</dcterms:modified>
</cp:coreProperties>
</file>