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8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399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790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267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8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045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137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5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990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2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1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820" y="384253"/>
            <a:ext cx="11960180" cy="15234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Philosopher’s Views on </a:t>
            </a:r>
          </a:p>
          <a:p>
            <a:endParaRPr lang="en-US" sz="500" b="1" cap="none" spc="50" dirty="0" smtClean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  <a:p>
            <a:r>
              <a:rPr lang="en-US" sz="44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      Religious Experience – Freud &amp; Marx.</a:t>
            </a:r>
            <a:endParaRPr lang="en-US" sz="44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821" y="3527351"/>
            <a:ext cx="55685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sz="28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To begin…</a:t>
            </a:r>
          </a:p>
          <a:p>
            <a:endParaRPr lang="en-US" sz="800" u="sng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  Quiz time.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487" y="2261991"/>
            <a:ext cx="108568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8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Focus of the lesson…</a:t>
            </a:r>
          </a:p>
          <a:p>
            <a:endParaRPr lang="en-US" sz="800" u="sng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What did Freud &amp; Marx say about religious experiences?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AutoShape 2" descr="Image result for freu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023">
            <a:off x="7805730" y="3754759"/>
            <a:ext cx="2002475" cy="281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Image result for mar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29">
            <a:off x="9721932" y="3395196"/>
            <a:ext cx="1990419" cy="283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70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820" y="134872"/>
            <a:ext cx="11960180" cy="15234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Philosopher’s Views on </a:t>
            </a:r>
          </a:p>
          <a:p>
            <a:endParaRPr lang="en-US" sz="500" b="1" cap="none" spc="50" dirty="0" smtClean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  <a:p>
            <a:r>
              <a:rPr lang="en-US" sz="44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      Religious Experience – Freud &amp; Marx.</a:t>
            </a:r>
            <a:endParaRPr lang="en-US" sz="44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545" y="1997839"/>
            <a:ext cx="10484427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latin typeface="Arial Rounded MT Bold" panose="020F0704030504030204" pitchFamily="34" charset="0"/>
              </a:rPr>
              <a:t>Explain....</a:t>
            </a:r>
            <a:endParaRPr lang="en-GB" sz="2400" b="1" dirty="0">
              <a:latin typeface="Arial Rounded MT Bold" panose="020F0704030504030204" pitchFamily="34" charset="0"/>
            </a:endParaRPr>
          </a:p>
          <a:p>
            <a:pPr marL="228600" indent="-228600">
              <a:buFont typeface="+mj-lt"/>
              <a:buAutoNum type="alphaLcParenR"/>
            </a:pPr>
            <a:endParaRPr lang="en-GB" sz="1000" dirty="0">
              <a:latin typeface="Arial Rounded MT Bold" panose="020F0704030504030204" pitchFamily="34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n-GB" sz="2400" dirty="0">
                <a:latin typeface="Arial Rounded MT Bold" panose="020F0704030504030204" pitchFamily="34" charset="0"/>
              </a:rPr>
              <a:t>Explain why Freud thought why religious experiences were not evidence for the existence of God.</a:t>
            </a:r>
          </a:p>
          <a:p>
            <a:pPr marL="228600" indent="-228600">
              <a:buFont typeface="+mj-lt"/>
              <a:buAutoNum type="alphaLcParenR"/>
            </a:pPr>
            <a:endParaRPr lang="en-GB" sz="1000" dirty="0">
              <a:latin typeface="Arial Rounded MT Bold" panose="020F0704030504030204" pitchFamily="34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n-GB" sz="2400" dirty="0">
                <a:latin typeface="Arial Rounded MT Bold" panose="020F0704030504030204" pitchFamily="34" charset="0"/>
              </a:rPr>
              <a:t>Why do you think Marx described religion and ‘the opium of the people.’</a:t>
            </a:r>
          </a:p>
          <a:p>
            <a:r>
              <a:rPr lang="en-GB" sz="1000" dirty="0">
                <a:latin typeface="Arial Rounded MT Bold" panose="020F0704030504030204" pitchFamily="34" charset="0"/>
              </a:rPr>
              <a:t> </a:t>
            </a:r>
          </a:p>
          <a:p>
            <a:pPr marL="457200" lvl="0" indent="-457200">
              <a:buAutoNum type="alphaLcParenR" startAt="3"/>
            </a:pPr>
            <a:r>
              <a:rPr lang="en-GB" sz="2400" dirty="0" smtClean="0">
                <a:latin typeface="Arial Rounded MT Bold" panose="020F0704030504030204" pitchFamily="34" charset="0"/>
              </a:rPr>
              <a:t>What </a:t>
            </a:r>
            <a:r>
              <a:rPr lang="en-GB" sz="2400" dirty="0">
                <a:latin typeface="Arial Rounded MT Bold" panose="020F0704030504030204" pitchFamily="34" charset="0"/>
              </a:rPr>
              <a:t>does this suggest about Marx’ beliefs about the validity of </a:t>
            </a:r>
            <a:endParaRPr lang="en-GB" sz="2400" dirty="0" smtClean="0">
              <a:latin typeface="Arial Rounded MT Bold" panose="020F0704030504030204" pitchFamily="34" charset="0"/>
            </a:endParaRPr>
          </a:p>
          <a:p>
            <a:pPr lvl="0"/>
            <a:r>
              <a:rPr lang="en-GB" sz="2400" dirty="0"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latin typeface="Arial Rounded MT Bold" panose="020F0704030504030204" pitchFamily="34" charset="0"/>
              </a:rPr>
              <a:t>     religious </a:t>
            </a:r>
            <a:r>
              <a:rPr lang="en-GB" sz="2400" dirty="0">
                <a:latin typeface="Arial Rounded MT Bold" panose="020F0704030504030204" pitchFamily="34" charset="0"/>
              </a:rPr>
              <a:t>experiences and the existence of God?</a:t>
            </a:r>
          </a:p>
        </p:txBody>
      </p:sp>
    </p:spTree>
    <p:extLst>
      <p:ext uri="{BB962C8B-B14F-4D97-AF65-F5344CB8AC3E}">
        <p14:creationId xmlns:p14="http://schemas.microsoft.com/office/powerpoint/2010/main" val="14290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820" y="384253"/>
            <a:ext cx="119601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Philosopher’s Views on </a:t>
            </a:r>
          </a:p>
          <a:p>
            <a:endParaRPr lang="en-US" sz="400" b="1" cap="none" spc="50" dirty="0" smtClean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  <a:p>
            <a:r>
              <a:rPr lang="en-US" sz="40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      Religious Experience – Freud &amp; Marx.</a:t>
            </a:r>
            <a:endParaRPr lang="en-US" sz="40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820" y="2309566"/>
            <a:ext cx="1048442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>
                <a:latin typeface="Arial Rounded MT Bold" panose="020F0704030504030204" pitchFamily="34" charset="0"/>
              </a:rPr>
              <a:t>Summing up...</a:t>
            </a:r>
            <a:endParaRPr lang="en-GB" sz="2400" b="1" dirty="0">
              <a:latin typeface="Arial Rounded MT Bold" panose="020F0704030504030204" pitchFamily="34" charset="0"/>
            </a:endParaRPr>
          </a:p>
          <a:p>
            <a:pPr marL="228600" indent="-228600">
              <a:buFont typeface="+mj-lt"/>
              <a:buAutoNum type="alphaLcParenR"/>
            </a:pPr>
            <a:endParaRPr lang="en-GB" sz="1000" dirty="0">
              <a:latin typeface="Arial Rounded MT Bold" panose="020F070403050403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>
                <a:latin typeface="Arial Rounded MT Bold" panose="020F0704030504030204" pitchFamily="34" charset="0"/>
              </a:rPr>
              <a:t>Read and then summarise arguments for and against </a:t>
            </a:r>
            <a:r>
              <a:rPr lang="en-GB" sz="2400" dirty="0">
                <a:latin typeface="Arial Rounded MT Bold" panose="020F0704030504030204" pitchFamily="34" charset="0"/>
              </a:rPr>
              <a:t>religious </a:t>
            </a:r>
            <a:r>
              <a:rPr lang="en-GB" sz="2400" dirty="0" smtClean="0">
                <a:latin typeface="Arial Rounded MT Bold" panose="020F0704030504030204" pitchFamily="34" charset="0"/>
              </a:rPr>
              <a:t>experience</a:t>
            </a:r>
            <a:r>
              <a:rPr lang="en-GB" sz="2400" dirty="0"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latin typeface="Arial Rounded MT Bold" panose="020F0704030504030204" pitchFamily="34" charset="0"/>
              </a:rPr>
              <a:t>as proof of the existence of God.</a:t>
            </a:r>
          </a:p>
          <a:p>
            <a:pPr marL="457200" indent="-457200">
              <a:buFont typeface="+mj-lt"/>
              <a:buAutoNum type="alphaLcParenR"/>
            </a:pPr>
            <a:endParaRPr lang="en-GB" sz="1050" dirty="0">
              <a:latin typeface="Arial Rounded MT Bold" panose="020F070403050403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sz="2400" dirty="0" smtClean="0">
                <a:latin typeface="Arial Rounded MT Bold" panose="020F0704030504030204" pitchFamily="34" charset="0"/>
              </a:rPr>
              <a:t>Add arguments of your own from what you have learnt and from other philosophical opinions.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  <p:pic>
        <p:nvPicPr>
          <p:cNvPr id="4098" name="Picture 2" descr="Image result for argu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t="15259" r="19883"/>
          <a:stretch/>
        </p:blipFill>
        <p:spPr bwMode="auto">
          <a:xfrm>
            <a:off x="9247909" y="4599774"/>
            <a:ext cx="2634618" cy="212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5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848" y="2205263"/>
            <a:ext cx="1105515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266825" algn="l"/>
              </a:tabLst>
            </a:pPr>
            <a:r>
              <a:rPr lang="en-GB" sz="3200" u="sng" dirty="0" smtClean="0">
                <a:latin typeface="Arial Rounded MT Bold" panose="020F0704030504030204" pitchFamily="34" charset="0"/>
                <a:ea typeface="Times New Roman" panose="02020603050405020304" pitchFamily="18" charset="0"/>
              </a:rPr>
              <a:t>Exam Question…</a:t>
            </a:r>
          </a:p>
          <a:p>
            <a:pPr>
              <a:spcAft>
                <a:spcPts val="0"/>
              </a:spcAft>
              <a:tabLst>
                <a:tab pos="1266825" algn="l"/>
              </a:tabLst>
            </a:pPr>
            <a:endParaRPr lang="en-GB" sz="1000" dirty="0"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266825" algn="l"/>
              </a:tabLst>
            </a:pPr>
            <a:r>
              <a:rPr lang="en-GB" sz="3200" dirty="0" smtClean="0">
                <a:latin typeface="Arial Rounded MT Bold" panose="020F0704030504030204" pitchFamily="34" charset="0"/>
                <a:ea typeface="Times New Roman" panose="02020603050405020304" pitchFamily="18" charset="0"/>
              </a:rPr>
              <a:t>Assess </a:t>
            </a:r>
            <a:r>
              <a:rPr lang="en-GB" sz="3200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the strengths of </a:t>
            </a:r>
            <a:r>
              <a:rPr lang="en-GB" sz="3200" dirty="0" smtClean="0">
                <a:latin typeface="Arial Rounded MT Bold" panose="020F0704030504030204" pitchFamily="34" charset="0"/>
                <a:ea typeface="Times New Roman" panose="02020603050405020304" pitchFamily="18" charset="0"/>
              </a:rPr>
              <a:t>the </a:t>
            </a:r>
            <a:r>
              <a:rPr lang="en-GB" sz="3200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argument </a:t>
            </a:r>
            <a:r>
              <a:rPr lang="en-GB" sz="3200" dirty="0" smtClean="0">
                <a:latin typeface="Arial Rounded MT Bold" panose="020F0704030504030204" pitchFamily="34" charset="0"/>
                <a:ea typeface="Times New Roman" panose="02020603050405020304" pitchFamily="18" charset="0"/>
              </a:rPr>
              <a:t>from religious </a:t>
            </a:r>
            <a:r>
              <a:rPr lang="en-GB" sz="3200" smtClean="0">
                <a:latin typeface="Arial Rounded MT Bold" panose="020F0704030504030204" pitchFamily="34" charset="0"/>
                <a:ea typeface="Times New Roman" panose="02020603050405020304" pitchFamily="18" charset="0"/>
              </a:rPr>
              <a:t>experience for </a:t>
            </a:r>
            <a:r>
              <a:rPr lang="en-GB" sz="3200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the existence of God. </a:t>
            </a:r>
            <a:r>
              <a:rPr lang="en-GB" sz="3200" dirty="0" smtClean="0">
                <a:latin typeface="Arial Rounded MT Bold" panose="020F0704030504030204" pitchFamily="34" charset="0"/>
                <a:ea typeface="Times New Roman" panose="02020603050405020304" pitchFamily="18" charset="0"/>
              </a:rPr>
              <a:t> (9 marks)</a:t>
            </a:r>
            <a:r>
              <a:rPr lang="en-GB" sz="2800" dirty="0" smtClean="0">
                <a:latin typeface="Arial Rounded MT Bold" panose="020F0704030504030204" pitchFamily="34" charset="0"/>
                <a:ea typeface="Times New Roman" panose="02020603050405020304" pitchFamily="18" charset="0"/>
              </a:rPr>
              <a:t> (AO1 – 3marks; AO2 6 Marks)</a:t>
            </a:r>
            <a:endParaRPr lang="en-GB" sz="2400" dirty="0"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820" y="134872"/>
            <a:ext cx="11960180" cy="15234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Philosopher’s Views on </a:t>
            </a:r>
          </a:p>
          <a:p>
            <a:endParaRPr lang="en-US" sz="500" b="1" cap="none" spc="50" dirty="0" smtClean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  <a:p>
            <a:r>
              <a:rPr lang="en-US" sz="4400" b="1" cap="none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       Religious Experience – Freud &amp; Marx.</a:t>
            </a:r>
            <a:endParaRPr lang="en-US" sz="4400" b="1" cap="none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050" name="Picture 2" descr="Image result for scales animated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62054"/>
            <a:ext cx="1745673" cy="138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169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Rounded MT Bold</vt:lpstr>
      <vt:lpstr>Berlin Sans FB Demi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MICHAEL HAUGHTON</cp:lastModifiedBy>
  <cp:revision>8</cp:revision>
  <dcterms:created xsi:type="dcterms:W3CDTF">2016-08-29T22:34:19Z</dcterms:created>
  <dcterms:modified xsi:type="dcterms:W3CDTF">2019-01-03T21:40:55Z</dcterms:modified>
</cp:coreProperties>
</file>