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96757-86EB-468F-8B5A-8F757CB2C624}" type="datetimeFigureOut">
              <a:rPr lang="en-GB" smtClean="0"/>
              <a:t>30/08/2016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58E30-23E8-408D-8509-65E9C6B8A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965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8415" y="0"/>
            <a:ext cx="86433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Philosopher’s Views on </a:t>
            </a:r>
          </a:p>
          <a:p>
            <a:pPr algn="ctr"/>
            <a:r>
              <a:rPr lang="en-US" sz="54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Religious Experience - 2.</a:t>
            </a:r>
            <a:endParaRPr lang="en-US" sz="5400" b="1" cap="none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487" y="2261991"/>
            <a:ext cx="1085689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8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Focus of the lesson…</a:t>
            </a:r>
          </a:p>
          <a:p>
            <a:endParaRPr lang="en-US" sz="800" u="sng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What do philosophers say about religious experiences?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910" y="3743842"/>
            <a:ext cx="65682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sz="28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To begin…</a:t>
            </a:r>
          </a:p>
          <a:p>
            <a:endParaRPr lang="en-US" sz="800" u="sng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 Key term crossword?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910" y="5225693"/>
            <a:ext cx="65682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I.L…</a:t>
            </a:r>
          </a:p>
          <a:p>
            <a:endParaRPr lang="en-US" sz="800" u="sng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Complete exam question.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Image result for crossword animated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91">
            <a:off x="7249143" y="3805527"/>
            <a:ext cx="2748373" cy="254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820" y="115910"/>
            <a:ext cx="119601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Philosopher’s Views on </a:t>
            </a:r>
          </a:p>
          <a:p>
            <a:r>
              <a:rPr lang="en-US" sz="40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       Religious Experience - 2.</a:t>
            </a:r>
            <a:endParaRPr lang="en-US" sz="4000" b="1" cap="none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850" y="1683192"/>
            <a:ext cx="111659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u="sng" kern="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Rudolph Otto...</a:t>
            </a:r>
            <a:endParaRPr lang="en-GB" sz="2000" b="1" kern="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Why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 Otto coin the expression of the ‘numinous’?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en-GB" sz="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 Explain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Otto’s idea of ‘The Holy Other’.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AutoNum type="alphaLcParenR" startAt="3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tremendum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mysterium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components of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the numinous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experience.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6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AutoNum type="alphaLcParenR" startAt="4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 Exodus 3:6. Explain how Moses’ experience illustrates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0">
              <a:spcAft>
                <a:spcPts val="0"/>
              </a:spcAft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Otto’s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theories.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 What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Otto’s term ‘divination’ mean?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AutoNum type="alphaLcParenR" startAt="6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a religious experience can be mystical and numinous, and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0">
              <a:spcAft>
                <a:spcPts val="0"/>
              </a:spcAft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how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can mean religious experiences can apply to any religion.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GB" sz="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400" dirty="0" err="1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Use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Otto’s arguments to suggest that God exists.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rudolph otto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952">
            <a:off x="10156178" y="1323248"/>
            <a:ext cx="1823137" cy="271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udolph ot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r="46437"/>
          <a:stretch/>
        </p:blipFill>
        <p:spPr bwMode="auto">
          <a:xfrm rot="21392676">
            <a:off x="8568488" y="850007"/>
            <a:ext cx="1721732" cy="211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3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820" y="115910"/>
            <a:ext cx="119601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Philosopher’s Views on </a:t>
            </a:r>
          </a:p>
          <a:p>
            <a:r>
              <a:rPr lang="en-US" sz="40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       Religious Experience - 2.</a:t>
            </a:r>
            <a:endParaRPr lang="en-US" sz="4000" b="1" cap="none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820" y="2274838"/>
            <a:ext cx="980082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u="sng" kern="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Richard Swinburne.</a:t>
            </a:r>
            <a:endParaRPr lang="en-GB" sz="2000" b="1" kern="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Explain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how Swinburne categorises religious experiences.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Outline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Swinburne’s two principles in support of religious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spcAft>
                <a:spcPts val="0"/>
              </a:spcAft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experiences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GB" sz="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Explain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Swinburne’s arguments could lead to proof that </a:t>
            </a:r>
            <a:endParaRPr lang="en-GB" sz="2400" dirty="0" smtClean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God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exists.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GB" sz="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Suggest criticisms for Swinburne’s arguments.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richard swinbur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881">
            <a:off x="9371747" y="1867437"/>
            <a:ext cx="1632078" cy="217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richard swinburne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569">
            <a:off x="10324047" y="3726890"/>
            <a:ext cx="1524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820" y="193183"/>
            <a:ext cx="119601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Philosopher’s Views on </a:t>
            </a:r>
          </a:p>
          <a:p>
            <a:r>
              <a:rPr lang="en-US" sz="40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       Religious Experience - 2.</a:t>
            </a:r>
            <a:endParaRPr lang="en-US" sz="4000" b="1" cap="none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820" y="2307303"/>
            <a:ext cx="9569003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u="sng" kern="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 Hick.</a:t>
            </a:r>
            <a:endParaRPr lang="en-GB" sz="2000" b="1" kern="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7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Explain how Hick suggests religious knowledge is gained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endParaRPr lang="en-GB" sz="8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a quotation from Hick’s publication, ‘Faith and Knowledge’, to make an argument for God’s existence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endParaRPr lang="en-GB" sz="8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Summarise the basis of Hick’s argument for religious experience.</a:t>
            </a:r>
            <a:endParaRPr lang="en-GB" sz="2000" dirty="0">
              <a:solidFill>
                <a:schemeClr val="accent1">
                  <a:lumMod val="75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Image result for john hick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848">
            <a:off x="9219394" y="1902324"/>
            <a:ext cx="165202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john h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38">
            <a:off x="10081405" y="4075856"/>
            <a:ext cx="1768079" cy="230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5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820" y="193183"/>
            <a:ext cx="119601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Philosopher’s Views on </a:t>
            </a:r>
          </a:p>
          <a:p>
            <a:r>
              <a:rPr lang="en-US" sz="40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       Religious Experience - 2.</a:t>
            </a:r>
            <a:endParaRPr lang="en-US" sz="4000" b="1" cap="none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30" y="1855281"/>
            <a:ext cx="931142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u="sng" kern="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Michael </a:t>
            </a:r>
            <a:r>
              <a:rPr lang="en-GB" sz="2800" b="1" u="sng" kern="0" dirty="0" err="1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Persinger</a:t>
            </a:r>
            <a:r>
              <a:rPr lang="en-GB" sz="2800" b="1" u="sng" kern="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b="1" kern="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Explain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the purpose of the ‘God Helmet’.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7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b) What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did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Persinger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claim were the results of the </a:t>
            </a:r>
            <a:endParaRPr lang="en-GB" sz="2800" dirty="0" smtClean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   God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Helmet experiments?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GB" sz="7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c) Explain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how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Persinger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suggests religious </a:t>
            </a:r>
            <a:endParaRPr lang="en-GB" sz="2800" dirty="0" smtClean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   experiences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could be a result of seismic faults.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GB" sz="7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d) Suggest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some criticisms of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Persinger’s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theories.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>
              <a:solidFill>
                <a:schemeClr val="accent1">
                  <a:lumMod val="75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mage result for michael persing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t="2479" r="57427" b="6028"/>
          <a:stretch/>
        </p:blipFill>
        <p:spPr bwMode="auto">
          <a:xfrm rot="526939">
            <a:off x="9915931" y="1986129"/>
            <a:ext cx="1899037" cy="240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michael persing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8" r="-301"/>
          <a:stretch/>
        </p:blipFill>
        <p:spPr bwMode="auto">
          <a:xfrm rot="236745">
            <a:off x="9569258" y="4384738"/>
            <a:ext cx="2341143" cy="232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1053">
            <a:off x="8831695" y="968705"/>
            <a:ext cx="1257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820" y="193183"/>
            <a:ext cx="119601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Philosopher’s Views on </a:t>
            </a:r>
          </a:p>
          <a:p>
            <a:r>
              <a:rPr lang="en-US" sz="40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       Religious Experience - 2.</a:t>
            </a:r>
            <a:endParaRPr lang="en-US" sz="4000" b="1" cap="none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820" y="2196085"/>
            <a:ext cx="9697791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u="sng" kern="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 sixteen.</a:t>
            </a:r>
            <a:endParaRPr lang="en-GB" sz="2400" b="1" kern="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Explain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why Dawkins says religious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experiences       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are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not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a real phenomenon and how this leads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                         to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a belief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that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God does not exist. 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GB" sz="7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What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some of the criticisms of Dawkins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spcAft>
                <a:spcPts val="0"/>
              </a:spcAft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arguments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400" dirty="0">
              <a:solidFill>
                <a:schemeClr val="accent1">
                  <a:lumMod val="75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Image result for dawk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" r="6864" b="14866"/>
          <a:stretch/>
        </p:blipFill>
        <p:spPr bwMode="auto">
          <a:xfrm rot="678175">
            <a:off x="9892638" y="4111534"/>
            <a:ext cx="1783805" cy="231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dawkins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69">
            <a:off x="9685607" y="1588862"/>
            <a:ext cx="1628097" cy="25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1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820" y="1938234"/>
            <a:ext cx="11861442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Exam Question…</a:t>
            </a:r>
          </a:p>
          <a:p>
            <a:endParaRPr lang="en-GB" sz="1050" dirty="0" smtClean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Explore </a:t>
            </a:r>
            <a:r>
              <a:rPr lang="en-GB" sz="2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key ideas about the nature of religious experience</a:t>
            </a: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.   </a:t>
            </a:r>
            <a:r>
              <a:rPr lang="en-GB" u="sng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8 </a:t>
            </a:r>
            <a:r>
              <a:rPr lang="en-GB" u="sng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marks AO1 </a:t>
            </a:r>
          </a:p>
          <a:p>
            <a:endParaRPr lang="en-GB" sz="26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820" y="103031"/>
            <a:ext cx="119601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Philosopher’s Views on </a:t>
            </a:r>
          </a:p>
          <a:p>
            <a:r>
              <a:rPr lang="en-US" sz="40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       Religious Experience - 2.</a:t>
            </a:r>
            <a:endParaRPr lang="en-US" sz="4000" b="1" cap="none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819" y="3205080"/>
            <a:ext cx="1068946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9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AO1 is for candidates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to demonstrate knowledge, understanding and specialist language and terminology when responding to the question. </a:t>
            </a:r>
            <a:endParaRPr lang="en-GB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Candidates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may refer to the following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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Some transient experiences may have life-long effects and be regarded as religious. </a:t>
            </a:r>
            <a:endParaRPr lang="en-GB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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Some of these experiences may be public and appear to be unusual experiences believed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 to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be created by God. </a:t>
            </a:r>
            <a:endParaRPr lang="en-GB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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Some may be private, which may be expressed in normal language, but others may be </a:t>
            </a:r>
            <a:endParaRPr lang="en-GB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more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difficult to express in words. </a:t>
            </a:r>
            <a:endParaRPr lang="en-GB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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An example of ineffable experiences may be seen in mysticism.  Some religious </a:t>
            </a:r>
            <a:endParaRPr lang="en-GB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experiences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may be what Otto referred to as numinous (the wholly other). (8)</a:t>
            </a:r>
          </a:p>
        </p:txBody>
      </p:sp>
      <p:pic>
        <p:nvPicPr>
          <p:cNvPr id="7176" name="Picture 8" descr="animated%20question%20mark%20for%20powerpoin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11" y="4474707"/>
            <a:ext cx="1782724" cy="217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9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244</Words>
  <Application>Microsoft Office PowerPoint</Application>
  <PresentationFormat>Custom</PresentationFormat>
  <Paragraphs>90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W Butler</cp:lastModifiedBy>
  <cp:revision>11</cp:revision>
  <cp:lastPrinted>2016-08-30T11:13:56Z</cp:lastPrinted>
  <dcterms:created xsi:type="dcterms:W3CDTF">2016-08-29T12:09:25Z</dcterms:created>
  <dcterms:modified xsi:type="dcterms:W3CDTF">2016-08-30T11:14:55Z</dcterms:modified>
</cp:coreProperties>
</file>