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AF"/>
    <a:srgbClr val="ABFFFF"/>
    <a:srgbClr val="00B0A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9486" y="0"/>
            <a:ext cx="74270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pPr algn="ctr"/>
            <a:r>
              <a:rPr lang="en-US" sz="5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Religious Experience.</a:t>
            </a:r>
            <a:endParaRPr lang="en-US" sz="54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61991"/>
            <a:ext cx="11631792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Focus of the lesson…</a:t>
            </a:r>
          </a:p>
          <a:p>
            <a:endParaRPr lang="en-US" sz="800" u="sng" dirty="0" smtClean="0">
              <a:ln w="0"/>
              <a:solidFill>
                <a:srgbClr val="FFFF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What did William James say about religious experiences? </a:t>
            </a:r>
            <a:endParaRPr lang="en-US" sz="2800" dirty="0">
              <a:ln w="0"/>
              <a:solidFill>
                <a:srgbClr val="FFFF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981534"/>
            <a:ext cx="11631792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To begin…</a:t>
            </a:r>
          </a:p>
          <a:p>
            <a:endParaRPr lang="en-US" sz="800" u="sng" dirty="0" smtClean="0">
              <a:ln w="0"/>
              <a:solidFill>
                <a:srgbClr val="FFFF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Volunteers needed to play ‘Splat’! </a:t>
            </a:r>
            <a:endParaRPr lang="en-US" sz="2800" dirty="0">
              <a:ln w="0"/>
              <a:solidFill>
                <a:srgbClr val="FFFF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30" name="Picture 6" descr="https://www.sri-lanka-live.de/media/images/a1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6519" y="4094923"/>
            <a:ext cx="2396936" cy="24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573" y="132522"/>
            <a:ext cx="78320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28575" cmpd="sng">
                  <a:solidFill>
                    <a:srgbClr val="00B0AC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pPr algn="ctr"/>
            <a:r>
              <a:rPr lang="en-US" sz="5400" b="1" cap="none" spc="50" dirty="0" smtClean="0">
                <a:ln w="28575" cmpd="sng">
                  <a:solidFill>
                    <a:srgbClr val="00B0AC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Religious Experience.</a:t>
            </a:r>
            <a:endParaRPr lang="en-US" sz="5400" b="1" cap="none" spc="50" dirty="0">
              <a:ln w="28575" cmpd="sng">
                <a:solidFill>
                  <a:srgbClr val="00B0AC"/>
                </a:solidFill>
                <a:prstDash val="solid"/>
              </a:ln>
              <a:solidFill>
                <a:srgbClr val="66FF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557" y="2460774"/>
            <a:ext cx="11631792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Apply…</a:t>
            </a:r>
          </a:p>
          <a:p>
            <a:endParaRPr lang="en-US" sz="800" u="sng" dirty="0" smtClean="0">
              <a:ln w="0"/>
              <a:solidFill>
                <a:srgbClr val="66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Apply James’ existential and value judgements to one of the religious experiences we have looked at.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ln w="0"/>
              <a:solidFill>
                <a:srgbClr val="66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Does considering these judgements help to ‘prove</a:t>
            </a:r>
            <a:r>
              <a:rPr lang="en-US" sz="2800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’                                    </a:t>
            </a:r>
            <a:r>
              <a:rPr lang="en-US" sz="2800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a religious experience or the existence of God? </a:t>
            </a:r>
            <a:r>
              <a:rPr lang="en-US" sz="2800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Explain </a:t>
            </a:r>
            <a:r>
              <a:rPr lang="en-US" sz="2800" dirty="0" smtClean="0">
                <a:ln w="0"/>
                <a:solidFill>
                  <a:srgbClr val="66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your answer with evidence.</a:t>
            </a:r>
            <a:endParaRPr lang="en-US" sz="2800" dirty="0">
              <a:ln w="0"/>
              <a:solidFill>
                <a:srgbClr val="66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AutoShape 2" descr="Image result for g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g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05" y="4426114"/>
            <a:ext cx="2261944" cy="2176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1793"/>
            <a:ext cx="1219200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Religious Experience.</a:t>
            </a:r>
            <a:endParaRPr lang="en-US" sz="46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052" y="1567791"/>
            <a:ext cx="115558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Explain...</a:t>
            </a:r>
            <a:endParaRPr lang="en-GB" sz="2800" b="1" kern="0" dirty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the meaning of James’ terms; </a:t>
            </a:r>
            <a:r>
              <a:rPr lang="en-GB" sz="2800" i="1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existential judgements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i="1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value/spiritual judgements.</a:t>
            </a:r>
            <a:endParaRPr lang="en-GB" sz="2800" dirty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was James saying about how we should view someone’s claim that they have had a religious experience?</a:t>
            </a: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800" i="1" u="sng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Materialism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an approach to medical science to aims to classify everything in physical terms. </a:t>
            </a:r>
            <a:endParaRPr lang="en-GB" sz="2800" dirty="0" smtClean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1000" dirty="0" smtClean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How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think a ‘medical materialist’ would explain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experience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St. Paul on the road to Damascus?</a:t>
            </a:r>
            <a:endParaRPr lang="en-GB" sz="2800" dirty="0">
              <a:solidFill>
                <a:srgbClr val="FFFFAF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paul damascu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b="-4406"/>
          <a:stretch/>
        </p:blipFill>
        <p:spPr bwMode="auto">
          <a:xfrm flipH="1">
            <a:off x="10349261" y="4966856"/>
            <a:ext cx="1715155" cy="189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72279"/>
            <a:ext cx="12191999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50" dirty="0" smtClean="0">
                <a:ln w="28575" cmpd="sng">
                  <a:solidFill>
                    <a:srgbClr val="00B0AC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Religious Experience.</a:t>
            </a:r>
            <a:endParaRPr lang="en-US" sz="4600" b="1" cap="none" spc="50" dirty="0">
              <a:ln w="28575" cmpd="sng">
                <a:solidFill>
                  <a:srgbClr val="00B0AC"/>
                </a:solidFill>
                <a:prstDash val="solid"/>
              </a:ln>
              <a:solidFill>
                <a:srgbClr val="66FF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603" y="1357854"/>
            <a:ext cx="117370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and assess...</a:t>
            </a:r>
            <a:endParaRPr lang="en-GB" sz="2400" b="1" kern="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any powerful emotion – love, hate, joy, jealousy. </a:t>
            </a:r>
            <a:r>
              <a:rPr lang="en-GB" sz="28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These </a:t>
            </a:r>
            <a:r>
              <a:rPr lang="en-GB" sz="2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often seem irrational or illogical.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Do we accept the reality and results of these feelings? Why do you think this is, or, is not the case?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5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How can such a consideration help in an assessment of religious experience as evidence for the existence of God? 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5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How might a prior belief in God affect your understanding of an apparent religious experience?</a:t>
            </a:r>
            <a:endParaRPr lang="en-GB" sz="2400" dirty="0">
              <a:solidFill>
                <a:srgbClr val="66FFFF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Image result for love hate jealou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love hate jealous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60" y="1517073"/>
            <a:ext cx="807936" cy="12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1793"/>
            <a:ext cx="1219200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Religious Experience.</a:t>
            </a:r>
            <a:endParaRPr lang="en-US" sz="46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525" y="1689444"/>
            <a:ext cx="1158694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Verify and explain...</a:t>
            </a:r>
            <a:endParaRPr lang="en-GB" sz="2400" b="1" kern="0" dirty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If someone said to you ‘I know God exists because I have seen him’, you would naturally be suspicious. What questions might you ask the person to try to validate their experience?</a:t>
            </a:r>
            <a:endParaRPr lang="en-GB" sz="2400" dirty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4000" dirty="0">
              <a:solidFill>
                <a:srgbClr val="FFFFA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Explain how James argued against those who claimed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that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religious experiences could not be authentic because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there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many different religions?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What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GB" sz="2800" dirty="0" smtClean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implications </a:t>
            </a:r>
            <a:r>
              <a:rPr lang="en-GB" sz="2800" dirty="0">
                <a:solidFill>
                  <a:srgbClr val="FFFFA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this?</a:t>
            </a:r>
            <a:endParaRPr lang="en-GB" sz="2400" dirty="0">
              <a:solidFill>
                <a:srgbClr val="FFFFAF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religious experience muhammad isl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9" t="13928" b="17340"/>
          <a:stretch/>
        </p:blipFill>
        <p:spPr bwMode="auto">
          <a:xfrm>
            <a:off x="10383127" y="3961863"/>
            <a:ext cx="1680718" cy="19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71" y="829693"/>
            <a:ext cx="118462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and answer...</a:t>
            </a:r>
            <a:endParaRPr lang="en-GB" sz="2400" b="1" kern="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LcParenR"/>
            </a:pP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might an atheist interpret the testimony that someone had </a:t>
            </a:r>
            <a:endParaRPr lang="en-GB" sz="2700" dirty="0" smtClean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had </a:t>
            </a: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religious experience?</a:t>
            </a: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Explain James’ main conclusions that religious experiences were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potential </a:t>
            </a: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for the existence of God.</a:t>
            </a: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Why did James say it was acceptable to use emotions and </a:t>
            </a:r>
            <a:endParaRPr lang="en-GB" sz="2700" dirty="0" smtClean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feelings </a:t>
            </a: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evidence of religious experience?</a:t>
            </a: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How did James dispute the idea that science cannot be used </a:t>
            </a:r>
            <a:endParaRPr lang="en-GB" sz="2700" dirty="0" smtClean="0">
              <a:solidFill>
                <a:srgbClr val="66FFFF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when </a:t>
            </a: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considering religious experiences?</a:t>
            </a: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What affect did James claim religious experiences have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700" dirty="0" smtClean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peoples</a:t>
            </a: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lives? </a:t>
            </a: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700" dirty="0">
                <a:solidFill>
                  <a:srgbClr val="66FF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How might this suggest proof of God’s existence?</a:t>
            </a:r>
            <a:endParaRPr lang="en-GB" sz="2700" dirty="0">
              <a:solidFill>
                <a:srgbClr val="66FFFF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28575" cmpd="sng">
                  <a:solidFill>
                    <a:srgbClr val="00B0AC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Religious Experience.</a:t>
            </a:r>
            <a:endParaRPr lang="en-US" sz="4000" b="1" cap="none" spc="50" dirty="0">
              <a:ln w="28575" cmpd="sng">
                <a:solidFill>
                  <a:srgbClr val="00B0AC"/>
                </a:solidFill>
                <a:prstDash val="solid"/>
              </a:ln>
              <a:solidFill>
                <a:srgbClr val="66FF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Image result for st teresa of av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2819" y="4821382"/>
            <a:ext cx="1896307" cy="19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6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745" y="2671975"/>
            <a:ext cx="8737287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u="sng" dirty="0" smtClean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Review…</a:t>
            </a:r>
          </a:p>
          <a:p>
            <a:endParaRPr lang="en-US" sz="1000" u="sng" dirty="0" smtClean="0">
              <a:ln w="0"/>
              <a:solidFill>
                <a:srgbClr val="FFFF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000" dirty="0" smtClean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Sum up James’ indications for religious experience using the mnemonic PINT.</a:t>
            </a:r>
            <a:endParaRPr lang="en-US" sz="3000" dirty="0">
              <a:ln w="0"/>
              <a:solidFill>
                <a:srgbClr val="FFFF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397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</a:t>
            </a:r>
          </a:p>
          <a:p>
            <a:pPr algn="ctr"/>
            <a:r>
              <a:rPr lang="en-US" sz="5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on Religious Experience.</a:t>
            </a:r>
            <a:endParaRPr lang="en-US" sz="54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Image result for pint of beer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75" y="1542959"/>
            <a:ext cx="2287711" cy="27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476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10640</TotalTime>
  <Words>139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22</cp:revision>
  <dcterms:created xsi:type="dcterms:W3CDTF">2016-08-21T15:37:15Z</dcterms:created>
  <dcterms:modified xsi:type="dcterms:W3CDTF">2016-08-30T11:12:40Z</dcterms:modified>
</cp:coreProperties>
</file>