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45525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AF25-1EFD-481A-9DEB-9E73E444683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955F-D031-4069-8BC4-755899F0B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3125" cy="2560637"/>
          </a:xfrm>
        </p:spPr>
      </p:sp>
    </p:spTree>
    <p:extLst>
      <p:ext uri="{BB962C8B-B14F-4D97-AF65-F5344CB8AC3E}">
        <p14:creationId xmlns:p14="http://schemas.microsoft.com/office/powerpoint/2010/main" val="191632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7tdhPHcH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79165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492" y="83036"/>
            <a:ext cx="9150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2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Defining Religious Experiences</a:t>
            </a:r>
            <a:endParaRPr lang="en-US" sz="4800" b="1" cap="none" spc="0" dirty="0">
              <a:ln w="28575">
                <a:solidFill>
                  <a:schemeClr val="tx2"/>
                </a:solidFill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37041" y="1213974"/>
            <a:ext cx="597666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Focus of the lesson...</a:t>
            </a: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How can religious experiences </a:t>
            </a:r>
            <a:r>
              <a:rPr lang="en-GB" altLang="en-US" sz="2800" dirty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endParaRPr lang="en-GB" altLang="en-US" sz="2800" dirty="0" smtClean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be ‘proved’?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61106" y="3083775"/>
            <a:ext cx="597666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GB" altLang="en-US" sz="30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begin...</a:t>
            </a: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Note down ways in which we  </a:t>
            </a:r>
          </a:p>
          <a:p>
            <a:pPr eaLnBrk="1" hangingPunct="1"/>
            <a:r>
              <a:rPr lang="en-GB" altLang="en-US" sz="2800" dirty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can prove things to be true. 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21725" y="4801857"/>
            <a:ext cx="742370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         </a:t>
            </a:r>
            <a:r>
              <a:rPr lang="en-GB" altLang="en-US" sz="30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I.L...</a:t>
            </a: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     Complete ‘Religious Experiences’   </a:t>
            </a:r>
          </a:p>
          <a:p>
            <a:pPr eaLnBrk="1" hangingPunct="1"/>
            <a:r>
              <a:rPr lang="en-GB" altLang="en-US" sz="2800" dirty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table. Review your notes from the last two lessons.  </a:t>
            </a:r>
          </a:p>
        </p:txBody>
      </p:sp>
      <p:pic>
        <p:nvPicPr>
          <p:cNvPr id="1026" name="Picture 2" descr="http://graphics.elysiumgates.com/newccgb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r="25607"/>
          <a:stretch/>
        </p:blipFill>
        <p:spPr bwMode="auto">
          <a:xfrm flipH="1">
            <a:off x="304481" y="2855382"/>
            <a:ext cx="2421107" cy="1367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aditionalmusic.co.uk/heaven-hymns/hymns-about-heav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3864" y="18853"/>
            <a:ext cx="9150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2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Defining Religious Experiences</a:t>
            </a:r>
            <a:endParaRPr lang="en-US" sz="4800" b="1" cap="none" spc="0" dirty="0">
              <a:ln w="28575">
                <a:solidFill>
                  <a:schemeClr val="tx2"/>
                </a:solidFill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4466" y="984791"/>
            <a:ext cx="893161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Signs of a religious experience...</a:t>
            </a: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7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Use the pictures to outline eight signs of religious experience.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6192" y="5208282"/>
            <a:ext cx="893161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Types of religious experience...</a:t>
            </a:r>
            <a:endParaRPr lang="en-GB" altLang="en-US" sz="7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7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about different types of Religious experience.</a:t>
            </a:r>
          </a:p>
          <a:p>
            <a:pPr eaLnBrk="1" hangingPunct="1"/>
            <a:r>
              <a:rPr lang="en-GB" altLang="en-US" sz="27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Complete the first two columns of the table. </a:t>
            </a:r>
          </a:p>
        </p:txBody>
      </p:sp>
      <p:pic>
        <p:nvPicPr>
          <p:cNvPr id="2072" name="Picture 1" descr="http://cdn.hdwallpaperhdpictures.in/coloring/Ghost/Ghost-Coloring-Pages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3915" r="6071" b="1674"/>
          <a:stretch>
            <a:fillRect/>
          </a:stretch>
        </p:blipFill>
        <p:spPr bwMode="auto">
          <a:xfrm>
            <a:off x="7524328" y="2101642"/>
            <a:ext cx="14382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s://www.integrativepsychiatry.net/_uploaded_files/tn-psychiatric-evaluation-cognitive-testingproducts1823promo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/>
          <a:stretch>
            <a:fillRect/>
          </a:stretch>
        </p:blipFill>
        <p:spPr bwMode="auto">
          <a:xfrm>
            <a:off x="6387292" y="2224780"/>
            <a:ext cx="11525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upload.wikimedia.org/wikipedia/commons/6/64/Creaci%C3%B3n_de_Ad%C3%A1n_(Miguel_%C3%81ngel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28" y="3809105"/>
            <a:ext cx="2607963" cy="13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5" descr="http://www.picturesofheaven.net/godinheaven9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783" b="3926"/>
          <a:stretch/>
        </p:blipFill>
        <p:spPr bwMode="auto">
          <a:xfrm>
            <a:off x="4196307" y="2224780"/>
            <a:ext cx="216836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http://totallysamsworld.com/wp-content/uploads/2014/08/stand-out-and-be-unique-441x2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"/>
          <a:stretch>
            <a:fillRect/>
          </a:stretch>
        </p:blipFill>
        <p:spPr bwMode="auto">
          <a:xfrm>
            <a:off x="1475655" y="3853760"/>
            <a:ext cx="2110463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7" descr="https://www.colourbox.de/preview/2646332-3d-kleine-leute-sitzen-auf-ein-positives-symb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5038" r="8438" b="8971"/>
          <a:stretch>
            <a:fillRect/>
          </a:stretch>
        </p:blipFill>
        <p:spPr bwMode="auto">
          <a:xfrm>
            <a:off x="2826403" y="2159692"/>
            <a:ext cx="1390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4" descr="http://previews.123rf.com/images/m600maxx/m600maxx1111/m600maxx111100002/11513129-Hear-see-and-speak-no-evil-Stock-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9996" r="1215" b="11211"/>
          <a:stretch>
            <a:fillRect/>
          </a:stretch>
        </p:blipFill>
        <p:spPr bwMode="auto">
          <a:xfrm>
            <a:off x="7856564" y="3697514"/>
            <a:ext cx="1047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90918" y="7169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 descr="http://c8.alamy.com/comp/A2TK02/toronto-blessing-evangelical-church-of-st-nicholas-ashill-norfolk-A2TK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8" b="10759"/>
          <a:stretch>
            <a:fillRect/>
          </a:stretch>
        </p:blipFill>
        <p:spPr bwMode="auto">
          <a:xfrm>
            <a:off x="6070544" y="3775447"/>
            <a:ext cx="1786020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ncache-mauganscorp.netdna-ssl.com/thumbseg/1145/1145467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"/>
            <a:ext cx="9157511" cy="6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263" y="188640"/>
            <a:ext cx="9150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2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Defining Religious Experiences</a:t>
            </a:r>
            <a:endParaRPr lang="en-US" sz="4800" b="1" cap="none" spc="0" dirty="0">
              <a:ln w="28575">
                <a:solidFill>
                  <a:schemeClr val="tx2"/>
                </a:solidFill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505" y="1789452"/>
            <a:ext cx="484954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Signs of a religious experience...</a:t>
            </a:r>
          </a:p>
          <a:p>
            <a:pPr eaLnBrk="1" hangingPunct="1"/>
            <a:endParaRPr lang="en-GB" altLang="en-US" sz="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7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Use the pictures to outline the story of Saul/Paul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61" y="42210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www.youtube.com/watch?v=I_7tdhPHcHw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505" y="4797152"/>
            <a:ext cx="893161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Types of religious experience...</a:t>
            </a:r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7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After completing the above task, fill in as much of the final column of the table as you can. </a:t>
            </a:r>
          </a:p>
        </p:txBody>
      </p:sp>
      <p:pic>
        <p:nvPicPr>
          <p:cNvPr id="2" name="Picture 2" descr="http://2.bp.blogspot.com/-VletQUQvSAw/TJzlOF59dSI/AAAAAAAAAqM/JLXuzqiuyW0/s1600/Saul+To+Paul+EX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6030"/>
            <a:ext cx="4155761" cy="29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62" y="173081"/>
            <a:ext cx="9150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2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Defining Religious Experiences</a:t>
            </a:r>
            <a:endParaRPr lang="en-US" sz="4800" b="1" cap="none" spc="0" dirty="0">
              <a:ln w="28575">
                <a:solidFill>
                  <a:schemeClr val="tx2"/>
                </a:solidFill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208277"/>
            <a:ext cx="86044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400" u="sng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Key Terms...</a:t>
            </a:r>
            <a:endParaRPr lang="en-GB" altLang="en-US" sz="6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Add definitions for the following key terms on your key terms sheet.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99992" y="2528226"/>
            <a:ext cx="3663982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en-GB" altLang="en-US" sz="900" dirty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Non-empirical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Ineffable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Mediated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Conversion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Mystical</a:t>
            </a:r>
          </a:p>
          <a:p>
            <a:pPr algn="r" eaLnBrk="1" hangingPunct="1"/>
            <a:r>
              <a:rPr lang="en-GB" altLang="en-US" sz="2800" dirty="0" err="1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Propostional</a:t>
            </a:r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Revelation</a:t>
            </a:r>
          </a:p>
          <a:p>
            <a:pPr algn="r" eaLnBrk="1" hangingPunct="1"/>
            <a:r>
              <a:rPr lang="en-GB" altLang="en-US" sz="28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Induced </a:t>
            </a:r>
          </a:p>
          <a:p>
            <a:pPr algn="r" eaLnBrk="1" hangingPunct="1"/>
            <a:endParaRPr lang="en-GB" altLang="en-US" sz="2800" dirty="0" smtClean="0">
              <a:solidFill>
                <a:schemeClr val="tx2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cdn2.hubspot.net/hub/203683/file-3007549786-png/blog-files/keywords20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34462"/>
            <a:ext cx="283482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Half-circle picture with accent arcs</Template>
  <TotalTime>0</TotalTime>
  <Words>1623</Words>
  <Application>Microsoft Office PowerPoint</Application>
  <PresentationFormat>On-screen Show (4:3)</PresentationFormat>
  <Paragraphs>120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Berlin Sans FB</vt:lpstr>
      <vt:lpstr>Calibri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2016-08-13T12:48:33Z</dcterms:created>
  <dcterms:modified xsi:type="dcterms:W3CDTF">2019-01-03T21:32:41Z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