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74672-703E-4EE0-8AB7-6156DBA310E5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CC45D-E5C7-4616-BC89-04BC3FABA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33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3NcZyOjgA&amp;index=36&amp;list=PLgB8P45yU0Gm58-Gq7fTM-IQIxq-Q0Gn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tokHQOmFu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1680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 Level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Philosophy of Religion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https://philosophy.boisestate.edu/wp-content/blogs.dir/1/files/2010/10/philosophers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62" y="1382678"/>
            <a:ext cx="4299126" cy="17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7031" y="3128429"/>
            <a:ext cx="1080388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u="sng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Focus of the lesson...</a:t>
            </a:r>
          </a:p>
          <a:p>
            <a:pPr eaLnBrk="1" hangingPunct="1"/>
            <a:endParaRPr lang="en-GB" altLang="en-US" sz="800" dirty="0">
              <a:solidFill>
                <a:schemeClr val="bg1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What is philosophy of religion?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567031" y="5972524"/>
            <a:ext cx="10803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www.youtube.com/watch?v=DX3NcZyOjgA&amp;index=36&amp;list=PLgB8P45yU0Gm58-Gq7fTM-IQIxq-Q0Gnk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7030" y="4624486"/>
            <a:ext cx="1080388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u="sng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To begin...</a:t>
            </a:r>
          </a:p>
          <a:p>
            <a:pPr eaLnBrk="1" hangingPunct="1"/>
            <a:endParaRPr lang="en-GB" altLang="en-US" sz="800" dirty="0">
              <a:solidFill>
                <a:schemeClr val="bg1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Watch the video clip and answer the questions (on a sheet).</a:t>
            </a:r>
          </a:p>
        </p:txBody>
      </p:sp>
      <p:pic>
        <p:nvPicPr>
          <p:cNvPr id="1028" name="Picture 4" descr="http://www.picgifs.com/graphics/q/question-marks/graphics-question-marks-481153.gif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67" y="3269989"/>
            <a:ext cx="1394666" cy="13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695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Rounded MT Bold" panose="020F0704030504030204" pitchFamily="34" charset="0"/>
              </a:rPr>
              <a:t>A Level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Rounded MT Bold" panose="020F0704030504030204" pitchFamily="34" charset="0"/>
              </a:rPr>
              <a:t>Philosophy of Religion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http://www.netanimations.net/Animated-question-mark-with-flashing-lights-picture.gif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563" y="1857535"/>
            <a:ext cx="8953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edia.giphy.com/media/3hBRASG9ZIFTW/giphy.gif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661" y="6014385"/>
            <a:ext cx="2546252" cy="73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9827" y="1924441"/>
            <a:ext cx="11475085" cy="44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600" u="sng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What does the exam involve?</a:t>
            </a:r>
          </a:p>
          <a:p>
            <a:pPr eaLnBrk="1" hangingPunct="1"/>
            <a:endParaRPr lang="en-GB" altLang="en-US" sz="800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3 exam papers </a:t>
            </a:r>
            <a:r>
              <a:rPr lang="en-GB" altLang="en-US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– Philosophy of Religion; Religion &amp; Ethics; </a:t>
            </a:r>
            <a:r>
              <a:rPr lang="en-GB" altLang="en-US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Buddhism</a:t>
            </a:r>
            <a:r>
              <a:rPr lang="en-GB" altLang="en-US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GB" altLang="en-US" sz="600" dirty="0">
              <a:solidFill>
                <a:schemeClr val="accent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Each paper </a:t>
            </a:r>
            <a:r>
              <a:rPr lang="en-GB" altLang="en-US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has the same format;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GB" altLang="en-US" sz="600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</a:rPr>
              <a:t>Students </a:t>
            </a:r>
            <a:r>
              <a:rPr lang="en-GB" sz="2400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</a:rPr>
              <a:t>answer all questions in Section A, Section B and Section C. </a:t>
            </a:r>
            <a:endParaRPr lang="en-GB" sz="2400" dirty="0" smtClean="0">
              <a:solidFill>
                <a:schemeClr val="accent1">
                  <a:lumMod val="90000"/>
                  <a:lumOff val="10000"/>
                </a:schemeClr>
              </a:solidFill>
              <a:latin typeface="Arial Rounded MT Bold" panose="020F07040305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GB" sz="600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GB" sz="2400" i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</a:rPr>
              <a:t>Section </a:t>
            </a:r>
            <a:r>
              <a:rPr lang="en-GB" sz="2400" i="1" u="sng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</a:rPr>
              <a:t>A </a:t>
            </a:r>
            <a:r>
              <a:rPr lang="en-GB" sz="24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Two extended-response </a:t>
            </a:r>
            <a:r>
              <a:rPr lang="en-GB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questions (8 + 12 marks). 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GB" sz="700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GB" sz="2400" i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</a:rPr>
              <a:t>Section </a:t>
            </a:r>
            <a:r>
              <a:rPr lang="en-GB" sz="2400" i="1" u="sng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</a:rPr>
              <a:t>B </a:t>
            </a:r>
            <a:r>
              <a:rPr lang="en-GB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One </a:t>
            </a:r>
            <a:r>
              <a:rPr lang="en-GB" sz="24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two-part essay </a:t>
            </a:r>
            <a:r>
              <a:rPr lang="en-GB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question (10 + 20 marks) </a:t>
            </a:r>
            <a:r>
              <a:rPr lang="en-GB" sz="24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on an excerpt, </a:t>
            </a:r>
            <a:r>
              <a:rPr lang="en-GB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from </a:t>
            </a:r>
            <a:r>
              <a:rPr lang="en-GB" sz="24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the extracts </a:t>
            </a:r>
            <a:r>
              <a:rPr lang="en-GB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list (these </a:t>
            </a:r>
            <a:r>
              <a:rPr lang="en-GB" sz="24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are </a:t>
            </a:r>
            <a:r>
              <a:rPr lang="en-GB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found </a:t>
            </a:r>
            <a:r>
              <a:rPr lang="en-GB" sz="24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in the A Level Religious Studies Anthology </a:t>
            </a:r>
            <a:r>
              <a:rPr lang="en-GB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on Edexcel website). You </a:t>
            </a:r>
            <a:r>
              <a:rPr lang="en-GB" sz="24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will </a:t>
            </a:r>
            <a:r>
              <a:rPr lang="en-GB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not </a:t>
            </a:r>
            <a:r>
              <a:rPr lang="en-GB" sz="24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take </a:t>
            </a:r>
            <a:r>
              <a:rPr lang="en-GB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the </a:t>
            </a:r>
            <a:r>
              <a:rPr lang="en-GB" sz="24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anthology into the examination. Relevant extracts will be printed in the examination paper. </a:t>
            </a:r>
            <a:endParaRPr lang="en-GB" sz="2400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GB" sz="600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GB" sz="2400" i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</a:rPr>
              <a:t>Section </a:t>
            </a:r>
            <a:r>
              <a:rPr lang="en-GB" sz="2400" i="1" u="sng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</a:rPr>
              <a:t>C</a:t>
            </a:r>
            <a:r>
              <a:rPr lang="en-GB" sz="2400" i="1" u="sng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One </a:t>
            </a:r>
            <a:r>
              <a:rPr lang="en-GB" sz="24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extended </a:t>
            </a:r>
            <a:r>
              <a:rPr lang="en-GB" sz="240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essay </a:t>
            </a:r>
            <a:r>
              <a:rPr lang="en-GB" sz="240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question (30 marks).</a:t>
            </a:r>
            <a:endParaRPr lang="en-GB" altLang="en-US" sz="2400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695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Rounded MT Bold" panose="020F0704030504030204" pitchFamily="34" charset="0"/>
              </a:rPr>
              <a:t>The Nature of Religious Experience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6678" y="1904540"/>
            <a:ext cx="1169747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u="sng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What is Religious Experience?</a:t>
            </a:r>
          </a:p>
          <a:p>
            <a:pPr eaLnBrk="1" hangingPunct="1"/>
            <a:endParaRPr lang="en-GB" altLang="en-US" sz="1000" dirty="0">
              <a:solidFill>
                <a:schemeClr val="accent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lphaLcParenR"/>
            </a:pPr>
            <a:r>
              <a:rPr lang="en-GB" altLang="en-US" sz="25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Write down two statements about anything that you                               believe to be true as a result of your own experience. </a:t>
            </a:r>
          </a:p>
          <a:p>
            <a:pPr marL="514350" indent="-514350" eaLnBrk="1" hangingPunct="1">
              <a:buAutoNum type="alphaLcParenR"/>
            </a:pPr>
            <a:endParaRPr lang="en-GB" altLang="en-US" sz="4000" dirty="0">
              <a:solidFill>
                <a:schemeClr val="accent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FontTx/>
              <a:buAutoNum type="alphaLcParenR"/>
            </a:pPr>
            <a:r>
              <a:rPr lang="en-GB" altLang="en-US" sz="25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Would you be as happy to believe the statements if you had not had the experience </a:t>
            </a:r>
            <a:r>
              <a:rPr lang="en-GB" altLang="en-US" sz="25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but heard about </a:t>
            </a:r>
            <a:r>
              <a:rPr lang="en-GB" altLang="en-US" sz="25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it from someone else? Explain your answer</a:t>
            </a:r>
            <a:r>
              <a:rPr lang="en-GB" altLang="en-US" sz="25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marL="514350" indent="-514350" eaLnBrk="1" hangingPunct="1">
              <a:buFontTx/>
              <a:buAutoNum type="alphaLcParenR"/>
            </a:pPr>
            <a:endParaRPr lang="en-GB" altLang="en-US" sz="4000" dirty="0">
              <a:solidFill>
                <a:schemeClr val="accent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lphaLcParenR"/>
            </a:pPr>
            <a:r>
              <a:rPr lang="en-GB" altLang="en-US" sz="25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What do you think might affect your decision whether                                   or not to believe something others might not believe. </a:t>
            </a:r>
            <a:endParaRPr lang="en-US" altLang="en-US" sz="2500" dirty="0">
              <a:solidFill>
                <a:schemeClr val="accent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lphaLcParenR"/>
            </a:pPr>
            <a:endParaRPr lang="en-GB" altLang="en-US" sz="2800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4329" y="3304960"/>
            <a:ext cx="49850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U2 are the greatest live band</a:t>
            </a:r>
            <a:endParaRPr lang="en-U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329" y="4636075"/>
            <a:ext cx="31121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Yes/no/perhaps…</a:t>
            </a:r>
            <a:endParaRPr lang="en-U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329" y="6054838"/>
            <a:ext cx="39869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Bias… beliefs… </a:t>
            </a:r>
            <a:r>
              <a:rPr lang="en-US" sz="320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etc</a:t>
            </a:r>
            <a:r>
              <a:rPr lang="en-US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…?</a:t>
            </a:r>
            <a:endParaRPr lang="en-U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1" name="Picture 3" descr="http://cover.u2cdn.com/cover/Video-Covers/DVD/2012-2016%20-%20Innocence%20&amp;%20Experience%20Tour/05%20-%202015%20-%20IE%20Tour%20-%202nd%20Leg%20-%20Europe/2015-11-11-Paris-LiveInParis-DV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2189" r="6344" b="11532"/>
          <a:stretch/>
        </p:blipFill>
        <p:spPr bwMode="auto">
          <a:xfrm>
            <a:off x="9245600" y="4996324"/>
            <a:ext cx="2838548" cy="169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lovethisgif.com/uploaded_images/48346-Free-Quiz-Questions-With-Answers....gif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74" y="2151404"/>
            <a:ext cx="1052213" cy="12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8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695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Rounded MT Bold" panose="020F0704030504030204" pitchFamily="34" charset="0"/>
              </a:rPr>
              <a:t>The Nature of Religious Experience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http://gianlucacolucci.org/wp-content/uploads/2014/10/2014846_univ_lsr_l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/>
          <a:stretch/>
        </p:blipFill>
        <p:spPr bwMode="auto">
          <a:xfrm>
            <a:off x="4267198" y="1998674"/>
            <a:ext cx="7477579" cy="396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1885" y="1998674"/>
            <a:ext cx="4034972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How is a religious experience different to any other experience?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1885" y="3470601"/>
            <a:ext cx="3875313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This might seem like an obvious question but you do need to be able to recognise when an experience is a religious experience.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884" y="6122351"/>
            <a:ext cx="115098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6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Explain your answer to the </a:t>
            </a:r>
            <a:r>
              <a:rPr lang="en-GB" altLang="en-US" sz="2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question. Use examples in your answer. </a:t>
            </a:r>
            <a:endParaRPr lang="en-GB" altLang="en-US" sz="2600" dirty="0">
              <a:solidFill>
                <a:schemeClr val="accent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6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695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Rounded MT Bold" panose="020F0704030504030204" pitchFamily="34" charset="0"/>
              </a:rPr>
              <a:t>The Nature of Religious Experience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1497" y="2484089"/>
            <a:ext cx="1080388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An example of a religious experience...</a:t>
            </a:r>
          </a:p>
          <a:p>
            <a:pPr eaLnBrk="1" hangingPunct="1"/>
            <a:endParaRPr lang="en-GB" altLang="en-US" sz="1000" dirty="0">
              <a:solidFill>
                <a:schemeClr val="accent1">
                  <a:lumMod val="90000"/>
                  <a:lumOff val="10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Read Acts 2 (abridged) and answer the questions.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1497" y="4571407"/>
            <a:ext cx="1127922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What is a religious experience?</a:t>
            </a:r>
          </a:p>
          <a:p>
            <a:pPr eaLnBrk="1" hangingPunct="1"/>
            <a:endParaRPr lang="en-GB" altLang="en-US" sz="1000" dirty="0">
              <a:solidFill>
                <a:schemeClr val="accent1">
                  <a:lumMod val="90000"/>
                  <a:lumOff val="10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Write a definition from what you have learnt in the lesson today.</a:t>
            </a:r>
          </a:p>
        </p:txBody>
      </p:sp>
      <p:pic>
        <p:nvPicPr>
          <p:cNvPr id="1026" name="Picture 2" descr="http://www.discerninghearts.com/blog/wp-content/uploads/2011/06/Holy-Spirit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615" y="2053235"/>
            <a:ext cx="2088108" cy="2749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3680" y="3636078"/>
            <a:ext cx="508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www.youtube.com/watch?v=xtokHQOmFu0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3048</TotalTime>
  <Words>346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Rounded MT Bold</vt:lpstr>
      <vt:lpstr>Calibri</vt:lpstr>
      <vt:lpstr>Gill Sans MT</vt:lpstr>
      <vt:lpstr>Segoe UI Symbol</vt:lpstr>
      <vt:lpstr>Wingdings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32</cp:revision>
  <cp:lastPrinted>2016-08-15T12:34:03Z</cp:lastPrinted>
  <dcterms:created xsi:type="dcterms:W3CDTF">2016-08-09T14:18:34Z</dcterms:created>
  <dcterms:modified xsi:type="dcterms:W3CDTF">2018-09-07T10:07:27Z</dcterms:modified>
</cp:coreProperties>
</file>