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62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2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35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93605-0C0C-4258-9724-5F2F9BB3BC90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FFE7F-C917-439A-8026-3D301EB5C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99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1B3D-E4E3-4A80-AB70-C5564C267266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0B30D-C07A-425B-A90C-BA7BEB191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9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015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3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0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3801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6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8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6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4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7CC0096-1860-4642-9CD2-0079EA5E7CD1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868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69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093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6nU2CrTiSe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5004" y="237014"/>
            <a:ext cx="117669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 JULIAN" panose="02000000000000000000" pitchFamily="2" charset="0"/>
              </a:rPr>
              <a:t>Theravada Buddhism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 JULIAN" panose="02000000000000000000" pitchFamily="2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425004" y="1676210"/>
            <a:ext cx="10244534" cy="1118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3000" u="sng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Key Question; </a:t>
            </a:r>
            <a:endParaRPr lang="en-GB" altLang="en-US" sz="3000" u="sng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500" u="sng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What is unique about Theravada Buddhism?</a:t>
            </a:r>
          </a:p>
          <a:p>
            <a:pPr marL="0" indent="0" eaLnBrk="1" hangingPunct="1">
              <a:buNone/>
            </a:pPr>
            <a:endParaRPr lang="en-GB" altLang="en-US" sz="1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425004" y="3310265"/>
            <a:ext cx="10244534" cy="1118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3000" u="sng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To begin… </a:t>
            </a:r>
            <a:endParaRPr lang="en-GB" altLang="en-US" sz="3000" u="sng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500" u="sng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Quiz time!</a:t>
            </a:r>
          </a:p>
          <a:p>
            <a:pPr marL="0" indent="0" eaLnBrk="1" hangingPunct="1">
              <a:buNone/>
            </a:pPr>
            <a:endParaRPr lang="en-GB" altLang="en-US" sz="1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77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868" y="1653979"/>
            <a:ext cx="1166825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8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u="sng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 Distinctive practices and emphases of Theravada Buddhism and how they shape and express religious identity.</a:t>
            </a:r>
            <a:endParaRPr lang="en-GB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3600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Its significance as the only surviving form of </a:t>
            </a:r>
            <a:r>
              <a:rPr lang="en-GB" sz="2400" dirty="0" err="1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Nikaya</a:t>
            </a:r>
            <a:endParaRPr lang="en-GB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8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Rejection of the idea of the Three Vehicles.</a:t>
            </a:r>
            <a:endParaRPr lang="en-GB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8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3600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The centrality of Buddha Gautama, especially in their use of images and stupas.</a:t>
            </a:r>
            <a:endParaRPr lang="en-GB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8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The goal of </a:t>
            </a:r>
            <a:r>
              <a:rPr lang="en-GB" sz="2400" dirty="0" err="1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nibbana</a:t>
            </a:r>
            <a:r>
              <a:rPr lang="en-GB" sz="24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2400" dirty="0" err="1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parinibbana</a:t>
            </a:r>
            <a:r>
              <a:rPr lang="en-GB" sz="24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a central teaching alongside an emphasis on renunciation, including the four stages to becoming an arahant</a:t>
            </a:r>
            <a:r>
              <a:rPr lang="en-GB" sz="2400" dirty="0" smtClean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en-GB" sz="800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The distinctive teachings of Theravada; their interpretation </a:t>
            </a:r>
            <a:r>
              <a:rPr lang="en-GB" sz="2400" dirty="0" smtClean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and </a:t>
            </a:r>
            <a:r>
              <a:rPr lang="en-GB" sz="24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 in light of the life and teachings of the Buddha </a:t>
            </a:r>
            <a:r>
              <a:rPr lang="en-GB" sz="2400" dirty="0" smtClean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and </a:t>
            </a:r>
            <a:r>
              <a:rPr lang="en-GB" sz="24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traditions of Buddhism and their different emphases.</a:t>
            </a:r>
            <a:endParaRPr lang="en-GB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800" dirty="0">
                <a:solidFill>
                  <a:srgbClr val="9D2B51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solidFill>
                <a:srgbClr val="9D2B51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" y="99885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 JULIAN" panose="02000000000000000000" pitchFamily="2" charset="0"/>
              </a:rPr>
              <a:t>Theravada Buddhism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 JULIAN" panose="02000000000000000000" pitchFamily="2" charset="0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 bwMode="auto">
          <a:xfrm>
            <a:off x="261869" y="1247679"/>
            <a:ext cx="11482757" cy="157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 i="1" u="sng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What you need to know…</a:t>
            </a:r>
            <a:endParaRPr lang="en-GB" altLang="en-US" sz="2800" i="1" u="sng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53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05844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 JULIAN" panose="02000000000000000000" pitchFamily="2" charset="0"/>
              </a:rPr>
              <a:t>Theravada Buddhism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 JULIAN" panose="02000000000000000000" pitchFamily="2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232012" y="1687300"/>
            <a:ext cx="11605365" cy="1577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3000" u="sng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Introduction; </a:t>
            </a:r>
            <a:endParaRPr lang="en-GB" altLang="en-US" sz="3000" u="sng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500" u="sng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r>
              <a:rPr lang="en-GB" altLang="en-US" sz="28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Read the introductory information about Theravada Buddhism.</a:t>
            </a:r>
          </a:p>
          <a:p>
            <a:pPr marL="0" indent="0" eaLnBrk="1" hangingPunct="1">
              <a:buNone/>
            </a:pPr>
            <a:r>
              <a:rPr lang="en-GB" altLang="en-US" sz="28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Answer questions 1 – 5.</a:t>
            </a:r>
          </a:p>
          <a:p>
            <a:pPr marL="0" indent="0" eaLnBrk="1" hangingPunct="1">
              <a:buNone/>
            </a:pPr>
            <a:endParaRPr lang="en-GB" altLang="en-US" sz="18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dirty="0" smtClean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232012" y="3554322"/>
            <a:ext cx="11605365" cy="2382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3000" u="sng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Watch and answer… </a:t>
            </a:r>
            <a:endParaRPr lang="en-GB" altLang="en-US" sz="3000" u="sng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500" u="sng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514350" indent="-514350" eaLnBrk="1" hangingPunct="1">
              <a:buAutoNum type="arabicPeriod"/>
            </a:pPr>
            <a:r>
              <a:rPr lang="en-GB" altLang="en-US" sz="28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Where is the Temple of the Tooth?</a:t>
            </a:r>
          </a:p>
          <a:p>
            <a:pPr marL="342900" indent="-342900" eaLnBrk="1" hangingPunct="1">
              <a:buAutoNum type="arabicPeriod"/>
            </a:pPr>
            <a:endParaRPr lang="en-GB" altLang="en-US" sz="8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342900" indent="-342900" eaLnBrk="1" hangingPunct="1">
              <a:buAutoNum type="arabicPeriod"/>
            </a:pPr>
            <a:r>
              <a:rPr lang="en-GB" altLang="en-US" sz="28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 How do people show respect and veneration of Buddha?</a:t>
            </a:r>
          </a:p>
          <a:p>
            <a:pPr marL="342900" indent="-342900" eaLnBrk="1" hangingPunct="1">
              <a:buAutoNum type="arabicPeriod"/>
            </a:pPr>
            <a:endParaRPr lang="en-GB" altLang="en-US" sz="8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342900" indent="-342900" eaLnBrk="1" hangingPunct="1">
              <a:buAutoNum type="arabicPeriod"/>
            </a:pPr>
            <a:r>
              <a:rPr lang="en-GB" altLang="en-US" sz="28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 What does this veneration suggest about what is                      important in Theravada Buddhism?</a:t>
            </a:r>
            <a:endParaRPr lang="en-GB" altLang="en-US" sz="18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0" indent="0" eaLnBrk="1" hangingPunct="1">
              <a:buNone/>
            </a:pPr>
            <a:endParaRPr lang="en-GB" altLang="en-US" sz="2800" dirty="0" smtClean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01636" y="3244334"/>
            <a:ext cx="5240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www.youtube.com/watch?v=6nU2CrTiSe8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70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 bwMode="auto">
          <a:xfrm>
            <a:off x="487141" y="1539991"/>
            <a:ext cx="11482757" cy="300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 u="sng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Read and answer… </a:t>
            </a:r>
            <a:endParaRPr lang="en-US" altLang="en-US" sz="2800" u="sng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6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After reading each of the sections of information answer the questions that follow. </a:t>
            </a:r>
          </a:p>
          <a:p>
            <a:pPr eaLnBrk="1" hangingPunct="1">
              <a:buFontTx/>
              <a:buNone/>
            </a:pPr>
            <a:endParaRPr lang="en-US" altLang="en-US" sz="6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You could use the lotus flower template to explain the Five </a:t>
            </a:r>
            <a:r>
              <a:rPr lang="en-US" altLang="en-US" sz="2800" dirty="0" err="1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Skandhas</a:t>
            </a:r>
            <a:r>
              <a:rPr lang="en-US" altLang="en-US" sz="28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.</a:t>
            </a:r>
            <a:endParaRPr lang="en-GB" altLang="en-US" sz="28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205844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 JULIAN" panose="02000000000000000000" pitchFamily="2" charset="0"/>
              </a:rPr>
              <a:t>Theravada Buddhism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 JULIAN" panose="02000000000000000000" pitchFamily="2" charset="0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487141" y="4349878"/>
            <a:ext cx="11015746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en-US" sz="2800" u="sng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And finally… </a:t>
            </a:r>
            <a:endParaRPr lang="en-US" altLang="en-US" sz="2800" u="sng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4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On a white board write down the key word from                          this lesson, that matches the definition given.</a:t>
            </a:r>
            <a:endParaRPr lang="en-GB" altLang="en-US" sz="2800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 autoUpdateAnimBg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3656</TotalTime>
  <Words>139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 JULIAN</vt:lpstr>
      <vt:lpstr>Arial</vt:lpstr>
      <vt:lpstr>Arial Rounded MT Bold</vt:lpstr>
      <vt:lpstr>Calibri</vt:lpstr>
      <vt:lpstr>Cambria</vt:lpstr>
      <vt:lpstr>Gill Sans MT</vt:lpstr>
      <vt:lpstr>Impact</vt:lpstr>
      <vt:lpstr>Times New Roman</vt:lpstr>
      <vt:lpstr>Badge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MICHAEL HAUGHTON</cp:lastModifiedBy>
  <cp:revision>38</cp:revision>
  <dcterms:created xsi:type="dcterms:W3CDTF">2017-04-16T19:36:36Z</dcterms:created>
  <dcterms:modified xsi:type="dcterms:W3CDTF">2019-01-03T21:08:21Z</dcterms:modified>
</cp:coreProperties>
</file>