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play.kahoot.it/#/?quizId=cdd25501-7b64-47b4-9d7d-7920c4f4bc9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7153" y="161074"/>
            <a:ext cx="873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Jhana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 (</a:t>
            </a:r>
            <a:r>
              <a:rPr lang="en-US" sz="54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Dhyana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) </a:t>
            </a:r>
            <a:r>
              <a:rPr lang="en-US" sz="54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Meditation</a:t>
            </a:r>
            <a:endParaRPr lang="en-US" sz="5400" b="0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amsky SF" pitchFamily="2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08082" y="1510479"/>
            <a:ext cx="8765627" cy="202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Key Question.</a:t>
            </a:r>
          </a:p>
          <a:p>
            <a:pPr eaLnBrk="1" hangingPunct="1">
              <a:buFontTx/>
              <a:buNone/>
            </a:pPr>
            <a:endParaRPr lang="en-GB" altLang="en-US" sz="8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Papyrus" panose="03070502060502030205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How </a:t>
            </a:r>
            <a:r>
              <a:rPr lang="en-GB" alt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is </a:t>
            </a:r>
            <a:r>
              <a:rPr lang="en-GB" altLang="en-US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Jhana</a:t>
            </a:r>
            <a:r>
              <a:rPr lang="en-GB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 meditation different from other forms of Buddhist meditation? </a:t>
            </a:r>
            <a:endParaRPr lang="en-GB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08082" y="3310758"/>
            <a:ext cx="7010401" cy="230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To begin... Recap - 3-2-1</a:t>
            </a:r>
            <a:endParaRPr lang="en-GB" altLang="en-US" sz="2800" b="1" u="sng" dirty="0">
              <a:solidFill>
                <a:schemeClr val="accent2">
                  <a:lumMod val="20000"/>
                  <a:lumOff val="80000"/>
                </a:schemeClr>
              </a:solidFill>
              <a:latin typeface="Papyrus" panose="03070502060502030205" pitchFamily="66" charset="0"/>
            </a:endParaRPr>
          </a:p>
          <a:p>
            <a:pPr eaLnBrk="1" hangingPunct="1">
              <a:buFontTx/>
              <a:buNone/>
            </a:pPr>
            <a:endParaRPr lang="en-GB" altLang="en-US" sz="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Papyrus" panose="03070502060502030205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3 reasons why Buddhists meditate</a:t>
            </a:r>
          </a:p>
          <a:p>
            <a:pPr eaLnBrk="1" hangingPunct="1">
              <a:buFontTx/>
              <a:buNone/>
            </a:pPr>
            <a:r>
              <a:rPr lang="en-GB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2 types of meditation</a:t>
            </a:r>
          </a:p>
          <a:p>
            <a:pPr eaLnBrk="1" hangingPunct="1">
              <a:buFontTx/>
              <a:buNone/>
            </a:pPr>
            <a:r>
              <a:rPr lang="en-GB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apyrus" panose="03070502060502030205" pitchFamily="66" charset="0"/>
              </a:rPr>
              <a:t>1 benefit for anyone of regular meditation</a:t>
            </a:r>
            <a:endParaRPr lang="en-GB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Papyrus" panose="03070502060502030205" pitchFamily="66" charset="0"/>
            </a:endParaRPr>
          </a:p>
        </p:txBody>
      </p:sp>
      <p:pic>
        <p:nvPicPr>
          <p:cNvPr id="1028" name="Picture 4" descr="Image result for lotu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274">
            <a:off x="5649390" y="1244649"/>
            <a:ext cx="872212" cy="82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4662" y="392299"/>
            <a:ext cx="71545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Jhana</a:t>
            </a:r>
            <a:r>
              <a:rPr lang="en-US" sz="4400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 (</a:t>
            </a:r>
            <a:r>
              <a:rPr lang="en-US" sz="4400" dirty="0" err="1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Dhyana</a:t>
            </a:r>
            <a:r>
              <a:rPr lang="en-US" sz="4400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) </a:t>
            </a:r>
            <a:r>
              <a:rPr lang="en-US" sz="4400" b="0" cap="none" spc="0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Meditation</a:t>
            </a:r>
            <a:endParaRPr lang="en-US" sz="4400" b="0" cap="none" spc="0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amsky SF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008" y="1339669"/>
            <a:ext cx="10426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Arial Rounded MT Bold" panose="020F0704030504030204" pitchFamily="34" charset="0"/>
              </a:rPr>
              <a:t>In </a:t>
            </a:r>
            <a:r>
              <a:rPr lang="en-GB" sz="2400" dirty="0">
                <a:latin typeface="Arial Rounded MT Bold" panose="020F0704030504030204" pitchFamily="34" charset="0"/>
              </a:rPr>
              <a:t>the outline of the ladder note down and very briefly explain each of the nine levels </a:t>
            </a:r>
            <a:r>
              <a:rPr lang="en-GB" sz="2400" dirty="0" smtClean="0">
                <a:latin typeface="Arial Rounded MT Bold" panose="020F0704030504030204" pitchFamily="34" charset="0"/>
              </a:rPr>
              <a:t>of </a:t>
            </a:r>
            <a:r>
              <a:rPr lang="en-GB" sz="2400" dirty="0" err="1">
                <a:latin typeface="Arial Rounded MT Bold" panose="020F0704030504030204" pitchFamily="34" charset="0"/>
              </a:rPr>
              <a:t>jhanas</a:t>
            </a:r>
            <a:r>
              <a:rPr lang="en-GB" sz="2400" dirty="0">
                <a:latin typeface="Arial Rounded MT Bold" panose="020F0704030504030204" pitchFamily="34" charset="0"/>
              </a:rPr>
              <a:t> starting from the bottom.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008" y="2170666"/>
            <a:ext cx="1131964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400" dirty="0" smtClean="0">
                <a:latin typeface="Arial Rounded MT Bold" panose="020F0704030504030204" pitchFamily="34" charset="0"/>
              </a:rPr>
              <a:t>Explain </a:t>
            </a:r>
            <a:r>
              <a:rPr lang="en-GB" sz="2400" dirty="0">
                <a:latin typeface="Arial Rounded MT Bold" panose="020F0704030504030204" pitchFamily="34" charset="0"/>
              </a:rPr>
              <a:t>what the </a:t>
            </a:r>
            <a:r>
              <a:rPr lang="en-GB" sz="2400" dirty="0" err="1">
                <a:latin typeface="Arial Rounded MT Bold" panose="020F0704030504030204" pitchFamily="34" charset="0"/>
              </a:rPr>
              <a:t>Jhanas</a:t>
            </a:r>
            <a:r>
              <a:rPr lang="en-GB" sz="2400" dirty="0">
                <a:latin typeface="Arial Rounded MT Bold" panose="020F0704030504030204" pitchFamily="34" charset="0"/>
              </a:rPr>
              <a:t> are and how they link to meditation</a:t>
            </a:r>
            <a:r>
              <a:rPr lang="en-GB" sz="24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6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How </a:t>
            </a:r>
            <a:r>
              <a:rPr lang="en-GB" sz="2400" dirty="0">
                <a:latin typeface="Arial Rounded MT Bold" panose="020F0704030504030204" pitchFamily="34" charset="0"/>
              </a:rPr>
              <a:t>are the </a:t>
            </a:r>
            <a:r>
              <a:rPr lang="en-GB" sz="2400" dirty="0" err="1">
                <a:latin typeface="Arial Rounded MT Bold" panose="020F0704030504030204" pitchFamily="34" charset="0"/>
              </a:rPr>
              <a:t>jhanic</a:t>
            </a:r>
            <a:r>
              <a:rPr lang="en-GB" sz="2400" dirty="0">
                <a:latin typeface="Arial Rounded MT Bold" panose="020F0704030504030204" pitchFamily="34" charset="0"/>
              </a:rPr>
              <a:t> states reached through meditation</a:t>
            </a:r>
            <a:r>
              <a:rPr lang="en-GB" sz="2400" dirty="0" smtClean="0">
                <a:latin typeface="Arial Rounded MT Bold" panose="020F0704030504030204" pitchFamily="34" charset="0"/>
              </a:rPr>
              <a:t>?</a:t>
            </a:r>
          </a:p>
          <a:p>
            <a:pPr marL="457200" indent="-457200">
              <a:buAutoNum type="arabicPeriod" startAt="3"/>
            </a:pPr>
            <a:endParaRPr lang="en-GB" sz="6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How </a:t>
            </a:r>
            <a:r>
              <a:rPr lang="en-GB" sz="2400" dirty="0">
                <a:latin typeface="Arial Rounded MT Bold" panose="020F0704030504030204" pitchFamily="34" charset="0"/>
              </a:rPr>
              <a:t>might being able to witness your past lives through the highest </a:t>
            </a:r>
            <a:r>
              <a:rPr lang="en-GB" sz="2400" dirty="0" err="1">
                <a:latin typeface="Arial Rounded MT Bold" panose="020F0704030504030204" pitchFamily="34" charset="0"/>
              </a:rPr>
              <a:t>jhanic</a:t>
            </a:r>
            <a:r>
              <a:rPr lang="en-GB" sz="2400" dirty="0">
                <a:latin typeface="Arial Rounded MT Bold" panose="020F0704030504030204" pitchFamily="34" charset="0"/>
              </a:rPr>
              <a:t> states be an advantage</a:t>
            </a:r>
            <a:r>
              <a:rPr lang="en-GB" sz="2400" dirty="0" smtClean="0">
                <a:latin typeface="Arial Rounded MT Bold" panose="020F0704030504030204" pitchFamily="34" charset="0"/>
              </a:rPr>
              <a:t>?</a:t>
            </a:r>
          </a:p>
          <a:p>
            <a:pPr marL="457200" indent="-457200">
              <a:buAutoNum type="arabicPeriod" startAt="3"/>
            </a:pPr>
            <a:endParaRPr lang="en-GB" sz="6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What </a:t>
            </a:r>
            <a:r>
              <a:rPr lang="en-GB" sz="2400" dirty="0">
                <a:latin typeface="Arial Rounded MT Bold" panose="020F0704030504030204" pitchFamily="34" charset="0"/>
              </a:rPr>
              <a:t>is one-pointed concentration</a:t>
            </a:r>
            <a:r>
              <a:rPr lang="en-GB" sz="2400" dirty="0" smtClean="0">
                <a:latin typeface="Arial Rounded MT Bold" panose="020F0704030504030204" pitchFamily="34" charset="0"/>
              </a:rPr>
              <a:t>?</a:t>
            </a:r>
          </a:p>
          <a:p>
            <a:pPr marL="457200" indent="-457200">
              <a:buAutoNum type="arabicPeriod" startAt="3"/>
            </a:pPr>
            <a:endParaRPr lang="en-GB" sz="7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Explain </a:t>
            </a:r>
            <a:r>
              <a:rPr lang="en-GB" sz="2400" dirty="0">
                <a:latin typeface="Arial Rounded MT Bold" panose="020F0704030504030204" pitchFamily="34" charset="0"/>
              </a:rPr>
              <a:t>the differences between contemplative and concentration meditation.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endParaRPr lang="en-GB" sz="5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Give </a:t>
            </a:r>
            <a:r>
              <a:rPr lang="en-GB" sz="2400" dirty="0">
                <a:latin typeface="Arial Rounded MT Bold" panose="020F0704030504030204" pitchFamily="34" charset="0"/>
              </a:rPr>
              <a:t>an example of how contemplative meditation can work in practice</a:t>
            </a:r>
            <a:r>
              <a:rPr lang="en-GB" sz="2400" dirty="0" smtClean="0">
                <a:latin typeface="Arial Rounded MT Bold" panose="020F0704030504030204" pitchFamily="34" charset="0"/>
              </a:rPr>
              <a:t>.</a:t>
            </a:r>
          </a:p>
          <a:p>
            <a:pPr marL="457200" indent="-457200">
              <a:buAutoNum type="arabicPeriod" startAt="3"/>
            </a:pPr>
            <a:endParaRPr lang="en-GB" sz="6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Explain </a:t>
            </a:r>
            <a:r>
              <a:rPr lang="en-GB" sz="2400" dirty="0">
                <a:latin typeface="Arial Rounded MT Bold" panose="020F0704030504030204" pitchFamily="34" charset="0"/>
              </a:rPr>
              <a:t>how concentration meditation works and how it can be practiced.</a:t>
            </a:r>
          </a:p>
          <a:p>
            <a:pPr marL="457200" indent="-457200">
              <a:buAutoNum type="arabicPeriod" startAt="3"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 startAt="3"/>
            </a:pPr>
            <a:endParaRPr lang="en-GB" sz="2400" dirty="0"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Image result for ladder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0" y="341185"/>
            <a:ext cx="998483" cy="9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1637" r="27410"/>
          <a:stretch/>
        </p:blipFill>
        <p:spPr bwMode="auto">
          <a:xfrm flipH="1">
            <a:off x="10846675" y="231228"/>
            <a:ext cx="1146353" cy="26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9" y="2113196"/>
            <a:ext cx="9038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9"/>
            </a:pPr>
            <a:r>
              <a:rPr lang="en-GB" sz="2400" dirty="0" smtClean="0">
                <a:latin typeface="Arial Rounded MT Bold" panose="020F0704030504030204" pitchFamily="34" charset="0"/>
              </a:rPr>
              <a:t>Note </a:t>
            </a:r>
            <a:r>
              <a:rPr lang="en-GB" sz="2400" dirty="0">
                <a:latin typeface="Arial Rounded MT Bold" panose="020F0704030504030204" pitchFamily="34" charset="0"/>
              </a:rPr>
              <a:t>down each of the five hindrances and explain how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   each </a:t>
            </a:r>
            <a:r>
              <a:rPr lang="en-GB" sz="2400" dirty="0">
                <a:latin typeface="Arial Rounded MT Bold" panose="020F0704030504030204" pitchFamily="34" charset="0"/>
              </a:rPr>
              <a:t>can hinder meditation</a:t>
            </a:r>
            <a:r>
              <a:rPr lang="en-GB" sz="2400" dirty="0" smtClean="0">
                <a:latin typeface="Arial Rounded MT Bold" panose="020F0704030504030204" pitchFamily="34" charset="0"/>
              </a:rPr>
              <a:t>.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7153" y="161074"/>
            <a:ext cx="873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Jhana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 (</a:t>
            </a:r>
            <a:r>
              <a:rPr lang="en-US" sz="54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Dhyana</a:t>
            </a:r>
            <a:r>
              <a:rPr lang="en-US" sz="5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) </a:t>
            </a:r>
            <a:r>
              <a:rPr lang="en-US" sz="54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sky SF" pitchFamily="2" charset="0"/>
              </a:rPr>
              <a:t>Meditation</a:t>
            </a:r>
            <a:endParaRPr lang="en-US" sz="5400" b="0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amsky SF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6047" y="3471574"/>
            <a:ext cx="9038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And finally…</a:t>
            </a:r>
          </a:p>
          <a:p>
            <a:r>
              <a:rPr lang="en-GB" sz="800" dirty="0" smtClean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9" y="3972985"/>
            <a:ext cx="9196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https://play.kahoot.it/#/?</a:t>
            </a:r>
            <a:r>
              <a:rPr lang="en-GB" dirty="0" smtClean="0">
                <a:hlinkClick r:id="rId2"/>
              </a:rPr>
              <a:t>quizId=cdd25501-7b64-47b4-9d7d-7920c4f4bc9c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2" name="Picture 4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26" y="4473533"/>
            <a:ext cx="2041243" cy="222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127</TotalTime>
  <Words>178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Adamsky SF</vt:lpstr>
      <vt:lpstr>Arial</vt:lpstr>
      <vt:lpstr>Arial Rounded MT Bold</vt:lpstr>
      <vt:lpstr>Century Gothic</vt:lpstr>
      <vt:lpstr>Papyrus</vt:lpstr>
      <vt:lpstr>Savon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MICHAEL HAUGHTON</cp:lastModifiedBy>
  <cp:revision>12</cp:revision>
  <dcterms:created xsi:type="dcterms:W3CDTF">2017-04-05T12:47:07Z</dcterms:created>
  <dcterms:modified xsi:type="dcterms:W3CDTF">2019-01-03T20:57:23Z</dcterms:modified>
</cp:coreProperties>
</file>