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3F1"/>
    <a:srgbClr val="FFEFF7"/>
    <a:srgbClr val="FFE7F3"/>
    <a:srgbClr val="FFDDEE"/>
    <a:srgbClr val="F3E9E5"/>
    <a:srgbClr val="FFA3D1"/>
    <a:srgbClr val="CC0066"/>
    <a:srgbClr val="FFFFCC"/>
    <a:srgbClr val="000099"/>
    <a:srgbClr val="081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F17A2-76C7-47A3-B7FF-BA6B51777B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9161-77BC-442D-B8B9-B17FDB70D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781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1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4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77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20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6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02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5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6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49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6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3912-26D6-4A29-8C5B-BA8630DC700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237E-04BE-4005-8B5E-E44913B50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20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95c4f3e5-4fd3-49ae-9916-f562408c6ed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blelol.com/uploads/17/buddhism-picture-wallpaper-photo-fun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431540" y="1596343"/>
            <a:ext cx="8235508" cy="4176464"/>
          </a:xfrm>
          <a:prstGeom prst="roundRect">
            <a:avLst/>
          </a:prstGeom>
          <a:gradFill>
            <a:gsLst>
              <a:gs pos="8000">
                <a:schemeClr val="accent2">
                  <a:lumMod val="40000"/>
                  <a:lumOff val="60000"/>
                </a:schemeClr>
              </a:gs>
              <a:gs pos="22000">
                <a:srgbClr val="FFFFCC"/>
              </a:gs>
              <a:gs pos="70000">
                <a:srgbClr val="FFFFCC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23528" y="341040"/>
            <a:ext cx="8424936" cy="1071736"/>
          </a:xfrm>
          <a:prstGeom prst="roundRect">
            <a:avLst/>
          </a:prstGeom>
          <a:gradFill>
            <a:gsLst>
              <a:gs pos="8000">
                <a:schemeClr val="accent2">
                  <a:lumMod val="40000"/>
                  <a:lumOff val="60000"/>
                </a:schemeClr>
              </a:gs>
              <a:gs pos="22000">
                <a:srgbClr val="FFFFCC"/>
              </a:gs>
              <a:gs pos="70000">
                <a:srgbClr val="FFFFCC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522965"/>
            <a:ext cx="81995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Papyrus" pitchFamily="66" charset="0"/>
              </a:rPr>
              <a:t>The Three Marks of Existence </a:t>
            </a:r>
            <a:endParaRPr lang="en-US" sz="4400" b="1" cap="none" spc="50" dirty="0">
              <a:ln w="12700" cmpd="sng">
                <a:solidFill>
                  <a:srgbClr val="C0000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Papyrus" pitchFamily="66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75302" y="2058990"/>
            <a:ext cx="842493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800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Papyrus" pitchFamily="66" charset="0"/>
              </a:rPr>
              <a:t>Focus.</a:t>
            </a:r>
          </a:p>
          <a:p>
            <a:pPr marL="342900" indent="-342900">
              <a:spcBef>
                <a:spcPct val="20000"/>
              </a:spcBef>
            </a:pPr>
            <a:endParaRPr lang="en-GB" sz="400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Papyru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5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Papyru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8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Papyrus" pitchFamily="66" charset="0"/>
              </a:rPr>
              <a:t>What are Buddhist beliefs about the nature of life? </a:t>
            </a:r>
            <a:endParaRPr lang="en-GB" sz="28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Papyrus" pitchFamily="66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75302" y="3610709"/>
            <a:ext cx="842493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800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Papyrus" pitchFamily="66" charset="0"/>
              </a:rPr>
              <a:t>To start...</a:t>
            </a:r>
          </a:p>
          <a:p>
            <a:pPr marL="342900" indent="-342900">
              <a:spcBef>
                <a:spcPct val="20000"/>
              </a:spcBef>
            </a:pPr>
            <a:endParaRPr lang="en-GB" sz="400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Papyru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5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Papyru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8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Papyrus" pitchFamily="66" charset="0"/>
              </a:rPr>
              <a:t>Quiz. </a:t>
            </a:r>
            <a:endParaRPr lang="en-GB" sz="28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Papyru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5736" y="4270975"/>
            <a:ext cx="6138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hlinkClick r:id="rId3"/>
              </a:rPr>
              <a:t>https://play.kahoot.it/#/?</a:t>
            </a:r>
            <a:r>
              <a:rPr lang="en-GB" sz="2000" dirty="0" smtClean="0">
                <a:hlinkClick r:id="rId3"/>
              </a:rPr>
              <a:t>quizId=95c4f3e5-4fd3-49ae-9916-f562408c6ed4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14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humbs.dreamstime.com/z/buddhist-flags-background-2372739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84"/>
          <a:stretch/>
        </p:blipFill>
        <p:spPr bwMode="auto">
          <a:xfrm>
            <a:off x="6716" y="18936"/>
            <a:ext cx="9196845" cy="683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575042" y="2141652"/>
            <a:ext cx="8060192" cy="3864814"/>
          </a:xfrm>
          <a:prstGeom prst="roundRect">
            <a:avLst/>
          </a:prstGeom>
          <a:gradFill>
            <a:gsLst>
              <a:gs pos="0">
                <a:srgbClr val="FFFF00"/>
              </a:gs>
              <a:gs pos="9000">
                <a:srgbClr val="FFFFCC"/>
              </a:gs>
              <a:gs pos="92000">
                <a:srgbClr val="FFFFCC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13441" y="385768"/>
            <a:ext cx="8280920" cy="1080120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05386" y="643190"/>
            <a:ext cx="812984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  <a:solidFill>
                  <a:srgbClr val="000099"/>
                </a:solidFill>
                <a:latin typeface="Papyrus" pitchFamily="66" charset="0"/>
              </a:rPr>
              <a:t>The Three Marks of Existence </a:t>
            </a:r>
            <a:endParaRPr lang="en-US" sz="4400" b="1" dirty="0">
              <a:ln/>
              <a:solidFill>
                <a:srgbClr val="000099"/>
              </a:solidFill>
              <a:latin typeface="Papyrus" pitchFamily="66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45025" y="2460132"/>
            <a:ext cx="7920880" cy="318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  <a:tabLst>
                <a:tab pos="1152525" algn="l"/>
              </a:tabLst>
            </a:pPr>
            <a:r>
              <a:rPr lang="en-GB" sz="700" u="none" strike="noStrike" dirty="0">
                <a:solidFill>
                  <a:srgbClr val="00009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endParaRPr lang="en-GB" sz="2400" b="1" dirty="0">
              <a:solidFill>
                <a:srgbClr val="000099"/>
              </a:solidFill>
              <a:effectLst/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152525" algn="l"/>
              </a:tabLst>
            </a:pPr>
            <a:r>
              <a:rPr lang="en-GB" sz="3200" b="1" u="sng" dirty="0">
                <a:solidFill>
                  <a:srgbClr val="000099"/>
                </a:solidFill>
                <a:effectLst/>
                <a:latin typeface="Papyrus" panose="03070502060502030205" pitchFamily="66" charset="0"/>
                <a:ea typeface="Times New Roman" panose="02020603050405020304" pitchFamily="18" charset="0"/>
              </a:rPr>
              <a:t>Explain</a:t>
            </a:r>
            <a:r>
              <a:rPr lang="en-GB" sz="3200" b="1" u="sng" dirty="0" smtClean="0">
                <a:solidFill>
                  <a:srgbClr val="000099"/>
                </a:solidFill>
                <a:effectLst/>
                <a:latin typeface="Papyrus" panose="03070502060502030205" pitchFamily="66" charset="0"/>
                <a:ea typeface="Times New Roman" panose="02020603050405020304" pitchFamily="18" charset="0"/>
              </a:rPr>
              <a:t>….</a:t>
            </a:r>
          </a:p>
          <a:p>
            <a:pPr>
              <a:spcAft>
                <a:spcPts val="0"/>
              </a:spcAft>
              <a:tabLst>
                <a:tab pos="1152525" algn="l"/>
              </a:tabLst>
            </a:pPr>
            <a:endParaRPr lang="en-GB" sz="1000" b="1" dirty="0">
              <a:solidFill>
                <a:srgbClr val="000099"/>
              </a:solidFill>
              <a:effectLst/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152525" algn="l"/>
              </a:tabLst>
            </a:pPr>
            <a:r>
              <a:rPr lang="en-GB" sz="900" b="1" dirty="0">
                <a:solidFill>
                  <a:srgbClr val="000099"/>
                </a:solidFill>
                <a:effectLst/>
                <a:latin typeface="Papyrus" panose="03070502060502030205" pitchFamily="66" charset="0"/>
                <a:ea typeface="Times New Roman" panose="02020603050405020304" pitchFamily="18" charset="0"/>
              </a:rPr>
              <a:t> </a:t>
            </a:r>
            <a:endParaRPr lang="en-GB" sz="2400" b="1" dirty="0">
              <a:solidFill>
                <a:srgbClr val="000099"/>
              </a:solidFill>
              <a:effectLst/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ndara" panose="020E0502030303020204" pitchFamily="34" charset="0"/>
              <a:buAutoNum type="arabicPeriod"/>
            </a:pPr>
            <a:r>
              <a:rPr lang="en-GB" sz="2800" b="1" dirty="0">
                <a:solidFill>
                  <a:srgbClr val="000099"/>
                </a:solidFill>
                <a:effectLst/>
                <a:latin typeface="Papyrus" panose="03070502060502030205" pitchFamily="66" charset="0"/>
                <a:ea typeface="Times New Roman" panose="02020603050405020304" pitchFamily="18" charset="0"/>
              </a:rPr>
              <a:t>Explain, with examples why material things are impermanent</a:t>
            </a:r>
            <a:r>
              <a:rPr lang="en-GB" sz="2800" b="1" dirty="0" smtClean="0">
                <a:solidFill>
                  <a:srgbClr val="000099"/>
                </a:solidFill>
                <a:effectLst/>
                <a:latin typeface="Papyrus" panose="03070502060502030205" pitchFamily="66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Candara" panose="020E0502030303020204" pitchFamily="34" charset="0"/>
              <a:buAutoNum type="arabicPeriod"/>
            </a:pPr>
            <a:endParaRPr lang="en-GB" sz="2000" b="1" dirty="0">
              <a:solidFill>
                <a:srgbClr val="000099"/>
              </a:solidFill>
              <a:effectLst/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ndara" panose="020E0502030303020204" pitchFamily="34" charset="0"/>
              <a:buAutoNum type="arabicPeriod"/>
            </a:pPr>
            <a:r>
              <a:rPr lang="en-GB" sz="2800" b="1" dirty="0">
                <a:solidFill>
                  <a:srgbClr val="000099"/>
                </a:solidFill>
                <a:effectLst/>
                <a:latin typeface="Papyrus" panose="03070502060502030205" pitchFamily="66" charset="0"/>
                <a:ea typeface="Times New Roman" panose="02020603050405020304" pitchFamily="18" charset="0"/>
              </a:rPr>
              <a:t>Explain with examples why human beings/life are/is impermanent.</a:t>
            </a:r>
            <a:endParaRPr lang="en-GB" sz="2400" b="1" dirty="0">
              <a:solidFill>
                <a:srgbClr val="000099"/>
              </a:solidFill>
              <a:effectLst/>
              <a:latin typeface="Papyrus" panose="03070502060502030205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9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3.bp.blogspot.com/_B0a00IAa_uk/TC9EOvcf7-I/AAAAAAAAAL4/QUrpiFidcUs/s1600/1918_Korean_Independence_declara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7"/>
          <a:stretch/>
        </p:blipFill>
        <p:spPr bwMode="auto">
          <a:xfrm>
            <a:off x="0" y="-24827"/>
            <a:ext cx="9195210" cy="688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73832" y="260648"/>
            <a:ext cx="8280920" cy="108012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544" y="522965"/>
            <a:ext cx="81995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Papyrus" pitchFamily="66" charset="0"/>
              </a:rPr>
              <a:t>The Three Marks of Existence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Papyru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3832" y="1486606"/>
            <a:ext cx="8363780" cy="504056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67544" y="1888560"/>
            <a:ext cx="8727666" cy="241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GB" sz="400" b="1" dirty="0" smtClean="0">
              <a:latin typeface="Papyru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700" b="1" i="1" u="sng" dirty="0" smtClean="0">
                <a:latin typeface="Papyrus" pitchFamily="66" charset="0"/>
              </a:rPr>
              <a:t>Read about </a:t>
            </a:r>
            <a:r>
              <a:rPr lang="en-GB" sz="2700" b="1" i="1" u="sng" dirty="0" err="1" smtClean="0">
                <a:latin typeface="Papyrus" pitchFamily="66" charset="0"/>
              </a:rPr>
              <a:t>Anicca</a:t>
            </a:r>
            <a:r>
              <a:rPr lang="en-GB" sz="2700" b="1" i="1" u="sng" dirty="0" smtClean="0">
                <a:latin typeface="Papyrus" pitchFamily="66" charset="0"/>
              </a:rPr>
              <a:t> and explain…</a:t>
            </a:r>
          </a:p>
          <a:p>
            <a:pPr marL="342900" indent="-342900">
              <a:spcBef>
                <a:spcPct val="20000"/>
              </a:spcBef>
            </a:pPr>
            <a:endParaRPr lang="en-GB" sz="800" b="1" i="1" dirty="0" smtClean="0">
              <a:latin typeface="Papyrus" pitchFamily="66" charset="0"/>
            </a:endParaRP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en-GB" sz="2700" b="1" dirty="0" smtClean="0">
                <a:latin typeface="Papyrus" pitchFamily="66" charset="0"/>
              </a:rPr>
              <a:t>Explain with examples, how material things are  impermanent. </a:t>
            </a:r>
          </a:p>
          <a:p>
            <a:pPr>
              <a:spcBef>
                <a:spcPct val="20000"/>
              </a:spcBef>
            </a:pPr>
            <a:endParaRPr lang="en-GB" sz="400" b="1" dirty="0" smtClean="0">
              <a:latin typeface="Papyrus" pitchFamily="66" charset="0"/>
            </a:endParaRPr>
          </a:p>
          <a:p>
            <a:pPr>
              <a:spcBef>
                <a:spcPct val="20000"/>
              </a:spcBef>
            </a:pPr>
            <a:r>
              <a:rPr lang="en-GB" sz="2700" b="1" dirty="0" smtClean="0">
                <a:latin typeface="Papyrus" pitchFamily="66" charset="0"/>
              </a:rPr>
              <a:t>2.  Explain with examples, how humans are impermanent. </a:t>
            </a:r>
            <a:endParaRPr lang="en-GB" sz="2700" b="1" dirty="0">
              <a:latin typeface="Papyru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6902" y="4164955"/>
            <a:ext cx="814811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atin typeface="Papyrus" panose="03070502060502030205" pitchFamily="66" charset="0"/>
              </a:rPr>
              <a:t> </a:t>
            </a:r>
          </a:p>
          <a:p>
            <a:pPr lvl="0"/>
            <a:r>
              <a:rPr lang="en-GB" sz="2700" b="1" dirty="0" smtClean="0">
                <a:latin typeface="Papyrus" panose="03070502060502030205" pitchFamily="66" charset="0"/>
              </a:rPr>
              <a:t>3.   How </a:t>
            </a:r>
            <a:r>
              <a:rPr lang="en-GB" sz="2700" b="1" dirty="0">
                <a:latin typeface="Papyrus" panose="03070502060502030205" pitchFamily="66" charset="0"/>
              </a:rPr>
              <a:t>can acceptance of </a:t>
            </a:r>
            <a:r>
              <a:rPr lang="en-GB" sz="2700" b="1" dirty="0" err="1">
                <a:latin typeface="Papyrus" panose="03070502060502030205" pitchFamily="66" charset="0"/>
              </a:rPr>
              <a:t>anicca</a:t>
            </a:r>
            <a:r>
              <a:rPr lang="en-GB" sz="2700" b="1" dirty="0">
                <a:latin typeface="Papyrus" panose="03070502060502030205" pitchFamily="66" charset="0"/>
              </a:rPr>
              <a:t> help to reduce </a:t>
            </a:r>
            <a:endParaRPr lang="en-GB" sz="2700" b="1" dirty="0" smtClean="0">
              <a:latin typeface="Papyrus" panose="03070502060502030205" pitchFamily="66" charset="0"/>
            </a:endParaRPr>
          </a:p>
          <a:p>
            <a:pPr lvl="0"/>
            <a:r>
              <a:rPr lang="en-GB" sz="2700" b="1" dirty="0" smtClean="0">
                <a:latin typeface="Papyrus" panose="03070502060502030205" pitchFamily="66" charset="0"/>
              </a:rPr>
              <a:t>      suffering</a:t>
            </a:r>
            <a:r>
              <a:rPr lang="en-GB" sz="2700" b="1" dirty="0">
                <a:latin typeface="Papyrus" panose="03070502060502030205" pitchFamily="66" charset="0"/>
              </a:rPr>
              <a:t>. </a:t>
            </a:r>
            <a:r>
              <a:rPr lang="en-GB" sz="2700" b="1" dirty="0" smtClean="0">
                <a:latin typeface="Papyrus" panose="03070502060502030205" pitchFamily="66" charset="0"/>
              </a:rPr>
              <a:t> Use </a:t>
            </a:r>
            <a:r>
              <a:rPr lang="en-GB" sz="2700" b="1" dirty="0">
                <a:latin typeface="Papyrus" panose="03070502060502030205" pitchFamily="66" charset="0"/>
              </a:rPr>
              <a:t>examples to aid your explanation</a:t>
            </a:r>
            <a:r>
              <a:rPr lang="en-GB" sz="2700" b="1" dirty="0" smtClean="0">
                <a:latin typeface="Papyrus" panose="03070502060502030205" pitchFamily="66" charset="0"/>
              </a:rPr>
              <a:t>.</a:t>
            </a:r>
          </a:p>
          <a:p>
            <a:pPr lvl="0"/>
            <a:endParaRPr lang="en-GB" sz="1000" b="1" dirty="0">
              <a:latin typeface="Papyrus" panose="03070502060502030205" pitchFamily="66" charset="0"/>
            </a:endParaRPr>
          </a:p>
          <a:p>
            <a:pPr lvl="0"/>
            <a:r>
              <a:rPr lang="en-GB" sz="2700" b="1" dirty="0" smtClean="0">
                <a:latin typeface="Papyrus" panose="03070502060502030205" pitchFamily="66" charset="0"/>
              </a:rPr>
              <a:t>4.   Explain </a:t>
            </a:r>
            <a:r>
              <a:rPr lang="en-GB" sz="2700" b="1" dirty="0">
                <a:latin typeface="Papyrus" panose="03070502060502030205" pitchFamily="66" charset="0"/>
              </a:rPr>
              <a:t>clearly why </a:t>
            </a:r>
            <a:r>
              <a:rPr lang="en-GB" sz="2700" b="1" dirty="0" err="1">
                <a:latin typeface="Papyrus" panose="03070502060502030205" pitchFamily="66" charset="0"/>
              </a:rPr>
              <a:t>anicca</a:t>
            </a:r>
            <a:r>
              <a:rPr lang="en-GB" sz="2700" b="1" dirty="0">
                <a:latin typeface="Papyrus" panose="03070502060502030205" pitchFamily="66" charset="0"/>
              </a:rPr>
              <a:t> links to dukkha</a:t>
            </a:r>
            <a:r>
              <a:rPr lang="en-GB" sz="2700" b="1" dirty="0" smtClean="0">
                <a:latin typeface="Papyrus" panose="03070502060502030205" pitchFamily="66" charset="0"/>
              </a:rPr>
              <a:t>.</a:t>
            </a:r>
          </a:p>
          <a:p>
            <a:pPr lvl="0"/>
            <a:endParaRPr lang="en-GB" sz="800" b="1" dirty="0">
              <a:latin typeface="Papyrus" panose="03070502060502030205" pitchFamily="66" charset="0"/>
            </a:endParaRPr>
          </a:p>
          <a:p>
            <a:r>
              <a:rPr lang="en-GB" sz="2800" b="1" dirty="0">
                <a:latin typeface="Papyrus" panose="03070502060502030205" pitchFamily="66" charset="0"/>
              </a:rPr>
              <a:t> </a:t>
            </a:r>
          </a:p>
          <a:p>
            <a:endParaRPr lang="en-GB" sz="28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9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humbs.dreamstime.com/x/thai-buddhist-background-6956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732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79512" y="1655080"/>
            <a:ext cx="8712968" cy="4654239"/>
          </a:xfrm>
          <a:prstGeom prst="round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7000">
                <a:srgbClr val="FFFFCC"/>
              </a:gs>
              <a:gs pos="86000">
                <a:srgbClr val="FFFFCC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b="1" dirty="0">
              <a:latin typeface="Papyrus" panose="03070502060502030205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544" y="240554"/>
            <a:ext cx="8199504" cy="889811"/>
          </a:xfrm>
          <a:prstGeom prst="round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23000">
                <a:srgbClr val="FFFFCC"/>
              </a:gs>
              <a:gs pos="80000">
                <a:srgbClr val="FFFFCC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36244" y="398513"/>
            <a:ext cx="81995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pyrus" pitchFamily="66" charset="0"/>
              </a:rPr>
              <a:t>The Three Marks of Existence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5" y="1837006"/>
            <a:ext cx="83529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rgbClr val="CC0066"/>
                </a:solidFill>
                <a:latin typeface="Papyrus" panose="03070502060502030205" pitchFamily="66" charset="0"/>
              </a:rPr>
              <a:t>Explain... </a:t>
            </a:r>
            <a:endParaRPr lang="en-GB" sz="2800" b="1" dirty="0">
              <a:solidFill>
                <a:srgbClr val="CC0066"/>
              </a:solidFill>
              <a:latin typeface="Papyrus" panose="03070502060502030205" pitchFamily="66" charset="0"/>
            </a:endParaRPr>
          </a:p>
          <a:p>
            <a:r>
              <a:rPr lang="en-GB" sz="1400" b="1" dirty="0">
                <a:solidFill>
                  <a:srgbClr val="CC0066"/>
                </a:solidFill>
                <a:latin typeface="Papyrus" panose="03070502060502030205" pitchFamily="66" charset="0"/>
              </a:rPr>
              <a:t> </a:t>
            </a:r>
          </a:p>
          <a:p>
            <a:r>
              <a:rPr lang="en-GB" sz="2600" b="1" dirty="0" smtClean="0">
                <a:solidFill>
                  <a:srgbClr val="CC0066"/>
                </a:solidFill>
                <a:latin typeface="Papyrus" panose="03070502060502030205" pitchFamily="66" charset="0"/>
              </a:rPr>
              <a:t>1</a:t>
            </a:r>
            <a:r>
              <a:rPr lang="en-GB" sz="2600" b="1" dirty="0">
                <a:solidFill>
                  <a:srgbClr val="CC0066"/>
                </a:solidFill>
                <a:latin typeface="Papyrus" panose="03070502060502030205" pitchFamily="66" charset="0"/>
              </a:rPr>
              <a:t>. How can acceptance of </a:t>
            </a:r>
            <a:r>
              <a:rPr lang="en-GB" sz="2600" b="1" dirty="0" err="1">
                <a:solidFill>
                  <a:srgbClr val="CC0066"/>
                </a:solidFill>
                <a:latin typeface="Papyrus" panose="03070502060502030205" pitchFamily="66" charset="0"/>
              </a:rPr>
              <a:t>anicca</a:t>
            </a:r>
            <a:r>
              <a:rPr lang="en-GB" sz="2600" b="1" dirty="0">
                <a:solidFill>
                  <a:srgbClr val="CC0066"/>
                </a:solidFill>
                <a:latin typeface="Papyrus" panose="03070502060502030205" pitchFamily="66" charset="0"/>
              </a:rPr>
              <a:t> help to reduce suffering.                              </a:t>
            </a:r>
          </a:p>
          <a:p>
            <a:r>
              <a:rPr lang="en-GB" sz="2600" b="1" dirty="0" smtClean="0">
                <a:solidFill>
                  <a:srgbClr val="CC0066"/>
                </a:solidFill>
                <a:latin typeface="Papyrus" panose="03070502060502030205" pitchFamily="66" charset="0"/>
              </a:rPr>
              <a:t>    Use </a:t>
            </a:r>
            <a:r>
              <a:rPr lang="en-GB" sz="2600" b="1" dirty="0">
                <a:solidFill>
                  <a:srgbClr val="CC0066"/>
                </a:solidFill>
                <a:latin typeface="Papyrus" panose="03070502060502030205" pitchFamily="66" charset="0"/>
              </a:rPr>
              <a:t>examples to aid your explanation.</a:t>
            </a:r>
          </a:p>
          <a:p>
            <a:r>
              <a:rPr lang="en-GB" sz="1200" b="1" dirty="0">
                <a:solidFill>
                  <a:srgbClr val="CC0066"/>
                </a:solidFill>
                <a:latin typeface="Papyrus" panose="03070502060502030205" pitchFamily="66" charset="0"/>
              </a:rPr>
              <a:t> </a:t>
            </a:r>
            <a:endParaRPr lang="en-GB" sz="1200" b="1" dirty="0" smtClean="0">
              <a:solidFill>
                <a:srgbClr val="CC0066"/>
              </a:solidFill>
              <a:latin typeface="Papyrus" panose="03070502060502030205" pitchFamily="66" charset="0"/>
            </a:endParaRPr>
          </a:p>
          <a:p>
            <a:r>
              <a:rPr lang="en-GB" sz="2600" b="1" dirty="0" smtClean="0">
                <a:solidFill>
                  <a:srgbClr val="CC0066"/>
                </a:solidFill>
                <a:latin typeface="Papyrus" panose="03070502060502030205" pitchFamily="66" charset="0"/>
              </a:rPr>
              <a:t>2</a:t>
            </a:r>
            <a:r>
              <a:rPr lang="en-GB" sz="2600" b="1" dirty="0">
                <a:solidFill>
                  <a:srgbClr val="CC0066"/>
                </a:solidFill>
                <a:latin typeface="Papyrus" panose="03070502060502030205" pitchFamily="66" charset="0"/>
              </a:rPr>
              <a:t>. Explain clearly why </a:t>
            </a:r>
            <a:r>
              <a:rPr lang="en-GB" sz="2600" b="1" dirty="0" err="1">
                <a:solidFill>
                  <a:srgbClr val="CC0066"/>
                </a:solidFill>
                <a:latin typeface="Papyrus" panose="03070502060502030205" pitchFamily="66" charset="0"/>
              </a:rPr>
              <a:t>anicca</a:t>
            </a:r>
            <a:r>
              <a:rPr lang="en-GB" sz="2600" b="1" dirty="0">
                <a:solidFill>
                  <a:srgbClr val="CC0066"/>
                </a:solidFill>
                <a:latin typeface="Papyrus" panose="03070502060502030205" pitchFamily="66" charset="0"/>
              </a:rPr>
              <a:t> links to dukkha.</a:t>
            </a:r>
          </a:p>
          <a:p>
            <a:r>
              <a:rPr lang="en-GB" b="1" dirty="0">
                <a:solidFill>
                  <a:srgbClr val="CC0066"/>
                </a:solidFill>
                <a:latin typeface="Papyrus" panose="03070502060502030205" pitchFamily="66" charset="0"/>
              </a:rPr>
              <a:t> </a:t>
            </a:r>
          </a:p>
          <a:p>
            <a:r>
              <a:rPr lang="en-GB" sz="2600" b="1" i="1" u="sng" dirty="0">
                <a:solidFill>
                  <a:srgbClr val="CC0066"/>
                </a:solidFill>
                <a:latin typeface="Papyrus" panose="03070502060502030205" pitchFamily="66" charset="0"/>
              </a:rPr>
              <a:t>Discussion and notes… </a:t>
            </a:r>
            <a:endParaRPr lang="en-GB" sz="2600" b="1" dirty="0">
              <a:solidFill>
                <a:srgbClr val="CC0066"/>
              </a:solidFill>
              <a:latin typeface="Papyrus" panose="03070502060502030205" pitchFamily="66" charset="0"/>
            </a:endParaRPr>
          </a:p>
          <a:p>
            <a:r>
              <a:rPr lang="en-GB" sz="1400" b="1" dirty="0">
                <a:solidFill>
                  <a:srgbClr val="CC0066"/>
                </a:solidFill>
                <a:latin typeface="Papyrus" panose="03070502060502030205" pitchFamily="66" charset="0"/>
              </a:rPr>
              <a:t> </a:t>
            </a:r>
          </a:p>
          <a:p>
            <a:pPr lvl="0"/>
            <a:r>
              <a:rPr lang="en-GB" sz="2600" b="1" dirty="0">
                <a:solidFill>
                  <a:srgbClr val="CC0066"/>
                </a:solidFill>
                <a:latin typeface="Papyrus" panose="03070502060502030205" pitchFamily="66" charset="0"/>
              </a:rPr>
              <a:t>Does there seem to be anything at all that is permanent?</a:t>
            </a:r>
          </a:p>
          <a:p>
            <a:pPr lvl="0"/>
            <a:r>
              <a:rPr lang="en-GB" sz="2600" b="1" dirty="0">
                <a:solidFill>
                  <a:srgbClr val="CC0066"/>
                </a:solidFill>
                <a:latin typeface="Papyrus" panose="03070502060502030205" pitchFamily="66" charset="0"/>
              </a:rPr>
              <a:t>Do you agree with the Buddhist teaching that it is positive                                  to understand and accept impermanence?</a:t>
            </a:r>
          </a:p>
          <a:p>
            <a:endParaRPr lang="en-GB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C0066"/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8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tus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3" r="15843" b="20482"/>
          <a:stretch/>
        </p:blipFill>
        <p:spPr bwMode="auto">
          <a:xfrm>
            <a:off x="0" y="5752"/>
            <a:ext cx="9144000" cy="685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36244" y="1739679"/>
            <a:ext cx="8384228" cy="4654239"/>
          </a:xfrm>
          <a:prstGeom prst="roundRect">
            <a:avLst/>
          </a:prstGeom>
          <a:gradFill>
            <a:gsLst>
              <a:gs pos="0">
                <a:srgbClr val="FFA3D1"/>
              </a:gs>
              <a:gs pos="12000">
                <a:srgbClr val="F9F3F1"/>
              </a:gs>
              <a:gs pos="89000">
                <a:srgbClr val="F9F3F1"/>
              </a:gs>
              <a:gs pos="100000">
                <a:srgbClr val="FFA3D1"/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b="1" dirty="0">
              <a:latin typeface="Papyrus" panose="03070502060502030205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404664"/>
            <a:ext cx="8024188" cy="936103"/>
          </a:xfrm>
          <a:prstGeom prst="roundRect">
            <a:avLst/>
          </a:prstGeom>
          <a:gradFill>
            <a:gsLst>
              <a:gs pos="0">
                <a:srgbClr val="FFA3D1"/>
              </a:gs>
              <a:gs pos="21000">
                <a:srgbClr val="FFEFF7"/>
              </a:gs>
              <a:gs pos="82000">
                <a:srgbClr val="FFEFF7"/>
              </a:gs>
              <a:gs pos="100000">
                <a:srgbClr val="FFA3D1"/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b="1" dirty="0">
              <a:latin typeface="Papyrus" panose="03070502060502030205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6244" y="553279"/>
            <a:ext cx="81995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A3D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pyrus" pitchFamily="66" charset="0"/>
              </a:rPr>
              <a:t>The Three Marks of Existence </a:t>
            </a:r>
            <a:endParaRPr lang="en-US" sz="4000" b="1" spc="50" dirty="0">
              <a:ln w="11430"/>
              <a:solidFill>
                <a:srgbClr val="FFA3D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2132856"/>
            <a:ext cx="832636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152525" algn="l"/>
              </a:tabLst>
            </a:pPr>
            <a:r>
              <a:rPr lang="en-GB" sz="2800" b="1" u="sng" dirty="0">
                <a:solidFill>
                  <a:srgbClr val="002060"/>
                </a:solidFill>
                <a:latin typeface="Papyrus" panose="03070502060502030205" pitchFamily="66" charset="0"/>
                <a:ea typeface="Times New Roman" panose="02020603050405020304" pitchFamily="18" charset="0"/>
              </a:rPr>
              <a:t>Explain... </a:t>
            </a:r>
            <a:endParaRPr lang="en-GB" sz="20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152525" algn="l"/>
              </a:tabLst>
            </a:pPr>
            <a:r>
              <a:rPr lang="en-GB" sz="800" b="1" dirty="0">
                <a:latin typeface="Papyrus" panose="03070502060502030205" pitchFamily="66" charset="0"/>
                <a:ea typeface="Times New Roman" panose="02020603050405020304" pitchFamily="18" charset="0"/>
              </a:rPr>
              <a:t> </a:t>
            </a:r>
            <a:endParaRPr lang="en-GB" sz="20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b="1" dirty="0">
                <a:latin typeface="Papyrus" panose="03070502060502030205" pitchFamily="66" charset="0"/>
                <a:ea typeface="Times New Roman" panose="02020603050405020304" pitchFamily="18" charset="0"/>
              </a:rPr>
              <a:t>Explain the Buddhist idea of ‘no-self’.</a:t>
            </a:r>
            <a:endParaRPr lang="en-GB" sz="20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b="1" dirty="0">
                <a:latin typeface="Papyrus" panose="03070502060502030205" pitchFamily="66" charset="0"/>
                <a:ea typeface="Times New Roman" panose="02020603050405020304" pitchFamily="18" charset="0"/>
              </a:rPr>
              <a:t>How does the idea of </a:t>
            </a:r>
            <a:r>
              <a:rPr lang="en-GB" sz="2400" b="1" dirty="0" err="1">
                <a:latin typeface="Papyrus" panose="03070502060502030205" pitchFamily="66" charset="0"/>
                <a:ea typeface="Times New Roman" panose="02020603050405020304" pitchFamily="18" charset="0"/>
              </a:rPr>
              <a:t>anatta</a:t>
            </a:r>
            <a:r>
              <a:rPr lang="en-GB" sz="2400" b="1" dirty="0">
                <a:latin typeface="Papyrus" panose="03070502060502030205" pitchFamily="66" charset="0"/>
                <a:ea typeface="Times New Roman" panose="02020603050405020304" pitchFamily="18" charset="0"/>
              </a:rPr>
              <a:t> link to the idea of </a:t>
            </a:r>
            <a:r>
              <a:rPr lang="en-GB" sz="2400" b="1" dirty="0" err="1">
                <a:latin typeface="Papyrus" panose="03070502060502030205" pitchFamily="66" charset="0"/>
                <a:ea typeface="Times New Roman" panose="02020603050405020304" pitchFamily="18" charset="0"/>
              </a:rPr>
              <a:t>anicca</a:t>
            </a:r>
            <a:r>
              <a:rPr lang="en-GB" sz="2400" b="1" dirty="0">
                <a:latin typeface="Papyrus" panose="03070502060502030205" pitchFamily="66" charset="0"/>
                <a:ea typeface="Times New Roman" panose="02020603050405020304" pitchFamily="18" charset="0"/>
              </a:rPr>
              <a:t>?</a:t>
            </a:r>
            <a:endParaRPr lang="en-GB" sz="20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b="1" dirty="0">
                <a:latin typeface="Papyrus" panose="03070502060502030205" pitchFamily="66" charset="0"/>
                <a:ea typeface="Times New Roman" panose="02020603050405020304" pitchFamily="18" charset="0"/>
              </a:rPr>
              <a:t>How do the Three Marks of Existence link to each other?</a:t>
            </a:r>
            <a:endParaRPr lang="en-GB" sz="20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>
                <a:latin typeface="Papyrus" panose="03070502060502030205" pitchFamily="66" charset="0"/>
                <a:ea typeface="Times New Roman" panose="02020603050405020304" pitchFamily="18" charset="0"/>
              </a:rPr>
              <a:t> </a:t>
            </a:r>
            <a:endParaRPr lang="en-GB" sz="20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b="1" i="1" u="sng" dirty="0">
                <a:latin typeface="Papyrus" panose="03070502060502030205" pitchFamily="66" charset="0"/>
                <a:ea typeface="Times New Roman" panose="02020603050405020304" pitchFamily="18" charset="0"/>
              </a:rPr>
              <a:t>Exam Questions…</a:t>
            </a:r>
            <a:endParaRPr lang="en-GB" sz="20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800" b="1" dirty="0">
                <a:latin typeface="Papyrus" panose="03070502060502030205" pitchFamily="66" charset="0"/>
                <a:ea typeface="Times New Roman" panose="02020603050405020304" pitchFamily="18" charset="0"/>
              </a:rPr>
              <a:t> </a:t>
            </a:r>
            <a:endParaRPr lang="en-GB" sz="20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2400" b="1" dirty="0">
                <a:latin typeface="Papyrus" panose="03070502060502030205" pitchFamily="66" charset="0"/>
                <a:ea typeface="Times New Roman" panose="02020603050405020304" pitchFamily="18" charset="0"/>
              </a:rPr>
              <a:t>Explore the Buddhist teaching of the Three Marks of Existence.   </a:t>
            </a:r>
            <a:r>
              <a:rPr lang="en-GB" sz="2000" b="1" i="1" dirty="0">
                <a:latin typeface="Papyrus" panose="03070502060502030205" pitchFamily="66" charset="0"/>
                <a:ea typeface="Times New Roman" panose="02020603050405020304" pitchFamily="18" charset="0"/>
              </a:rPr>
              <a:t>(8 marks)</a:t>
            </a:r>
            <a:endParaRPr lang="en-GB" sz="20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latin typeface="Papyrus" panose="03070502060502030205" pitchFamily="66" charset="0"/>
                <a:ea typeface="Times New Roman" panose="02020603050405020304" pitchFamily="18" charset="0"/>
              </a:rPr>
              <a:t> </a:t>
            </a:r>
            <a:endParaRPr lang="en-GB" sz="1600" b="1" dirty="0">
              <a:latin typeface="Papyrus" panose="03070502060502030205" pitchFamily="66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2400" b="1" dirty="0">
                <a:latin typeface="Papyrus" panose="03070502060502030205" pitchFamily="66" charset="0"/>
                <a:ea typeface="Times New Roman" panose="02020603050405020304" pitchFamily="18" charset="0"/>
              </a:rPr>
              <a:t>Assess the importance of the Three Marks of Existence.  </a:t>
            </a:r>
            <a:r>
              <a:rPr lang="en-GB" sz="2400" b="1" dirty="0" smtClean="0">
                <a:latin typeface="Papyrus" panose="03070502060502030205" pitchFamily="66" charset="0"/>
                <a:ea typeface="Times New Roman" panose="02020603050405020304" pitchFamily="18" charset="0"/>
              </a:rPr>
              <a:t>  </a:t>
            </a:r>
            <a:r>
              <a:rPr lang="en-GB" sz="2000" b="1" i="1" dirty="0">
                <a:latin typeface="Papyrus" panose="03070502060502030205" pitchFamily="66" charset="0"/>
                <a:ea typeface="Times New Roman" panose="02020603050405020304" pitchFamily="18" charset="0"/>
              </a:rPr>
              <a:t>(9 marks)</a:t>
            </a:r>
            <a:endParaRPr lang="en-GB" sz="2000" b="1" dirty="0">
              <a:effectLst/>
              <a:latin typeface="Papyrus" panose="03070502060502030205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2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27645</TotalTime>
  <Words>78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Candara</vt:lpstr>
      <vt:lpstr>Century Gothic</vt:lpstr>
      <vt:lpstr>Papyrus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Beverley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W Butler</cp:lastModifiedBy>
  <cp:revision>23</cp:revision>
  <cp:lastPrinted>2017-02-13T08:30:09Z</cp:lastPrinted>
  <dcterms:created xsi:type="dcterms:W3CDTF">2013-09-07T13:20:25Z</dcterms:created>
  <dcterms:modified xsi:type="dcterms:W3CDTF">2017-02-13T08:38:58Z</dcterms:modified>
</cp:coreProperties>
</file>