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133567"/>
    <a:srgbClr val="C85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4015-3EBF-43E0-98FC-AC9ECD0D6230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81B3F-CFA0-4298-B4A3-B0A4F5367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6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CE54-70C8-48B2-AE6B-9BD691483E9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9E9E-90A3-4938-90EF-F55C04680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9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CE54-70C8-48B2-AE6B-9BD691483E9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9E9E-90A3-4938-90EF-F55C04680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55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CE54-70C8-48B2-AE6B-9BD691483E9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9E9E-90A3-4938-90EF-F55C04680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70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CE54-70C8-48B2-AE6B-9BD691483E9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9E9E-90A3-4938-90EF-F55C04680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CE54-70C8-48B2-AE6B-9BD691483E9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9E9E-90A3-4938-90EF-F55C04680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5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CE54-70C8-48B2-AE6B-9BD691483E9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9E9E-90A3-4938-90EF-F55C04680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48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CE54-70C8-48B2-AE6B-9BD691483E9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9E9E-90A3-4938-90EF-F55C04680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6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CE54-70C8-48B2-AE6B-9BD691483E9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9E9E-90A3-4938-90EF-F55C04680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3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CE54-70C8-48B2-AE6B-9BD691483E9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9E9E-90A3-4938-90EF-F55C04680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33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CE54-70C8-48B2-AE6B-9BD691483E9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9E9E-90A3-4938-90EF-F55C04680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0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CE54-70C8-48B2-AE6B-9BD691483E9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9E9E-90A3-4938-90EF-F55C04680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1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DCE54-70C8-48B2-AE6B-9BD691483E9C}" type="datetimeFigureOut">
              <a:rPr lang="en-GB" smtClean="0"/>
              <a:t>09/02/2017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E9E-90A3-4938-90EF-F55C04680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?quizId=9b98df1a-651b-4304-be8e-cb4d01c7a94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dhammadana.org/sangha/vinaya/227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ddhist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71861" y="1825384"/>
            <a:ext cx="10573407" cy="43828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809296" y="362608"/>
            <a:ext cx="10573407" cy="1100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46729" y="451027"/>
            <a:ext cx="102985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</a:rPr>
              <a:t>Buddhist Scriptures in </a:t>
            </a:r>
            <a:r>
              <a:rPr lang="en-US" sz="5400" b="1" dirty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y Buzz BTN" panose="020F0504010107060306" pitchFamily="34" charset="0"/>
              </a:rPr>
              <a:t>M</a:t>
            </a:r>
            <a:r>
              <a:rPr lang="en-US" sz="5400" b="1" cap="none" spc="0" dirty="0" smtClean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</a:rPr>
              <a:t>ore Detail</a:t>
            </a:r>
            <a:endParaRPr lang="en-US" sz="5400" b="1" cap="none" spc="0" dirty="0">
              <a:ln w="22225">
                <a:solidFill>
                  <a:srgbClr val="C85C1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ndy Buzz BTN" panose="020F0504010107060306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6382" y="2276311"/>
            <a:ext cx="8675687" cy="12954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3200" b="1" u="sng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Focus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;  </a:t>
            </a:r>
            <a:endParaRPr lang="en-GB" altLang="en-US" sz="500" b="1" dirty="0" smtClean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algn="l" eaLnBrk="1" hangingPunct="1"/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How is the </a:t>
            </a:r>
            <a:r>
              <a:rPr lang="en-GB" altLang="en-US" sz="3200" b="1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Pali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Canon used and understood?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946730" y="4016791"/>
            <a:ext cx="6767864" cy="1295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en-US" sz="3200" b="1" u="sng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To start – recap quiz… Buddhist Scriptures</a:t>
            </a:r>
            <a:endParaRPr lang="en-GB" altLang="en-US" sz="500" b="1" u="sng" dirty="0" smtClean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algn="l"/>
            <a:endParaRPr lang="en-GB" altLang="en-US" sz="3200" b="1" dirty="0">
              <a:solidFill>
                <a:srgbClr val="00487E"/>
              </a:solidFill>
              <a:latin typeface="Candy Round BTN" panose="020F060402010204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6729" y="4664491"/>
            <a:ext cx="7693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https://play.kahoot.it/#/?quizId=9b98df1a-651b-4304-be8e-cb4d01c7a945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4543" y="3288160"/>
            <a:ext cx="1781723" cy="16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1" r="8425" b="10239"/>
          <a:stretch/>
        </p:blipFill>
        <p:spPr bwMode="auto">
          <a:xfrm>
            <a:off x="2435" y="0"/>
            <a:ext cx="12189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07475" y="362608"/>
            <a:ext cx="8345215" cy="8671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07475" y="398713"/>
            <a:ext cx="8345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cap="none" spc="0" dirty="0" smtClean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</a:rPr>
              <a:t>Buddhist Scriptures in </a:t>
            </a:r>
            <a:r>
              <a:rPr lang="en-US" sz="4600" b="1" dirty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y Buzz BTN" panose="020F0504010107060306" pitchFamily="34" charset="0"/>
              </a:rPr>
              <a:t>M</a:t>
            </a:r>
            <a:r>
              <a:rPr lang="en-US" sz="4600" b="1" cap="none" spc="0" dirty="0" smtClean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</a:rPr>
              <a:t>ore Detail</a:t>
            </a:r>
            <a:endParaRPr lang="en-US" sz="4600" b="1" cap="none" spc="0" dirty="0">
              <a:ln w="22225">
                <a:solidFill>
                  <a:srgbClr val="C85C1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ndy Buzz BTN" panose="020F0504010107060306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0513" y="1680022"/>
            <a:ext cx="10573407" cy="46388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160060" y="1842995"/>
            <a:ext cx="10223860" cy="447591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3200" b="1" u="sng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The </a:t>
            </a:r>
            <a:r>
              <a:rPr lang="en-GB" altLang="en-US" sz="3200" b="1" u="sng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Vinaya</a:t>
            </a:r>
            <a:r>
              <a:rPr lang="en-GB" altLang="en-US" sz="3200" b="1" u="sng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</a:t>
            </a:r>
            <a:r>
              <a:rPr lang="en-GB" altLang="en-US" sz="3200" b="1" u="sng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Pitaka</a:t>
            </a:r>
            <a:r>
              <a:rPr lang="en-GB" altLang="en-US" sz="3200" b="1" u="sng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;  </a:t>
            </a:r>
            <a:endParaRPr lang="en-GB" altLang="en-US" sz="500" b="1" u="sng" dirty="0" smtClean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marL="0" indent="0">
              <a:buNone/>
            </a:pPr>
            <a:endParaRPr lang="en-GB" altLang="en-US" sz="100" b="1" dirty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marL="0" indent="0">
              <a:buNone/>
            </a:pP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Read the information from your booklet and summarise the main points of each part of the </a:t>
            </a:r>
            <a:r>
              <a:rPr lang="en-GB" altLang="en-US" sz="3200" b="1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Vinaya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Pitaka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. Do this on the table provided. </a:t>
            </a:r>
          </a:p>
          <a:p>
            <a:pPr marL="0" indent="0">
              <a:buNone/>
            </a:pPr>
            <a:endParaRPr lang="en-GB" altLang="en-US" sz="1200" b="1" dirty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marL="0" indent="0">
              <a:buNone/>
            </a:pPr>
            <a:r>
              <a:rPr lang="en-GB" altLang="en-US" sz="3200" b="1" u="sng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The </a:t>
            </a:r>
            <a:r>
              <a:rPr lang="en-GB" altLang="en-US" sz="3200" b="1" u="sng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Sutta</a:t>
            </a:r>
            <a:r>
              <a:rPr lang="en-GB" altLang="en-US" sz="3200" b="1" u="sng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</a:t>
            </a:r>
            <a:r>
              <a:rPr lang="en-GB" altLang="en-US" sz="3200" b="1" u="sng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Pitaka</a:t>
            </a:r>
            <a:r>
              <a:rPr lang="en-GB" altLang="en-US" sz="3200" b="1" u="sng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:</a:t>
            </a:r>
          </a:p>
          <a:p>
            <a:pPr marL="0" indent="0">
              <a:buNone/>
            </a:pPr>
            <a:endParaRPr lang="en-GB" altLang="en-US" sz="100" b="1" dirty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marL="0" indent="0">
              <a:buNone/>
            </a:pP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Read the information and summarise the main points of 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each                   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the </a:t>
            </a:r>
            <a:r>
              <a:rPr lang="en-GB" altLang="en-US" sz="3200" b="1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Sutta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Pitaka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.</a:t>
            </a:r>
            <a:endParaRPr lang="en-GB" altLang="en-US" sz="3200" b="1" dirty="0">
              <a:solidFill>
                <a:srgbClr val="00487E"/>
              </a:solidFill>
              <a:latin typeface="Candy Round BTN" panose="020F060402010204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8476" y="1942263"/>
            <a:ext cx="514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http://en.dhammadana.org/sangha/vinaya/227.htm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6836" y="4640497"/>
            <a:ext cx="1422510" cy="14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09295" y="1852448"/>
            <a:ext cx="10573407" cy="43828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923392" y="398713"/>
            <a:ext cx="8345215" cy="83099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007475" y="398713"/>
            <a:ext cx="8345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cap="none" spc="0" dirty="0" smtClean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</a:rPr>
              <a:t>Buddhist Scriptures in </a:t>
            </a:r>
            <a:r>
              <a:rPr lang="en-US" sz="4600" b="1" dirty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y Buzz BTN" panose="020F0504010107060306" pitchFamily="34" charset="0"/>
              </a:rPr>
              <a:t>M</a:t>
            </a:r>
            <a:r>
              <a:rPr lang="en-US" sz="4600" b="1" cap="none" spc="0" dirty="0" smtClean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</a:rPr>
              <a:t>ore Detail</a:t>
            </a:r>
            <a:endParaRPr lang="en-US" sz="4600" b="1" cap="none" spc="0" dirty="0">
              <a:ln w="22225">
                <a:solidFill>
                  <a:srgbClr val="C85C1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ndy Buzz BTN" panose="020F0504010107060306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956441" y="2108186"/>
            <a:ext cx="10333373" cy="432634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3200" b="1" u="sng" dirty="0">
                <a:solidFill>
                  <a:srgbClr val="00487E"/>
                </a:solidFill>
                <a:latin typeface="Candy Round BTN" panose="020F0604020102040306" pitchFamily="34" charset="0"/>
              </a:rPr>
              <a:t>Explain… </a:t>
            </a:r>
          </a:p>
          <a:p>
            <a:pPr marL="0" indent="0">
              <a:buNone/>
            </a:pPr>
            <a:endParaRPr lang="en-GB" altLang="en-US" sz="200" b="1" dirty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marL="0" indent="0">
              <a:buNone/>
            </a:pPr>
            <a:r>
              <a:rPr lang="en-GB" altLang="en-US" sz="3200" b="1" dirty="0">
                <a:solidFill>
                  <a:srgbClr val="00487E"/>
                </a:solidFill>
                <a:latin typeface="Candy Round BTN" panose="020F0604020102040306" pitchFamily="34" charset="0"/>
              </a:rPr>
              <a:t>1.	What does </a:t>
            </a:r>
            <a:r>
              <a:rPr lang="en-GB" altLang="en-US" sz="3200" b="1" dirty="0" err="1">
                <a:solidFill>
                  <a:srgbClr val="00487E"/>
                </a:solidFill>
                <a:latin typeface="Candy Round BTN" panose="020F0604020102040306" pitchFamily="34" charset="0"/>
              </a:rPr>
              <a:t>Abidharma</a:t>
            </a:r>
            <a:r>
              <a:rPr lang="en-GB" altLang="en-US" sz="3200" b="1" dirty="0">
                <a:solidFill>
                  <a:srgbClr val="00487E"/>
                </a:solidFill>
                <a:latin typeface="Candy Round BTN" panose="020F0604020102040306" pitchFamily="34" charset="0"/>
              </a:rPr>
              <a:t> </a:t>
            </a:r>
            <a:r>
              <a:rPr lang="en-GB" altLang="en-US" sz="3200" b="1" dirty="0" err="1">
                <a:solidFill>
                  <a:srgbClr val="00487E"/>
                </a:solidFill>
                <a:latin typeface="Candy Round BTN" panose="020F0604020102040306" pitchFamily="34" charset="0"/>
              </a:rPr>
              <a:t>Pitaka</a:t>
            </a:r>
            <a:r>
              <a:rPr lang="en-GB" altLang="en-US" sz="3200" b="1" dirty="0">
                <a:solidFill>
                  <a:srgbClr val="00487E"/>
                </a:solidFill>
                <a:latin typeface="Candy Round BTN" panose="020F0604020102040306" pitchFamily="34" charset="0"/>
              </a:rPr>
              <a:t> mean?</a:t>
            </a:r>
          </a:p>
          <a:p>
            <a:pPr marL="0" indent="0">
              <a:buNone/>
            </a:pPr>
            <a:r>
              <a:rPr lang="en-GB" altLang="en-US" sz="3200" b="1" dirty="0">
                <a:solidFill>
                  <a:srgbClr val="00487E"/>
                </a:solidFill>
                <a:latin typeface="Candy Round BTN" panose="020F0604020102040306" pitchFamily="34" charset="0"/>
              </a:rPr>
              <a:t>2.	How is it different to the other parts of the </a:t>
            </a:r>
            <a:r>
              <a:rPr lang="en-GB" altLang="en-US" sz="3200" b="1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Tipitaka</a:t>
            </a:r>
            <a:r>
              <a:rPr lang="en-GB" altLang="en-US" sz="3200" b="1" dirty="0">
                <a:solidFill>
                  <a:srgbClr val="00487E"/>
                </a:solidFill>
                <a:latin typeface="Candy Round BTN" panose="020F0604020102040306" pitchFamily="34" charset="0"/>
              </a:rPr>
              <a:t>?</a:t>
            </a:r>
          </a:p>
          <a:p>
            <a:pPr marL="0" indent="0">
              <a:buNone/>
            </a:pP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3.     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When </a:t>
            </a:r>
            <a:r>
              <a:rPr lang="en-GB" altLang="en-US" sz="3200" b="1" dirty="0">
                <a:solidFill>
                  <a:srgbClr val="00487E"/>
                </a:solidFill>
                <a:latin typeface="Candy Round BTN" panose="020F0604020102040306" pitchFamily="34" charset="0"/>
              </a:rPr>
              <a:t>did it come about and why?</a:t>
            </a:r>
          </a:p>
          <a:p>
            <a:pPr marL="514350" indent="-514350">
              <a:buAutoNum type="arabicPeriod" startAt="4"/>
            </a:pP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  Note </a:t>
            </a:r>
            <a:r>
              <a:rPr lang="en-GB" altLang="en-US" sz="3200" b="1" dirty="0">
                <a:solidFill>
                  <a:srgbClr val="00487E"/>
                </a:solidFill>
                <a:latin typeface="Candy Round BTN" panose="020F0604020102040306" pitchFamily="34" charset="0"/>
              </a:rPr>
              <a:t>down some of the main works within the </a:t>
            </a:r>
            <a:endParaRPr lang="en-GB" altLang="en-US" sz="3200" b="1" dirty="0" smtClean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marL="0" indent="0">
              <a:buNone/>
            </a:pPr>
            <a:r>
              <a:rPr lang="en-GB" altLang="en-US" sz="3200" b="1" dirty="0">
                <a:solidFill>
                  <a:srgbClr val="00487E"/>
                </a:solidFill>
                <a:latin typeface="Candy Round BTN" panose="020F0604020102040306" pitchFamily="34" charset="0"/>
              </a:rPr>
              <a:t> 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      </a:t>
            </a:r>
            <a:r>
              <a:rPr lang="en-GB" altLang="en-US" sz="3200" b="1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Abidharma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</a:t>
            </a:r>
            <a:r>
              <a:rPr lang="en-GB" altLang="en-US" sz="3200" b="1" dirty="0" err="1">
                <a:solidFill>
                  <a:srgbClr val="00487E"/>
                </a:solidFill>
                <a:latin typeface="Candy Round BTN" panose="020F0604020102040306" pitchFamily="34" charset="0"/>
              </a:rPr>
              <a:t>Pitaka</a:t>
            </a:r>
            <a:r>
              <a:rPr lang="en-GB" altLang="en-US" sz="3200" b="1" dirty="0">
                <a:solidFill>
                  <a:srgbClr val="00487E"/>
                </a:solidFill>
                <a:latin typeface="Candy Round BTN" panose="020F0604020102040306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3600" y="4673942"/>
            <a:ext cx="1245147" cy="12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Uddhist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 b="7572"/>
          <a:stretch/>
        </p:blipFill>
        <p:spPr bwMode="auto">
          <a:xfrm>
            <a:off x="-1" y="-2151"/>
            <a:ext cx="12192001" cy="68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16048" y="398713"/>
            <a:ext cx="8345215" cy="83099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07475" y="398713"/>
            <a:ext cx="8345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cap="none" spc="0" dirty="0" smtClean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</a:rPr>
              <a:t>Buddhist Scriptures in </a:t>
            </a:r>
            <a:r>
              <a:rPr lang="en-US" sz="4600" b="1" dirty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y Buzz BTN" panose="020F0504010107060306" pitchFamily="34" charset="0"/>
              </a:rPr>
              <a:t>M</a:t>
            </a:r>
            <a:r>
              <a:rPr lang="en-US" sz="4600" b="1" cap="none" spc="0" dirty="0" smtClean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</a:rPr>
              <a:t>ore Detail</a:t>
            </a:r>
            <a:endParaRPr lang="en-US" sz="4600" b="1" cap="none" spc="0" dirty="0">
              <a:ln w="22225">
                <a:solidFill>
                  <a:srgbClr val="C85C1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ndy Buzz BTN" panose="020F0504010107060306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9295" y="1801598"/>
            <a:ext cx="10573407" cy="43828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994611" y="1908363"/>
            <a:ext cx="10388091" cy="46248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altLang="en-US" sz="3200" b="1" u="sng" dirty="0">
                <a:solidFill>
                  <a:srgbClr val="00487E"/>
                </a:solidFill>
                <a:latin typeface="Candy Round BTN" panose="020F0604020102040306" pitchFamily="34" charset="0"/>
              </a:rPr>
              <a:t>Explain… </a:t>
            </a:r>
            <a:endParaRPr lang="en-GB" altLang="en-US" sz="3200" b="1" u="sng" dirty="0" smtClean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altLang="en-US" sz="100" b="1" u="sng" dirty="0" smtClean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How is the </a:t>
            </a:r>
            <a:r>
              <a:rPr lang="en-GB" altLang="en-US" sz="3200" b="1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Tipitaka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used by different groups of Buddhists?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GB" altLang="en-US" sz="100" b="1" dirty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How were the different collections of discourses brought together as the </a:t>
            </a:r>
            <a:r>
              <a:rPr lang="en-GB" altLang="en-US" sz="3200" b="1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Tipitaka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GB" altLang="en-US" sz="100" b="1" dirty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Could it be said that the </a:t>
            </a:r>
            <a:r>
              <a:rPr lang="en-GB" altLang="en-US" sz="3200" b="1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Abidharma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00487E"/>
                </a:solidFill>
                <a:latin typeface="Candy Round BTN" panose="020F0604020102040306" pitchFamily="34" charset="0"/>
              </a:rPr>
              <a:t>Pitaka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is not the 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work                                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of Buddha himself.</a:t>
            </a:r>
          </a:p>
          <a:p>
            <a:pPr marL="0" indent="0">
              <a:lnSpc>
                <a:spcPct val="100000"/>
              </a:lnSpc>
              <a:buNone/>
            </a:pPr>
            <a:endParaRPr lang="en-GB" altLang="en-US" sz="3200" b="1" u="sng" dirty="0">
              <a:solidFill>
                <a:srgbClr val="00487E"/>
              </a:solidFill>
              <a:latin typeface="Candy Round BTN" panose="020F060402010204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7307" y="4203981"/>
            <a:ext cx="1815395" cy="19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Uddhist background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1"/>
          <a:stretch/>
        </p:blipFill>
        <p:spPr bwMode="auto">
          <a:xfrm>
            <a:off x="0" y="0"/>
            <a:ext cx="12192000" cy="68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09295" y="1801598"/>
            <a:ext cx="10573407" cy="43828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007476" y="485300"/>
            <a:ext cx="8345215" cy="83099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07475" y="507349"/>
            <a:ext cx="83452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cap="none" spc="0" dirty="0" smtClean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</a:rPr>
              <a:t>Buddhist Scriptures in </a:t>
            </a:r>
            <a:r>
              <a:rPr lang="en-US" sz="4600" b="1" dirty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ndy Buzz BTN" panose="020F0504010107060306" pitchFamily="34" charset="0"/>
              </a:rPr>
              <a:t>M</a:t>
            </a:r>
            <a:r>
              <a:rPr lang="en-US" sz="4600" b="1" cap="none" spc="0" dirty="0" smtClean="0">
                <a:ln w="22225">
                  <a:solidFill>
                    <a:srgbClr val="C85C1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ndy Buzz BTN" panose="020F0504010107060306" pitchFamily="34" charset="0"/>
              </a:rPr>
              <a:t>ore Detail</a:t>
            </a:r>
            <a:endParaRPr lang="en-US" sz="4600" b="1" cap="none" spc="0" dirty="0">
              <a:ln w="22225">
                <a:solidFill>
                  <a:srgbClr val="C85C1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ndy Buzz BTN" panose="020F050401010706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6951" y="2039723"/>
            <a:ext cx="105734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u="sng" dirty="0">
                <a:solidFill>
                  <a:srgbClr val="00487E"/>
                </a:solidFill>
                <a:latin typeface="Candy Round BTN" panose="020F0604020102040306" pitchFamily="34" charset="0"/>
              </a:rPr>
              <a:t>Exam Questions</a:t>
            </a:r>
            <a:r>
              <a:rPr lang="en-GB" altLang="en-US" sz="3200" b="1" u="sng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;</a:t>
            </a:r>
          </a:p>
          <a:p>
            <a:endParaRPr lang="en-GB" altLang="en-US" sz="2000" b="1" dirty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marL="342900" indent="-342900">
              <a:buAutoNum type="arabicPeriod"/>
            </a:pP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Assess </a:t>
            </a:r>
            <a:r>
              <a:rPr lang="en-GB" altLang="en-US" sz="3200" b="1" dirty="0">
                <a:solidFill>
                  <a:srgbClr val="00487E"/>
                </a:solidFill>
                <a:latin typeface="Candy Round BTN" panose="020F0604020102040306" pitchFamily="34" charset="0"/>
              </a:rPr>
              <a:t>the significance of the </a:t>
            </a:r>
            <a:r>
              <a:rPr lang="en-GB" altLang="en-US" sz="3200" b="1" dirty="0" err="1">
                <a:solidFill>
                  <a:srgbClr val="00487E"/>
                </a:solidFill>
                <a:latin typeface="Candy Round BTN" panose="020F0604020102040306" pitchFamily="34" charset="0"/>
              </a:rPr>
              <a:t>Tipitaka</a:t>
            </a:r>
            <a:r>
              <a:rPr lang="en-GB" altLang="en-US" sz="3200" b="1" dirty="0">
                <a:solidFill>
                  <a:srgbClr val="00487E"/>
                </a:solidFill>
                <a:latin typeface="Candy Round BTN" panose="020F0604020102040306" pitchFamily="34" charset="0"/>
              </a:rPr>
              <a:t> as the source of the Buddha’s teachings</a:t>
            </a:r>
            <a:r>
              <a:rPr lang="en-GB" altLang="en-US" sz="2800" b="1" i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.          </a:t>
            </a:r>
            <a:r>
              <a:rPr lang="en-GB" altLang="en-US" sz="2800" b="1" i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                                                                          </a:t>
            </a:r>
            <a:r>
              <a:rPr lang="en-GB" altLang="en-US" sz="2800" b="1" i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[9 marks]</a:t>
            </a:r>
          </a:p>
          <a:p>
            <a:endParaRPr lang="en-GB" altLang="en-US" sz="2000" b="1" dirty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2. Assess the importance of the Buddhist scriptures  </a:t>
            </a:r>
          </a:p>
          <a:p>
            <a:r>
              <a:rPr lang="en-GB" altLang="en-US" sz="3200" b="1" dirty="0">
                <a:solidFill>
                  <a:srgbClr val="00487E"/>
                </a:solidFill>
                <a:latin typeface="Candy Round BTN" panose="020F0604020102040306" pitchFamily="34" charset="0"/>
              </a:rPr>
              <a:t> 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  to the monastic sangha (community).    </a:t>
            </a:r>
            <a:r>
              <a:rPr lang="en-GB" altLang="en-US" sz="3200" b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                              </a:t>
            </a:r>
            <a:r>
              <a:rPr lang="en-GB" altLang="en-US" sz="2800" b="1" i="1" dirty="0" smtClean="0">
                <a:solidFill>
                  <a:srgbClr val="00487E"/>
                </a:solidFill>
                <a:latin typeface="Candy Round BTN" panose="020F0604020102040306" pitchFamily="34" charset="0"/>
              </a:rPr>
              <a:t>[9 marks]</a:t>
            </a:r>
          </a:p>
          <a:p>
            <a:pPr marL="342900" indent="-342900">
              <a:buAutoNum type="arabicPeriod"/>
            </a:pPr>
            <a:endParaRPr lang="en-GB" altLang="en-US" sz="2800" b="1" dirty="0">
              <a:solidFill>
                <a:srgbClr val="00487E"/>
              </a:solidFill>
              <a:latin typeface="Candy Round BTN" panose="020F0604020102040306" pitchFamily="34" charset="0"/>
            </a:endParaRPr>
          </a:p>
          <a:p>
            <a:pPr marL="342900" indent="-342900">
              <a:buAutoNum type="arabicPeriod"/>
            </a:pPr>
            <a:endParaRPr lang="en-GB" altLang="en-US" sz="3200" b="1" dirty="0">
              <a:solidFill>
                <a:srgbClr val="00487E"/>
              </a:solidFill>
              <a:latin typeface="Candy Round BTN" panose="020F0604020102040306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9106" y="4658325"/>
            <a:ext cx="1682891" cy="224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6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188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Candy Buzz BTN</vt:lpstr>
      <vt:lpstr>Candy Round BTN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W Butler</cp:lastModifiedBy>
  <cp:revision>13</cp:revision>
  <cp:lastPrinted>2017-02-09T13:08:43Z</cp:lastPrinted>
  <dcterms:created xsi:type="dcterms:W3CDTF">2017-02-07T14:45:31Z</dcterms:created>
  <dcterms:modified xsi:type="dcterms:W3CDTF">2017-02-09T13:09:18Z</dcterms:modified>
</cp:coreProperties>
</file>