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www.youtube.com/watch?v=2awMeP8N4zE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SbDUm9yzPw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71341" y="394051"/>
            <a:ext cx="81995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pyrus" pitchFamily="66" charset="0"/>
              </a:rPr>
              <a:t>The Teachings of Buddha. </a:t>
            </a:r>
            <a:endParaRPr lang="en-US" sz="48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44270" y="1663496"/>
            <a:ext cx="9716728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b="1" u="sng" dirty="0" smtClean="0">
                <a:solidFill>
                  <a:srgbClr val="FFFF99"/>
                </a:solidFill>
                <a:latin typeface="Papyrus" pitchFamily="66" charset="0"/>
              </a:rPr>
              <a:t>Focus.</a:t>
            </a:r>
            <a:endParaRPr lang="en-GB" sz="2800" b="1" u="sng" dirty="0">
              <a:solidFill>
                <a:srgbClr val="FFFF99"/>
              </a:solidFill>
              <a:latin typeface="Papyru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900" b="1" dirty="0" smtClean="0">
              <a:solidFill>
                <a:srgbClr val="FFFF99"/>
              </a:solidFill>
              <a:latin typeface="Papyru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b="1" dirty="0" smtClean="0">
                <a:solidFill>
                  <a:srgbClr val="FFFF99"/>
                </a:solidFill>
                <a:latin typeface="Papyrus" pitchFamily="66" charset="0"/>
              </a:rPr>
              <a:t>What did Buddha learn from his Enlightenment? </a:t>
            </a:r>
            <a:endParaRPr lang="en-GB" sz="2800" b="1" dirty="0">
              <a:solidFill>
                <a:srgbClr val="FFFF99"/>
              </a:solidFill>
              <a:latin typeface="Papyrus" pitchFamily="66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44270" y="3316732"/>
            <a:ext cx="9716728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b="1" u="sng" dirty="0" smtClean="0">
                <a:solidFill>
                  <a:srgbClr val="FFFF99"/>
                </a:solidFill>
                <a:latin typeface="Papyrus" pitchFamily="66" charset="0"/>
              </a:rPr>
              <a:t>To start...</a:t>
            </a:r>
            <a:endParaRPr lang="en-GB" sz="2800" b="1" u="sng" dirty="0">
              <a:solidFill>
                <a:srgbClr val="FFFF99"/>
              </a:solidFill>
              <a:latin typeface="Papyru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900" b="1" dirty="0" smtClean="0">
              <a:solidFill>
                <a:srgbClr val="FFFF99"/>
              </a:solidFill>
              <a:latin typeface="Papyru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b="1" dirty="0" smtClean="0">
                <a:solidFill>
                  <a:srgbClr val="FFFF99"/>
                </a:solidFill>
                <a:latin typeface="Papyrus" pitchFamily="66" charset="0"/>
              </a:rPr>
              <a:t>Quick Quiz.</a:t>
            </a:r>
            <a:endParaRPr lang="en-GB" sz="2800" b="1" dirty="0">
              <a:solidFill>
                <a:srgbClr val="FFFF99"/>
              </a:solidFill>
              <a:latin typeface="Papyru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81888" y="6078111"/>
            <a:ext cx="607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www.youtube.com/watch?v=2awMeP8N4zE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44270" y="4939003"/>
            <a:ext cx="5526823" cy="155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b="1" u="sng" dirty="0" smtClean="0">
                <a:solidFill>
                  <a:srgbClr val="FFFF99"/>
                </a:solidFill>
                <a:latin typeface="Papyrus" pitchFamily="66" charset="0"/>
              </a:rPr>
              <a:t>Watch and answer...</a:t>
            </a:r>
            <a:endParaRPr lang="en-GB" sz="2800" b="1" u="sng" dirty="0">
              <a:solidFill>
                <a:srgbClr val="FFFF99"/>
              </a:solidFill>
              <a:latin typeface="Papyru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900" b="1" dirty="0" smtClean="0">
              <a:solidFill>
                <a:srgbClr val="FFFF99"/>
              </a:solidFill>
              <a:latin typeface="Papyru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b="1" dirty="0" smtClean="0">
                <a:solidFill>
                  <a:srgbClr val="FFFF99"/>
                </a:solidFill>
                <a:latin typeface="Papyrus" pitchFamily="66" charset="0"/>
              </a:rPr>
              <a:t>Watch the videos and answer the questions on the following slides.</a:t>
            </a:r>
            <a:endParaRPr lang="en-GB" sz="2800" b="1" dirty="0">
              <a:solidFill>
                <a:srgbClr val="FFFF99"/>
              </a:solidFill>
              <a:latin typeface="Papyrus" pitchFamily="66" charset="0"/>
            </a:endParaRPr>
          </a:p>
        </p:txBody>
      </p:sp>
      <p:pic>
        <p:nvPicPr>
          <p:cNvPr id="1026" name="Picture 2" descr="Image result for buddhist animated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667" y="2463457"/>
            <a:ext cx="2646745" cy="287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06547" y="5530882"/>
            <a:ext cx="6147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www.youtube.com/watch?v=SbDUm9yzPwM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7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1341" y="278141"/>
            <a:ext cx="81995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pyrus" pitchFamily="66" charset="0"/>
              </a:rPr>
              <a:t>The Teachings of Buddha. </a:t>
            </a:r>
            <a:endParaRPr lang="en-US" sz="4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0456" y="1094704"/>
            <a:ext cx="11681138" cy="5447763"/>
          </a:xfrm>
          <a:prstGeom prst="roundRect">
            <a:avLst/>
          </a:prstGeom>
          <a:solidFill>
            <a:srgbClr val="FFFF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02276" y="1326609"/>
            <a:ext cx="11449318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ln w="0"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According to Buddha, what is ‘perfect peace’?</a:t>
            </a:r>
          </a:p>
          <a:p>
            <a:pPr marL="514350" indent="-514350">
              <a:buAutoNum type="arabicPeriod"/>
            </a:pPr>
            <a:endParaRPr lang="en-US" sz="1000" dirty="0">
              <a:ln w="0">
                <a:noFill/>
              </a:ln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n w="0"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How did Buddha explain to the other seekers that he had found ‘the Way’?</a:t>
            </a:r>
          </a:p>
          <a:p>
            <a:pPr marL="514350" indent="-514350">
              <a:buAutoNum type="arabicPeriod"/>
            </a:pPr>
            <a:endParaRPr lang="en-US" sz="1000" dirty="0">
              <a:ln w="0">
                <a:noFill/>
              </a:ln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n w="0"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What is the ‘Middle Way’? Why is this important for Buddhists?</a:t>
            </a:r>
          </a:p>
          <a:p>
            <a:pPr marL="514350" indent="-514350">
              <a:buAutoNum type="arabicPeriod"/>
            </a:pPr>
            <a:endParaRPr lang="en-US" sz="1000" dirty="0">
              <a:ln w="0">
                <a:noFill/>
              </a:ln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n w="0"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What did the Mustard Seeds story teach </a:t>
            </a:r>
            <a:r>
              <a:rPr lang="en-US" sz="2800" dirty="0" err="1" smtClean="0">
                <a:ln w="0"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Kisagotami</a:t>
            </a:r>
            <a:r>
              <a:rPr lang="en-US" sz="2800" dirty="0" smtClean="0">
                <a:ln w="0"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? What does it teach other Buddhists?</a:t>
            </a:r>
          </a:p>
          <a:p>
            <a:pPr marL="514350" indent="-514350">
              <a:buAutoNum type="arabicPeriod"/>
            </a:pPr>
            <a:endParaRPr lang="en-US" sz="1000" dirty="0">
              <a:ln w="0">
                <a:noFill/>
              </a:ln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n w="0"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How did </a:t>
            </a:r>
            <a:r>
              <a:rPr lang="en-US" sz="2800" dirty="0" err="1" smtClean="0">
                <a:ln w="0"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Siddartha’s</a:t>
            </a:r>
            <a:r>
              <a:rPr lang="en-US" sz="2800" dirty="0" smtClean="0">
                <a:ln w="0"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 father accept that he had become a Buddha? </a:t>
            </a:r>
          </a:p>
          <a:p>
            <a:pPr marL="514350" indent="-514350">
              <a:buAutoNum type="arabicPeriod"/>
            </a:pPr>
            <a:endParaRPr lang="en-US" sz="1000" dirty="0">
              <a:ln w="0">
                <a:noFill/>
              </a:ln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n w="0"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What does the story of the Golden Deer teach?                                   Which Buddhist teachings does it link to? </a:t>
            </a:r>
            <a:endParaRPr lang="en-US" sz="2800" dirty="0">
              <a:ln w="0">
                <a:noFill/>
              </a:ln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2" name="Picture 4" descr="Image result for buddhist animate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367" y="5213654"/>
            <a:ext cx="2060620" cy="152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39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1341" y="385987"/>
            <a:ext cx="81995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pyrus" pitchFamily="66" charset="0"/>
              </a:rPr>
              <a:t>The Teachings of Buddha. </a:t>
            </a:r>
            <a:endParaRPr lang="en-US" sz="4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7577" y="1596979"/>
            <a:ext cx="11681138" cy="4713667"/>
          </a:xfrm>
          <a:prstGeom prst="roundRect">
            <a:avLst/>
          </a:prstGeom>
          <a:solidFill>
            <a:srgbClr val="FFFF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73486" y="1969717"/>
            <a:ext cx="11449318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ln w="0"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How old was Buddha when he died?</a:t>
            </a:r>
          </a:p>
          <a:p>
            <a:pPr marL="514350" indent="-514350">
              <a:buAutoNum type="arabicPeriod"/>
            </a:pPr>
            <a:endParaRPr lang="en-US" sz="1000" dirty="0">
              <a:ln w="0">
                <a:noFill/>
              </a:ln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n w="0"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Why did he suggest death is nothing to fear?</a:t>
            </a:r>
          </a:p>
          <a:p>
            <a:pPr marL="514350" indent="-514350">
              <a:buAutoNum type="arabicPeriod"/>
            </a:pPr>
            <a:endParaRPr lang="en-US" sz="1000" dirty="0">
              <a:ln w="0">
                <a:noFill/>
              </a:ln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ln w="0">
                  <a:noFill/>
                </a:ln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What did Buddha say were the root causes of all unhappiness?</a:t>
            </a:r>
            <a:endParaRPr lang="en-US" sz="2800" dirty="0">
              <a:ln w="0">
                <a:noFill/>
              </a:ln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107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1851" y="299458"/>
            <a:ext cx="81995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pyrus" pitchFamily="66" charset="0"/>
              </a:rPr>
              <a:t>The Teachings of Buddha. </a:t>
            </a:r>
            <a:endParaRPr lang="en-US" sz="4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54780" y="1250251"/>
            <a:ext cx="9626575" cy="541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sz="2800" b="1" u="sng" dirty="0" smtClean="0">
                <a:solidFill>
                  <a:srgbClr val="FFFF99"/>
                </a:solidFill>
                <a:latin typeface="Papyrus" pitchFamily="66" charset="0"/>
              </a:rPr>
              <a:t>I.L.</a:t>
            </a:r>
            <a:endParaRPr lang="en-GB" sz="2800" b="1" u="sng" dirty="0">
              <a:solidFill>
                <a:srgbClr val="FFFF99"/>
              </a:solidFill>
              <a:latin typeface="Papyru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900" b="1" dirty="0" smtClean="0">
              <a:solidFill>
                <a:srgbClr val="FFFF99"/>
              </a:solidFill>
              <a:latin typeface="Papyru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800" b="1" dirty="0" smtClean="0">
                <a:solidFill>
                  <a:srgbClr val="FFFF99"/>
                </a:solidFill>
                <a:latin typeface="Papyrus" pitchFamily="66" charset="0"/>
              </a:rPr>
              <a:t>Read though the anthology and highlight the following;</a:t>
            </a:r>
          </a:p>
          <a:p>
            <a:pPr marL="342900" indent="-342900">
              <a:spcBef>
                <a:spcPct val="20000"/>
              </a:spcBef>
            </a:pPr>
            <a:endParaRPr lang="en-GB" sz="2800" b="1" dirty="0">
              <a:solidFill>
                <a:srgbClr val="FFFF99"/>
              </a:solidFill>
              <a:latin typeface="Papyrus" pitchFamily="66" charset="0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GB" sz="2600" b="1" dirty="0" smtClean="0">
                <a:solidFill>
                  <a:srgbClr val="FFFF99"/>
                </a:solidFill>
                <a:latin typeface="Papyrus" pitchFamily="66" charset="0"/>
              </a:rPr>
              <a:t>Childhood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GB" sz="2600" b="1" dirty="0" smtClean="0">
                <a:solidFill>
                  <a:srgbClr val="FFFF99"/>
                </a:solidFill>
                <a:latin typeface="Papyrus" pitchFamily="66" charset="0"/>
              </a:rPr>
              <a:t>Spiritual Journey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GB" sz="2600" b="1" dirty="0" smtClean="0">
                <a:solidFill>
                  <a:srgbClr val="FFFF99"/>
                </a:solidFill>
                <a:latin typeface="Papyrus" pitchFamily="66" charset="0"/>
              </a:rPr>
              <a:t>Enlightenment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GB" sz="2600" b="1" dirty="0" smtClean="0">
                <a:solidFill>
                  <a:srgbClr val="FFFF99"/>
                </a:solidFill>
                <a:latin typeface="Papyrus" pitchFamily="66" charset="0"/>
              </a:rPr>
              <a:t>Teachings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GB" sz="2600" b="1" dirty="0" smtClean="0">
                <a:solidFill>
                  <a:srgbClr val="FFFF99"/>
                </a:solidFill>
                <a:latin typeface="Papyrus" pitchFamily="66" charset="0"/>
              </a:rPr>
              <a:t>Compassion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GB" sz="2600" b="1" dirty="0" smtClean="0">
                <a:solidFill>
                  <a:srgbClr val="FFFF99"/>
                </a:solidFill>
                <a:latin typeface="Papyrus" pitchFamily="66" charset="0"/>
              </a:rPr>
              <a:t>Samsara (Cycle of life, death and rebirth)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GB" sz="2600" b="1" dirty="0" smtClean="0">
                <a:solidFill>
                  <a:srgbClr val="FFFF99"/>
                </a:solidFill>
                <a:latin typeface="Papyrus" pitchFamily="66" charset="0"/>
              </a:rPr>
              <a:t>Suffering  </a:t>
            </a:r>
          </a:p>
        </p:txBody>
      </p:sp>
      <p:pic>
        <p:nvPicPr>
          <p:cNvPr id="4098" name="Picture 2" descr="Image result for buddhist lotus animate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166" y="5091787"/>
            <a:ext cx="1249695" cy="166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749059" y="2771623"/>
            <a:ext cx="5810803" cy="237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GB" sz="2600" b="1" dirty="0" err="1" smtClean="0">
                <a:solidFill>
                  <a:srgbClr val="FFFF99"/>
                </a:solidFill>
                <a:latin typeface="Papyrus" pitchFamily="66" charset="0"/>
              </a:rPr>
              <a:t>Impermenance</a:t>
            </a:r>
            <a:endParaRPr lang="en-GB" sz="2600" b="1" dirty="0" smtClean="0">
              <a:solidFill>
                <a:srgbClr val="FFFF99"/>
              </a:solidFill>
              <a:latin typeface="Papyrus" pitchFamily="66" charset="0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GB" sz="2600" b="1" dirty="0" err="1" smtClean="0">
                <a:solidFill>
                  <a:srgbClr val="FFFF99"/>
                </a:solidFill>
                <a:latin typeface="Papyrus" pitchFamily="66" charset="0"/>
              </a:rPr>
              <a:t>Tanha</a:t>
            </a:r>
            <a:r>
              <a:rPr lang="en-GB" sz="2600" b="1" dirty="0" smtClean="0">
                <a:solidFill>
                  <a:srgbClr val="FFFF99"/>
                </a:solidFill>
                <a:latin typeface="Papyrus" pitchFamily="66" charset="0"/>
              </a:rPr>
              <a:t> (Craving/desire)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GB" sz="2600" b="1" dirty="0" smtClean="0">
                <a:solidFill>
                  <a:srgbClr val="FFFF99"/>
                </a:solidFill>
                <a:latin typeface="Papyrus" pitchFamily="66" charset="0"/>
              </a:rPr>
              <a:t>Compassion</a:t>
            </a: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v"/>
            </a:pPr>
            <a:r>
              <a:rPr lang="en-GB" sz="2600" b="1" dirty="0" smtClean="0">
                <a:solidFill>
                  <a:srgbClr val="FFFF99"/>
                </a:solidFill>
                <a:latin typeface="Papyrus" pitchFamily="66" charset="0"/>
              </a:rPr>
              <a:t>Make a list of words you have not come across before and research what they mean.</a:t>
            </a:r>
            <a:endParaRPr lang="en-GB" sz="2600" b="1" dirty="0">
              <a:solidFill>
                <a:srgbClr val="FFFF99"/>
              </a:solidFill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6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3214</TotalTime>
  <Words>225</Words>
  <Application>Microsoft Office PowerPoint</Application>
  <PresentationFormat>Widescreen</PresentationFormat>
  <Paragraphs>46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Rounded MT Bold</vt:lpstr>
      <vt:lpstr>Century Gothic</vt:lpstr>
      <vt:lpstr>Papyrus</vt:lpstr>
      <vt:lpstr>Wingdings</vt:lpstr>
      <vt:lpstr>Mesh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Butler</dc:creator>
  <cp:lastModifiedBy>MICHAEL HAUGHTON</cp:lastModifiedBy>
  <cp:revision>14</cp:revision>
  <dcterms:created xsi:type="dcterms:W3CDTF">2017-01-25T16:56:04Z</dcterms:created>
  <dcterms:modified xsi:type="dcterms:W3CDTF">2019-01-03T20:36:59Z</dcterms:modified>
</cp:coreProperties>
</file>