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51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FF501-826D-4BB7-9323-EC133AF8CA47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B4201-D1C9-4BA7-895A-C5475132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41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5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6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62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07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5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0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9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4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8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3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5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67FE-17E1-4468-A482-068E5C98E946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A747-A95D-4818-8358-46221731A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2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715" b="6968"/>
          <a:stretch/>
        </p:blipFill>
        <p:spPr>
          <a:xfrm>
            <a:off x="-65694" y="-5067"/>
            <a:ext cx="12245806" cy="6863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304" y="170842"/>
            <a:ext cx="95773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The Life of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Siddartha</a:t>
            </a:r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 Gautama (Buddha).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ndy Buzz BTN" panose="020F0504010107060306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83792" y="1387106"/>
            <a:ext cx="813944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 u="sng" dirty="0" smtClean="0">
                <a:solidFill>
                  <a:schemeClr val="bg1"/>
                </a:solidFill>
                <a:latin typeface="Candy Buzz BTN" panose="020F0504010107060306" pitchFamily="34" charset="0"/>
              </a:rPr>
              <a:t>Focus.</a:t>
            </a:r>
            <a:endParaRPr lang="en-GB" sz="2800" b="1" u="sng" dirty="0">
              <a:solidFill>
                <a:schemeClr val="bg1"/>
              </a:solidFill>
              <a:latin typeface="Candy Buzz BTN" panose="020F0504010107060306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00" b="1" dirty="0" smtClean="0">
              <a:solidFill>
                <a:schemeClr val="bg1"/>
              </a:solidFill>
              <a:latin typeface="Candy Buzz BTN" panose="020F0504010107060306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andy Buzz BTN" panose="020F0504010107060306" pitchFamily="34" charset="0"/>
              </a:rPr>
              <a:t>Why was </a:t>
            </a:r>
            <a:r>
              <a:rPr lang="en-GB" sz="2800" b="1" dirty="0" err="1" smtClean="0">
                <a:solidFill>
                  <a:schemeClr val="bg1"/>
                </a:solidFill>
                <a:latin typeface="Candy Buzz BTN" panose="020F0504010107060306" pitchFamily="34" charset="0"/>
              </a:rPr>
              <a:t>Siddartha</a:t>
            </a:r>
            <a:r>
              <a:rPr lang="en-GB" sz="2800" b="1" dirty="0" smtClean="0">
                <a:solidFill>
                  <a:schemeClr val="bg1"/>
                </a:solidFill>
                <a:latin typeface="Candy Buzz BTN" panose="020F0504010107060306" pitchFamily="34" charset="0"/>
              </a:rPr>
              <a:t> Gautama thought to be special? </a:t>
            </a:r>
            <a:endParaRPr lang="en-GB" sz="2800" b="1" dirty="0">
              <a:solidFill>
                <a:schemeClr val="bg1"/>
              </a:solidFill>
              <a:latin typeface="Candy Buzz BTN" panose="020F0504010107060306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3791" y="3347286"/>
            <a:ext cx="9368879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 u="sng" dirty="0" smtClean="0">
                <a:solidFill>
                  <a:schemeClr val="bg1"/>
                </a:solidFill>
                <a:latin typeface="Candy Buzz BTN" panose="020F0504010107060306" pitchFamily="34" charset="0"/>
              </a:rPr>
              <a:t>To start...</a:t>
            </a:r>
            <a:endParaRPr lang="en-GB" sz="2800" b="1" u="sng" dirty="0">
              <a:solidFill>
                <a:schemeClr val="bg1"/>
              </a:solidFill>
              <a:latin typeface="Candy Buzz BTN" panose="020F0504010107060306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00" b="1" dirty="0" smtClean="0">
              <a:solidFill>
                <a:schemeClr val="bg1"/>
              </a:solidFill>
              <a:latin typeface="Candy Buzz BTN" panose="020F0504010107060306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andy Buzz BTN" panose="020F0504010107060306" pitchFamily="34" charset="0"/>
              </a:rPr>
              <a:t>Why do certain individuals become religious leaders?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Candy Buzz BTN" panose="020F0504010107060306" pitchFamily="34" charset="0"/>
              </a:rPr>
              <a:t>Give reasons and note down examples of qualities you think religious leaders should have to be good leaders. </a:t>
            </a:r>
            <a:endParaRPr lang="en-GB" sz="2800" b="1" dirty="0">
              <a:solidFill>
                <a:schemeClr val="bg1"/>
              </a:solidFill>
              <a:latin typeface="Candy Buzz BTN" panose="020F050401010706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uddhism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49" b="14824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093" y="203115"/>
            <a:ext cx="95773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The Life of </a:t>
            </a:r>
            <a:r>
              <a:rPr lang="en-US" sz="4800" b="1" spc="50" dirty="0" err="1" smtClean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Siddartha</a:t>
            </a:r>
            <a:r>
              <a:rPr lang="en-US" sz="4800" b="1" spc="50" dirty="0" smtClean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 Gautama (Buddha).</a:t>
            </a:r>
            <a:endParaRPr lang="en-US" sz="4800" b="1" cap="none" spc="50" dirty="0">
              <a:ln w="19050" cmpd="sng">
                <a:solidFill>
                  <a:srgbClr val="7030A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andy Buzz BTN" panose="020F0504010107060306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45854" y="1237227"/>
            <a:ext cx="1151522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 u="sng" dirty="0" smtClean="0">
                <a:solidFill>
                  <a:schemeClr val="bg1"/>
                </a:solidFill>
                <a:latin typeface="Papyrus" pitchFamily="66" charset="0"/>
              </a:rPr>
              <a:t>Watch and answer...</a:t>
            </a:r>
            <a:endParaRPr lang="en-GB" sz="2800" b="1" u="sng" dirty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600" b="1" u="sng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i="1" dirty="0" smtClean="0">
                <a:solidFill>
                  <a:srgbClr val="FFFF00"/>
                </a:solidFill>
                <a:latin typeface="Papyrus" pitchFamily="66" charset="0"/>
              </a:rPr>
              <a:t>Watch the video clip from ‘Little Buddha’. 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Note down some of the examples of symbolism of </a:t>
            </a:r>
            <a:r>
              <a:rPr lang="en-GB" sz="2800" b="1" dirty="0" err="1" smtClean="0">
                <a:solidFill>
                  <a:schemeClr val="bg1"/>
                </a:solidFill>
                <a:latin typeface="Papyrus" pitchFamily="66" charset="0"/>
              </a:rPr>
              <a:t>Siddartha’s</a:t>
            </a: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                        birth shown in the film and explain what this suggests about the                        nature of </a:t>
            </a:r>
            <a:r>
              <a:rPr lang="en-GB" sz="2800" b="1" dirty="0" err="1" smtClean="0">
                <a:solidFill>
                  <a:schemeClr val="bg1"/>
                </a:solidFill>
                <a:latin typeface="Papyrus" pitchFamily="66" charset="0"/>
              </a:rPr>
              <a:t>Siddartha</a:t>
            </a: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. </a:t>
            </a:r>
            <a:r>
              <a:rPr lang="en-GB" sz="1600" b="1" dirty="0" smtClean="0">
                <a:solidFill>
                  <a:schemeClr val="bg1"/>
                </a:solidFill>
                <a:latin typeface="Papyrus" pitchFamily="66" charset="0"/>
              </a:rPr>
              <a:t>(17 – 22 </a:t>
            </a:r>
            <a:r>
              <a:rPr lang="en-GB" sz="1600" b="1" dirty="0" err="1" smtClean="0">
                <a:solidFill>
                  <a:schemeClr val="bg1"/>
                </a:solidFill>
                <a:latin typeface="Papyrus" pitchFamily="66" charset="0"/>
              </a:rPr>
              <a:t>mins</a:t>
            </a:r>
            <a:r>
              <a:rPr lang="en-GB" sz="1600" b="1" dirty="0" smtClean="0">
                <a:solidFill>
                  <a:schemeClr val="bg1"/>
                </a:solidFill>
                <a:latin typeface="Papyrus" pitchFamily="66" charset="0"/>
              </a:rPr>
              <a:t>)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What did the hermit say about </a:t>
            </a:r>
            <a:r>
              <a:rPr lang="en-GB" sz="2800" b="1" dirty="0" err="1" smtClean="0">
                <a:solidFill>
                  <a:schemeClr val="bg1"/>
                </a:solidFill>
                <a:latin typeface="Papyrus" pitchFamily="66" charset="0"/>
              </a:rPr>
              <a:t>Siddartha</a:t>
            </a: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at his birth celebration?          </a:t>
            </a:r>
            <a:r>
              <a:rPr lang="en-GB" sz="1600" b="1" dirty="0" smtClean="0">
                <a:solidFill>
                  <a:schemeClr val="bg1"/>
                </a:solidFill>
                <a:latin typeface="Papyrus" pitchFamily="66" charset="0"/>
              </a:rPr>
              <a:t>(24 – 26 </a:t>
            </a:r>
            <a:r>
              <a:rPr lang="en-GB" sz="1600" b="1" dirty="0" err="1" smtClean="0">
                <a:solidFill>
                  <a:schemeClr val="bg1"/>
                </a:solidFill>
                <a:latin typeface="Papyrus" pitchFamily="66" charset="0"/>
              </a:rPr>
              <a:t>mins</a:t>
            </a:r>
            <a:r>
              <a:rPr lang="en-GB" sz="1600" b="1" dirty="0" smtClean="0">
                <a:solidFill>
                  <a:schemeClr val="bg1"/>
                </a:solidFill>
                <a:latin typeface="Papyrus" pitchFamily="66" charset="0"/>
              </a:rPr>
              <a:t>)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What did the King try to prevent </a:t>
            </a:r>
            <a:r>
              <a:rPr lang="en-GB" sz="2800" b="1" dirty="0" err="1" smtClean="0">
                <a:solidFill>
                  <a:schemeClr val="bg1"/>
                </a:solidFill>
                <a:latin typeface="Papyrus" pitchFamily="66" charset="0"/>
              </a:rPr>
              <a:t>Siddartha</a:t>
            </a: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from seeing when he went outside the palace for the first time? Why did he do this? </a:t>
            </a:r>
            <a:r>
              <a:rPr lang="en-GB" sz="1600" b="1" dirty="0" smtClean="0">
                <a:solidFill>
                  <a:schemeClr val="bg1"/>
                </a:solidFill>
                <a:latin typeface="Papyrus" pitchFamily="66" charset="0"/>
              </a:rPr>
              <a:t>(40 – 48 </a:t>
            </a:r>
            <a:r>
              <a:rPr lang="en-GB" sz="1600" b="1" dirty="0" err="1" smtClean="0">
                <a:solidFill>
                  <a:schemeClr val="bg1"/>
                </a:solidFill>
                <a:latin typeface="Papyrus" pitchFamily="66" charset="0"/>
              </a:rPr>
              <a:t>mins</a:t>
            </a:r>
            <a:r>
              <a:rPr lang="en-GB" sz="1600" b="1" dirty="0" smtClean="0">
                <a:solidFill>
                  <a:schemeClr val="bg1"/>
                </a:solidFill>
                <a:latin typeface="Papyrus" pitchFamily="66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4.   What did </a:t>
            </a:r>
            <a:r>
              <a:rPr lang="en-GB" sz="2800" b="1" dirty="0" err="1" smtClean="0">
                <a:solidFill>
                  <a:schemeClr val="bg1"/>
                </a:solidFill>
                <a:latin typeface="Papyrus" pitchFamily="66" charset="0"/>
              </a:rPr>
              <a:t>Siddartha</a:t>
            </a: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learn on witnessing the suffering of the old men, </a:t>
            </a:r>
          </a:p>
          <a:p>
            <a:pPr>
              <a:spcBef>
                <a:spcPct val="20000"/>
              </a:spcBef>
            </a:pPr>
            <a:r>
              <a:rPr lang="en-GB" sz="2800" b="1" dirty="0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     sickness and death? What did he then decide he had to do?</a:t>
            </a:r>
            <a:endParaRPr lang="en-GB" sz="4400" b="1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endParaRPr lang="en-GB" sz="2800" b="1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1400" b="1" dirty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Papyrus" pitchFamily="66" charset="0"/>
              </a:rPr>
              <a:t>                                 </a:t>
            </a:r>
            <a:endParaRPr lang="en-GB" sz="2800" b="1" dirty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800" b="1" dirty="0" smtClean="0">
              <a:solidFill>
                <a:schemeClr val="bg1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buddhism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5" b="4467"/>
          <a:stretch/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093" y="203115"/>
            <a:ext cx="95773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19050" cmpd="sng">
                  <a:solidFill>
                    <a:srgbClr val="CC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The Life of </a:t>
            </a:r>
            <a:r>
              <a:rPr lang="en-US" sz="4800" b="1" spc="50" dirty="0" err="1" smtClean="0">
                <a:ln w="19050" cmpd="sng">
                  <a:solidFill>
                    <a:srgbClr val="CC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Siddartha</a:t>
            </a:r>
            <a:r>
              <a:rPr lang="en-US" sz="4800" b="1" spc="50" dirty="0" smtClean="0">
                <a:ln w="19050" cmpd="sng">
                  <a:solidFill>
                    <a:srgbClr val="CC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 Gautama (Buddha).</a:t>
            </a:r>
            <a:endParaRPr lang="en-US" sz="4800" b="1" cap="none" spc="50" dirty="0">
              <a:ln w="19050" cmpd="sng">
                <a:solidFill>
                  <a:srgbClr val="CC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andy Buzz BTN" panose="020F0504010107060306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15309" y="1846779"/>
            <a:ext cx="11490117" cy="419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8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Read and answer..</a:t>
            </a:r>
            <a:r>
              <a:rPr lang="en-GB" sz="28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.</a:t>
            </a:r>
            <a:endParaRPr lang="en-GB" sz="28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Candy Buzz BTN" panose="020F0504010107060306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 </a:t>
            </a:r>
            <a:endParaRPr lang="en-GB" sz="28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Candy Buzz BTN" panose="020F0504010107060306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1. What was the life </a:t>
            </a:r>
            <a:r>
              <a:rPr lang="en-GB" sz="2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Siddartha</a:t>
            </a: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 Gautama was born into like?</a:t>
            </a: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2. Why did the king keep </a:t>
            </a:r>
            <a:r>
              <a:rPr lang="en-GB" sz="2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Siddartha</a:t>
            </a: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 away from any form of suffering?</a:t>
            </a: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3. After seeing the Four Sights, </a:t>
            </a:r>
            <a:r>
              <a:rPr lang="en-GB" sz="28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Siddartha</a:t>
            </a: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 embarked on his spiritual journey for the </a:t>
            </a:r>
            <a:r>
              <a:rPr lang="en-GB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 ‘</a:t>
            </a: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truth’. </a:t>
            </a:r>
            <a:r>
              <a:rPr lang="en-GB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How </a:t>
            </a: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did he do this? Why did this not work?</a:t>
            </a: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4. Was does the word ‘Buddha’, mean?</a:t>
            </a: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5. What do you think it means to become enlightened?</a:t>
            </a: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6. Why is Buddha important to Buddhists? Explain at least 3 reasons for your answer.</a:t>
            </a:r>
          </a:p>
        </p:txBody>
      </p:sp>
    </p:spTree>
    <p:extLst>
      <p:ext uri="{BB962C8B-B14F-4D97-AF65-F5344CB8AC3E}">
        <p14:creationId xmlns:p14="http://schemas.microsoft.com/office/powerpoint/2010/main" val="335306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uddhism wallpap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6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093" y="203115"/>
            <a:ext cx="95773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The Life of </a:t>
            </a:r>
            <a:r>
              <a:rPr lang="en-US" sz="4800" b="1" spc="50" dirty="0" err="1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Siddartha</a:t>
            </a:r>
            <a:r>
              <a:rPr lang="en-US" sz="4800" b="1" spc="50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ndy Buzz BTN" panose="020F0504010107060306" pitchFamily="34" charset="0"/>
              </a:rPr>
              <a:t> Gautama (Buddha).</a:t>
            </a:r>
            <a:endParaRPr lang="en-US" sz="4800" b="1" cap="none" spc="50" dirty="0">
              <a:ln w="19050" cmpd="sng">
                <a:solidFill>
                  <a:srgbClr val="0070C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ndy Buzz BTN" panose="020F050401010706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162" y="1376976"/>
            <a:ext cx="937522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dirty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The </a:t>
            </a:r>
            <a:r>
              <a:rPr lang="en-GB" sz="2800" b="1" u="sng" dirty="0" smtClean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Symbolism </a:t>
            </a:r>
            <a:r>
              <a:rPr lang="en-GB" sz="2800" b="1" u="sng" dirty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of a </a:t>
            </a:r>
            <a:r>
              <a:rPr lang="en-GB" sz="2800" b="1" u="sng" dirty="0" err="1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Buddharupa</a:t>
            </a:r>
            <a:r>
              <a:rPr lang="en-GB" sz="2800" b="1" u="sng" dirty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.</a:t>
            </a:r>
            <a:endParaRPr lang="en-GB" sz="2800" b="1" dirty="0">
              <a:solidFill>
                <a:srgbClr val="2C451B"/>
              </a:solidFill>
              <a:latin typeface="Candy Buzz BTN" panose="020F0504010107060306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100" b="1" dirty="0" smtClean="0">
                <a:solidFill>
                  <a:srgbClr val="2C451B"/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 </a:t>
            </a:r>
            <a:endParaRPr lang="en-GB" sz="3600" b="1" dirty="0">
              <a:solidFill>
                <a:srgbClr val="2C451B"/>
              </a:solidFill>
              <a:latin typeface="Candy Buzz BTN" panose="020F0504010107060306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600" b="1" dirty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Explain the symbolism in the statue of Buddha (</a:t>
            </a:r>
            <a:r>
              <a:rPr lang="en-GB" sz="2600" b="1" dirty="0" err="1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Buddharupa</a:t>
            </a:r>
            <a:r>
              <a:rPr lang="en-GB" sz="2600" b="1" dirty="0" smtClean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).                                               </a:t>
            </a:r>
            <a:r>
              <a:rPr lang="en-GB" sz="2600" b="1" dirty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Focus on the following;</a:t>
            </a:r>
          </a:p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rgbClr val="2C451B"/>
                </a:solidFill>
                <a:effectLst/>
                <a:latin typeface="Candy Buzz BTN" panose="020F0504010107060306" pitchFamily="34" charset="0"/>
                <a:ea typeface="Times New Roman" panose="02020603050405020304" pitchFamily="18" charset="0"/>
              </a:rPr>
              <a:t> </a:t>
            </a:r>
            <a:endParaRPr lang="en-GB" sz="2800" b="1" dirty="0">
              <a:solidFill>
                <a:srgbClr val="2C451B"/>
              </a:solidFill>
              <a:latin typeface="Candy Buzz BTN" panose="020F0504010107060306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2600" b="1" dirty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The tree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2600" b="1" dirty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The way Buddha is </a:t>
            </a:r>
            <a:r>
              <a:rPr lang="en-GB" sz="2600" b="1" dirty="0" smtClean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sat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2600" b="1" dirty="0" smtClean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The expression on his face</a:t>
            </a:r>
            <a:endParaRPr lang="en-GB" sz="2600" b="1" dirty="0">
              <a:solidFill>
                <a:srgbClr val="2C451B"/>
              </a:solidFill>
              <a:latin typeface="Candy Buzz BTN" panose="020F0504010107060306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2600" b="1" dirty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The long ear lobes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2600" b="1" dirty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The circle of light around Buddha’s head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2600" b="1" dirty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The mudra (hand position</a:t>
            </a:r>
            <a:r>
              <a:rPr lang="en-GB" sz="2600" b="1" dirty="0" smtClean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)</a:t>
            </a:r>
          </a:p>
          <a:p>
            <a:pPr lvl="0">
              <a:spcAft>
                <a:spcPts val="0"/>
              </a:spcAft>
            </a:pPr>
            <a:endParaRPr lang="en-GB" sz="1400" b="1" dirty="0">
              <a:solidFill>
                <a:srgbClr val="2C451B"/>
              </a:solidFill>
              <a:latin typeface="Candy Buzz BTN" panose="020F0504010107060306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600" b="1" dirty="0" smtClean="0">
                <a:solidFill>
                  <a:srgbClr val="2C451B"/>
                </a:solidFill>
                <a:latin typeface="Candy Buzz BTN" panose="020F0504010107060306" pitchFamily="34" charset="0"/>
                <a:ea typeface="Times New Roman" panose="02020603050405020304" pitchFamily="18" charset="0"/>
              </a:rPr>
              <a:t>How does this symbolism show the significance of Buddha for Buddhists?</a:t>
            </a:r>
            <a:endParaRPr lang="en-GB" sz="2600" b="1" dirty="0">
              <a:solidFill>
                <a:srgbClr val="2C451B"/>
              </a:solidFill>
              <a:latin typeface="Candy Buzz BTN" panose="020F0504010107060306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3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210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Candy Buzz BTN</vt:lpstr>
      <vt:lpstr>Papyrus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W Butler</cp:lastModifiedBy>
  <cp:revision>15</cp:revision>
  <cp:lastPrinted>2017-03-06T08:10:39Z</cp:lastPrinted>
  <dcterms:created xsi:type="dcterms:W3CDTF">2017-01-16T16:31:02Z</dcterms:created>
  <dcterms:modified xsi:type="dcterms:W3CDTF">2017-03-06T08:17:08Z</dcterms:modified>
</cp:coreProperties>
</file>