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49" r:id="rId3"/>
    <p:sldMasterId id="2147483650" r:id="rId4"/>
    <p:sldMasterId id="2147483651" r:id="rId5"/>
  </p:sldMasterIdLst>
  <p:sldIdLst>
    <p:sldId id="257" r:id="rId6"/>
    <p:sldId id="263" r:id="rId7"/>
    <p:sldId id="258" r:id="rId8"/>
    <p:sldId id="262" r:id="rId9"/>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49"/>
    <a:srgbClr val="990033"/>
    <a:srgbClr val="FF0066"/>
    <a:srgbClr val="660066"/>
    <a:srgbClr val="003366"/>
    <a:srgbClr val="006699"/>
    <a:srgbClr val="4B4BFF"/>
    <a:srgbClr val="6666FF"/>
    <a:srgbClr val="FFCCFF"/>
    <a:srgbClr val="F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4.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fontAlgn="base">
        <a:spcBef>
          <a:spcPct val="0"/>
        </a:spcBef>
        <a:spcAft>
          <a:spcPct val="0"/>
        </a:spcAft>
        <a:defRPr sz="5000" b="1">
          <a:solidFill>
            <a:schemeClr val="bg1"/>
          </a:solidFill>
          <a:latin typeface="Apple Garamond" pitchFamily="2" charset="0"/>
        </a:defRPr>
      </a:lvl6pPr>
      <a:lvl7pPr marL="914400" algn="r" rtl="0" fontAlgn="base">
        <a:spcBef>
          <a:spcPct val="0"/>
        </a:spcBef>
        <a:spcAft>
          <a:spcPct val="0"/>
        </a:spcAft>
        <a:defRPr sz="5000" b="1">
          <a:solidFill>
            <a:schemeClr val="bg1"/>
          </a:solidFill>
          <a:latin typeface="Apple Garamond" pitchFamily="2" charset="0"/>
        </a:defRPr>
      </a:lvl7pPr>
      <a:lvl8pPr marL="1371600" algn="r" rtl="0" fontAlgn="base">
        <a:spcBef>
          <a:spcPct val="0"/>
        </a:spcBef>
        <a:spcAft>
          <a:spcPct val="0"/>
        </a:spcAft>
        <a:defRPr sz="5000" b="1">
          <a:solidFill>
            <a:schemeClr val="bg1"/>
          </a:solidFill>
          <a:latin typeface="Apple Garamond" pitchFamily="2" charset="0"/>
        </a:defRPr>
      </a:lvl8pPr>
      <a:lvl9pPr marL="1828800" algn="r" rtl="0" fontAlgn="base">
        <a:spcBef>
          <a:spcPct val="0"/>
        </a:spcBef>
        <a:spcAft>
          <a:spcPct val="0"/>
        </a:spcAft>
        <a:defRPr sz="5000" b="1">
          <a:solidFill>
            <a:schemeClr val="bg1"/>
          </a:solidFill>
          <a:latin typeface="Apple Garamon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6ACF6"/>
            </a:gs>
            <a:gs pos="4000">
              <a:srgbClr val="F5ADF0"/>
            </a:gs>
            <a:gs pos="70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descr="pg1.png"/>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sharpenSoften amount="-20000"/>
                    </a14:imgEffect>
                    <a14:imgEffect>
                      <a14:brightnessContrast bright="20000"/>
                    </a14:imgEffect>
                  </a14:imgLayer>
                </a14:imgProps>
              </a:ext>
            </a:extLst>
          </a:blip>
          <a:stretch>
            <a:fillRect/>
          </a:stretch>
        </p:blipFill>
        <p:spPr>
          <a:xfrm>
            <a:off x="467544" y="232137"/>
            <a:ext cx="8676456" cy="6482975"/>
          </a:xfrm>
          <a:prstGeom prst="rect">
            <a:avLst/>
          </a:prstGeom>
        </p:spPr>
      </p:pic>
      <p:sp>
        <p:nvSpPr>
          <p:cNvPr id="2" name="Rectangle 1"/>
          <p:cNvSpPr/>
          <p:nvPr/>
        </p:nvSpPr>
        <p:spPr>
          <a:xfrm>
            <a:off x="1680680" y="202038"/>
            <a:ext cx="5832046" cy="830997"/>
          </a:xfrm>
          <a:prstGeom prst="rect">
            <a:avLst/>
          </a:prstGeom>
          <a:noFill/>
        </p:spPr>
        <p:txBody>
          <a:bodyPr wrap="none" lIns="91440" tIns="45720" rIns="91440" bIns="45720">
            <a:spAutoFit/>
          </a:bodyPr>
          <a:lstStyle/>
          <a:p>
            <a:pPr algn="ctr"/>
            <a:r>
              <a:rPr lang="en-U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pyrus" pitchFamily="66" charset="0"/>
              </a:rPr>
              <a:t>AS Level Buddhism</a:t>
            </a:r>
            <a:endParaRPr lang="en-US" sz="4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pyrus" pitchFamily="66" charset="0"/>
            </a:endParaRPr>
          </a:p>
        </p:txBody>
      </p:sp>
      <p:sp>
        <p:nvSpPr>
          <p:cNvPr id="7" name="Rectangle 10"/>
          <p:cNvSpPr>
            <a:spLocks noChangeArrowheads="1"/>
          </p:cNvSpPr>
          <p:nvPr/>
        </p:nvSpPr>
        <p:spPr bwMode="auto">
          <a:xfrm>
            <a:off x="323528" y="1394317"/>
            <a:ext cx="845025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800" b="1" u="sng" dirty="0" smtClean="0">
                <a:solidFill>
                  <a:srgbClr val="990033"/>
                </a:solidFill>
                <a:latin typeface="Papyrus" pitchFamily="66" charset="0"/>
              </a:rPr>
              <a:t>Focus.</a:t>
            </a:r>
            <a:endParaRPr lang="en-GB" sz="2800" b="1" u="sng" dirty="0">
              <a:solidFill>
                <a:srgbClr val="990033"/>
              </a:solidFill>
              <a:latin typeface="Papyrus" pitchFamily="66" charset="0"/>
            </a:endParaRPr>
          </a:p>
          <a:p>
            <a:pPr marL="342900" indent="-342900">
              <a:spcBef>
                <a:spcPct val="20000"/>
              </a:spcBef>
            </a:pPr>
            <a:r>
              <a:rPr lang="en-GB" sz="2800" b="1" dirty="0" smtClean="0">
                <a:solidFill>
                  <a:srgbClr val="990033"/>
                </a:solidFill>
                <a:latin typeface="Papyrus" pitchFamily="66" charset="0"/>
              </a:rPr>
              <a:t>What </a:t>
            </a:r>
            <a:r>
              <a:rPr lang="en-GB" sz="2800" b="1" dirty="0" smtClean="0">
                <a:solidFill>
                  <a:srgbClr val="990033"/>
                </a:solidFill>
                <a:latin typeface="Papyrus" pitchFamily="66" charset="0"/>
              </a:rPr>
              <a:t>is this part of </a:t>
            </a:r>
            <a:r>
              <a:rPr lang="en-GB" sz="2800" b="1" dirty="0" smtClean="0">
                <a:solidFill>
                  <a:srgbClr val="990033"/>
                </a:solidFill>
                <a:latin typeface="Papyrus" pitchFamily="66" charset="0"/>
              </a:rPr>
              <a:t>the course about?</a:t>
            </a:r>
          </a:p>
          <a:p>
            <a:pPr marL="342900" indent="-342900">
              <a:spcBef>
                <a:spcPct val="20000"/>
              </a:spcBef>
            </a:pPr>
            <a:r>
              <a:rPr lang="en-GB" sz="2800" b="1" dirty="0" smtClean="0">
                <a:solidFill>
                  <a:srgbClr val="990033"/>
                </a:solidFill>
                <a:latin typeface="Papyrus" pitchFamily="66" charset="0"/>
              </a:rPr>
              <a:t>What are the origins of</a:t>
            </a:r>
            <a:r>
              <a:rPr lang="en-GB" sz="2800" b="1" dirty="0" smtClean="0">
                <a:solidFill>
                  <a:srgbClr val="990033"/>
                </a:solidFill>
                <a:latin typeface="Papyrus" pitchFamily="66" charset="0"/>
              </a:rPr>
              <a:t> Buddhism? </a:t>
            </a:r>
            <a:endParaRPr lang="en-GB" sz="2800" b="1" dirty="0">
              <a:solidFill>
                <a:srgbClr val="990033"/>
              </a:solidFill>
              <a:latin typeface="Papyrus" pitchFamily="66" charset="0"/>
            </a:endParaRPr>
          </a:p>
        </p:txBody>
      </p:sp>
      <p:pic>
        <p:nvPicPr>
          <p:cNvPr id="2050" name="Picture 2" descr="http://us.123rf.com/400wm/400/400/patrickma/patrickma1206/patrickma120600024/14207974-praying-sign-word-for-tibetan-buddhism.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589388" y="1918112"/>
            <a:ext cx="896201" cy="9098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323528" y="3391343"/>
            <a:ext cx="8450258" cy="335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800" b="1" u="sng" dirty="0" smtClean="0">
                <a:solidFill>
                  <a:srgbClr val="990033"/>
                </a:solidFill>
                <a:latin typeface="Papyrus" pitchFamily="66" charset="0"/>
              </a:rPr>
              <a:t>Starter</a:t>
            </a:r>
            <a:r>
              <a:rPr lang="en-GB" sz="2800" b="1" u="sng" dirty="0" smtClean="0">
                <a:solidFill>
                  <a:srgbClr val="990033"/>
                </a:solidFill>
                <a:latin typeface="Papyrus" pitchFamily="66" charset="0"/>
              </a:rPr>
              <a:t>.</a:t>
            </a:r>
            <a:endParaRPr lang="en-GB" sz="2800" b="1" u="sng" dirty="0">
              <a:solidFill>
                <a:srgbClr val="990033"/>
              </a:solidFill>
              <a:latin typeface="Papyrus" pitchFamily="66" charset="0"/>
            </a:endParaRPr>
          </a:p>
          <a:p>
            <a:pPr marL="342900" indent="-342900">
              <a:spcBef>
                <a:spcPct val="20000"/>
              </a:spcBef>
            </a:pPr>
            <a:r>
              <a:rPr lang="en-GB" sz="2800" b="1" dirty="0" smtClean="0">
                <a:solidFill>
                  <a:srgbClr val="990033"/>
                </a:solidFill>
                <a:latin typeface="Papyrus" pitchFamily="66" charset="0"/>
              </a:rPr>
              <a:t>What </a:t>
            </a:r>
            <a:r>
              <a:rPr lang="en-GB" sz="2800" b="1" dirty="0" smtClean="0">
                <a:solidFill>
                  <a:srgbClr val="990033"/>
                </a:solidFill>
                <a:latin typeface="Papyrus" pitchFamily="66" charset="0"/>
              </a:rPr>
              <a:t>do we already know about Buddhism? </a:t>
            </a:r>
          </a:p>
          <a:p>
            <a:pPr marL="342900" indent="-342900">
              <a:spcBef>
                <a:spcPct val="20000"/>
              </a:spcBef>
            </a:pPr>
            <a:endParaRPr lang="en-GB" sz="800" b="1" dirty="0" smtClean="0">
              <a:solidFill>
                <a:srgbClr val="990033"/>
              </a:solidFill>
              <a:latin typeface="Papyrus" pitchFamily="66" charset="0"/>
            </a:endParaRPr>
          </a:p>
          <a:p>
            <a:pPr marL="342900" indent="-342900">
              <a:spcBef>
                <a:spcPct val="20000"/>
              </a:spcBef>
            </a:pPr>
            <a:r>
              <a:rPr lang="en-GB" sz="2800" b="1" dirty="0" smtClean="0">
                <a:solidFill>
                  <a:srgbClr val="990033"/>
                </a:solidFill>
                <a:latin typeface="Papyrus" pitchFamily="66" charset="0"/>
              </a:rPr>
              <a:t>Write one thing you know about Buddhism on the piece of paper. Fold the paper over what you have written and pass it on to your neighbour. Repeat until the sheet has gone round the whole group.</a:t>
            </a:r>
            <a:endParaRPr lang="en-GB" sz="2800" b="1" dirty="0">
              <a:solidFill>
                <a:srgbClr val="990033"/>
              </a:solidFill>
              <a:latin typeface="Papyrus" pitchFamily="66" charset="0"/>
            </a:endParaRPr>
          </a:p>
          <a:p>
            <a:pPr marL="342900" indent="-342900">
              <a:spcBef>
                <a:spcPct val="20000"/>
              </a:spcBef>
            </a:pPr>
            <a:endParaRPr lang="en-GB" sz="2800" b="1" dirty="0">
              <a:solidFill>
                <a:srgbClr val="990033"/>
              </a:solidFill>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anim calcmode="lin" valueType="num">
                                      <p:cBhvr>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2" end="2"/>
                                            </p:txEl>
                                          </p:spTgt>
                                        </p:tgtEl>
                                        <p:attrNameLst>
                                          <p:attrName>ppt_y</p:attrName>
                                        </p:attrNameLst>
                                      </p:cBhvr>
                                      <p:tavLst>
                                        <p:tav tm="0">
                                          <p:val>
                                            <p:strVal val="#ppt_y+.05"/>
                                          </p:val>
                                        </p:tav>
                                        <p:tav tm="100000">
                                          <p:val>
                                            <p:strVal val="#ppt_y"/>
                                          </p:val>
                                        </p:tav>
                                      </p:tavLst>
                                    </p:anim>
                                  </p:childTnLst>
                                </p:cTn>
                              </p:par>
                              <p:par>
                                <p:cTn id="24" presetID="35"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2000"/>
                                        <p:tgtEl>
                                          <p:spTgt spid="2050"/>
                                        </p:tgtEl>
                                      </p:cBhvr>
                                    </p:animEffect>
                                    <p:anim calcmode="lin" valueType="num">
                                      <p:cBhvr>
                                        <p:cTn id="27" dur="2000" fill="hold"/>
                                        <p:tgtEl>
                                          <p:spTgt spid="2050"/>
                                        </p:tgtEl>
                                        <p:attrNameLst>
                                          <p:attrName>style.rotation</p:attrName>
                                        </p:attrNameLst>
                                      </p:cBhvr>
                                      <p:tavLst>
                                        <p:tav tm="0">
                                          <p:val>
                                            <p:fltVal val="720"/>
                                          </p:val>
                                        </p:tav>
                                        <p:tav tm="100000">
                                          <p:val>
                                            <p:fltVal val="0"/>
                                          </p:val>
                                        </p:tav>
                                      </p:tavLst>
                                    </p:anim>
                                    <p:anim calcmode="lin" valueType="num">
                                      <p:cBhvr>
                                        <p:cTn id="28" dur="2000" fill="hold"/>
                                        <p:tgtEl>
                                          <p:spTgt spid="2050"/>
                                        </p:tgtEl>
                                        <p:attrNameLst>
                                          <p:attrName>ppt_h</p:attrName>
                                        </p:attrNameLst>
                                      </p:cBhvr>
                                      <p:tavLst>
                                        <p:tav tm="0">
                                          <p:val>
                                            <p:fltVal val="0"/>
                                          </p:val>
                                        </p:tav>
                                        <p:tav tm="100000">
                                          <p:val>
                                            <p:strVal val="#ppt_h"/>
                                          </p:val>
                                        </p:tav>
                                      </p:tavLst>
                                    </p:anim>
                                    <p:anim calcmode="lin" valueType="num">
                                      <p:cBhvr>
                                        <p:cTn id="29" dur="2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anim calcmode="lin" valueType="num">
                                      <p:cBhvr>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anim calcmode="lin" valueType="num">
                                      <p:cBhvr>
                                        <p:cTn id="4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8">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anim calcmode="lin" valueType="num">
                                      <p:cBhvr>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8">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JztFRCysvhUG0EJzYxm561mT3tzTlSsCcG7sxJL_B0n7BycLh"/>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a14:imgEffect>
                    <a14:imgEffect>
                      <a14:brightnessContrast bright="10000" contrast="10000"/>
                    </a14:imgEffect>
                  </a14:imgLayer>
                </a14:imgProps>
              </a:ext>
              <a:ext uri="{28A0092B-C50C-407E-A947-70E740481C1C}">
                <a14:useLocalDpi xmlns:a14="http://schemas.microsoft.com/office/drawing/2010/main" val="0"/>
              </a:ext>
            </a:extLst>
          </a:blip>
          <a:srcRect r="7440"/>
          <a:stretch/>
        </p:blipFill>
        <p:spPr bwMode="auto">
          <a:xfrm>
            <a:off x="1" y="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871" y="220753"/>
            <a:ext cx="7619394" cy="800219"/>
          </a:xfrm>
          <a:prstGeom prst="rect">
            <a:avLst/>
          </a:prstGeom>
          <a:noFill/>
        </p:spPr>
        <p:txBody>
          <a:bodyPr wrap="none" lIns="91440" tIns="45720" rIns="91440" bIns="45720">
            <a:spAutoFit/>
          </a:bodyPr>
          <a:lstStyle/>
          <a:p>
            <a:r>
              <a:rPr lang="en-US" sz="4500" b="1" spc="50" dirty="0" smtClean="0">
                <a:ln w="12700" cmpd="sng">
                  <a:solidFill>
                    <a:srgbClr val="FF0066"/>
                  </a:solidFill>
                  <a:prstDash val="solid"/>
                </a:ln>
                <a:solidFill>
                  <a:schemeClr val="accent6">
                    <a:tint val="1000"/>
                  </a:schemeClr>
                </a:solidFill>
                <a:effectLst>
                  <a:glow rad="53100">
                    <a:schemeClr val="accent6">
                      <a:satMod val="180000"/>
                      <a:alpha val="30000"/>
                    </a:schemeClr>
                  </a:glow>
                </a:effectLst>
                <a:latin typeface="Papyrus" pitchFamily="66" charset="0"/>
              </a:rPr>
              <a:t>Buddhism – An Introduction</a:t>
            </a:r>
            <a:endParaRPr lang="en-US" sz="4500" b="1" spc="50" dirty="0">
              <a:ln w="12700" cmpd="sng">
                <a:solidFill>
                  <a:srgbClr val="FF0066"/>
                </a:solidFill>
                <a:prstDash val="solid"/>
              </a:ln>
              <a:solidFill>
                <a:schemeClr val="accent6">
                  <a:tint val="1000"/>
                </a:schemeClr>
              </a:solidFill>
              <a:effectLst>
                <a:glow rad="53100">
                  <a:schemeClr val="accent6">
                    <a:satMod val="180000"/>
                    <a:alpha val="30000"/>
                  </a:schemeClr>
                </a:glow>
              </a:effectLst>
              <a:latin typeface="Papyrus" pitchFamily="66" charset="0"/>
            </a:endParaRPr>
          </a:p>
        </p:txBody>
      </p:sp>
      <p:sp>
        <p:nvSpPr>
          <p:cNvPr id="4" name="Rectangle 10"/>
          <p:cNvSpPr>
            <a:spLocks noChangeArrowheads="1"/>
          </p:cNvSpPr>
          <p:nvPr/>
        </p:nvSpPr>
        <p:spPr bwMode="auto">
          <a:xfrm>
            <a:off x="323528" y="1556792"/>
            <a:ext cx="845025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800" b="1" u="sng" dirty="0" smtClean="0">
                <a:solidFill>
                  <a:srgbClr val="B40049"/>
                </a:solidFill>
                <a:latin typeface="Papyrus" pitchFamily="66" charset="0"/>
              </a:rPr>
              <a:t>What is Buddhism all about?</a:t>
            </a:r>
          </a:p>
          <a:p>
            <a:pPr marL="342900" indent="-342900">
              <a:spcBef>
                <a:spcPct val="20000"/>
              </a:spcBef>
            </a:pPr>
            <a:endParaRPr lang="en-GB" sz="1000" b="1" u="sng" dirty="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Look at the quotation posters on the wall. </a:t>
            </a:r>
          </a:p>
          <a:p>
            <a:pPr marL="342900" indent="-342900">
              <a:spcBef>
                <a:spcPct val="20000"/>
              </a:spcBef>
            </a:pPr>
            <a:endParaRPr lang="en-GB" sz="1200" b="1" dirty="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Read them and note down what the overall  impression of the nature of Buddhism you get. </a:t>
            </a:r>
          </a:p>
          <a:p>
            <a:pPr marL="342900" indent="-342900">
              <a:spcBef>
                <a:spcPct val="20000"/>
              </a:spcBef>
            </a:pPr>
            <a:endParaRPr lang="en-GB" sz="1200" b="1" dirty="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Choose two of the quotations, note them down, explain their meaning and your opinion of the quotations. </a:t>
            </a:r>
            <a:endParaRPr lang="en-GB" sz="2800" b="1" dirty="0">
              <a:solidFill>
                <a:srgbClr val="B40049"/>
              </a:solidFill>
              <a:latin typeface="Papyrus" pitchFamily="66" charset="0"/>
            </a:endParaRPr>
          </a:p>
        </p:txBody>
      </p:sp>
    </p:spTree>
    <p:extLst>
      <p:ext uri="{BB962C8B-B14F-4D97-AF65-F5344CB8AC3E}">
        <p14:creationId xmlns:p14="http://schemas.microsoft.com/office/powerpoint/2010/main" val="10476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anim calcmode="lin" valueType="num">
                                      <p:cBhvr>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anim calcmode="lin" valueType="num">
                                      <p:cBhvr>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6ACF6"/>
            </a:gs>
            <a:gs pos="4000">
              <a:srgbClr val="F5ADF0"/>
            </a:gs>
            <a:gs pos="70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descr="pg2.png"/>
          <p:cNvPicPr>
            <a:picLocks noChangeAspect="1"/>
          </p:cNvPicPr>
          <p:nvPr/>
        </p:nvPicPr>
        <p:blipFill>
          <a:blip r:embed="rId2" cstate="print"/>
          <a:stretch>
            <a:fillRect/>
          </a:stretch>
        </p:blipFill>
        <p:spPr>
          <a:xfrm flipH="1">
            <a:off x="179512" y="2968995"/>
            <a:ext cx="4896544" cy="3788810"/>
          </a:xfrm>
          <a:prstGeom prst="rect">
            <a:avLst/>
          </a:prstGeom>
        </p:spPr>
      </p:pic>
      <p:pic>
        <p:nvPicPr>
          <p:cNvPr id="3074" name="Picture 2" descr="http://image14.spreadshirt.com/image-server/v1/compositions/104755479/views/1,width=178,height=178,appearanceId=1/OM-Lotus,-Meditation,-Yoga,-AUM,-Buddhism-Women-s-T-Shirt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562" r="100000"/>
                    </a14:imgEffect>
                    <a14:imgEffect>
                      <a14:artisticPlasticWrap/>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84368" y="220752"/>
            <a:ext cx="1105269" cy="10546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3871" y="220753"/>
            <a:ext cx="7675499" cy="707886"/>
          </a:xfrm>
          <a:prstGeom prst="rect">
            <a:avLst/>
          </a:prstGeom>
          <a:noFill/>
        </p:spPr>
        <p:txBody>
          <a:bodyPr wrap="none" lIns="91440" tIns="45720" rIns="91440" bIns="45720">
            <a:spAutoFit/>
          </a:bodyPr>
          <a:lstStyle/>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pyrus" pitchFamily="66" charset="0"/>
              </a:rPr>
              <a:t>Buddhism – </a:t>
            </a: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pyrus" pitchFamily="66" charset="0"/>
              </a:rPr>
              <a:t>The Life of Buddha.</a:t>
            </a:r>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pyrus" pitchFamily="66" charset="0"/>
            </a:endParaRPr>
          </a:p>
        </p:txBody>
      </p:sp>
      <p:sp>
        <p:nvSpPr>
          <p:cNvPr id="8" name="Rectangle 10"/>
          <p:cNvSpPr>
            <a:spLocks noChangeArrowheads="1"/>
          </p:cNvSpPr>
          <p:nvPr/>
        </p:nvSpPr>
        <p:spPr bwMode="auto">
          <a:xfrm>
            <a:off x="179511" y="1268760"/>
            <a:ext cx="881012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800" b="1" u="sng" dirty="0" smtClean="0">
                <a:solidFill>
                  <a:srgbClr val="B40049"/>
                </a:solidFill>
                <a:latin typeface="Papyrus" pitchFamily="66" charset="0"/>
              </a:rPr>
              <a:t>Things to do.</a:t>
            </a:r>
            <a:endParaRPr lang="en-GB" sz="2800" b="1" u="sng" dirty="0">
              <a:solidFill>
                <a:srgbClr val="B40049"/>
              </a:solidFill>
              <a:latin typeface="Papyrus" pitchFamily="66" charset="0"/>
            </a:endParaRPr>
          </a:p>
          <a:p>
            <a:pPr marL="342900" indent="-342900">
              <a:spcBef>
                <a:spcPct val="20000"/>
              </a:spcBef>
            </a:pPr>
            <a:endParaRPr lang="en-GB" sz="900" b="1" dirty="0" smtClean="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Watch the DVD about the life of the Buddha. Make notes if you wish.</a:t>
            </a:r>
          </a:p>
          <a:p>
            <a:pPr marL="342900" indent="-342900">
              <a:spcBef>
                <a:spcPct val="20000"/>
              </a:spcBef>
            </a:pPr>
            <a:endParaRPr lang="en-GB" sz="900" b="1" dirty="0" smtClean="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With your neighbour sort the pictures you will be given in order  of events in Buddha’s life.</a:t>
            </a:r>
          </a:p>
          <a:p>
            <a:pPr marL="342900" indent="-342900">
              <a:spcBef>
                <a:spcPct val="20000"/>
              </a:spcBef>
            </a:pPr>
            <a:endParaRPr lang="en-GB" sz="900" b="1" dirty="0">
              <a:solidFill>
                <a:srgbClr val="B40049"/>
              </a:solidFill>
              <a:latin typeface="Papyrus" pitchFamily="66" charset="0"/>
            </a:endParaRPr>
          </a:p>
          <a:p>
            <a:pPr marL="342900" indent="-342900">
              <a:spcBef>
                <a:spcPct val="20000"/>
              </a:spcBef>
            </a:pPr>
            <a:r>
              <a:rPr lang="en-GB" sz="2800" b="1" dirty="0" smtClean="0">
                <a:solidFill>
                  <a:srgbClr val="B40049"/>
                </a:solidFill>
                <a:latin typeface="Papyrus" pitchFamily="66" charset="0"/>
              </a:rPr>
              <a:t>Stick the pictures in your book with a sentence of explanation in order to </a:t>
            </a:r>
            <a:r>
              <a:rPr lang="en-GB" sz="2800" b="1" dirty="0" smtClean="0">
                <a:solidFill>
                  <a:srgbClr val="B40049"/>
                </a:solidFill>
                <a:latin typeface="Papyrus" pitchFamily="66" charset="0"/>
              </a:rPr>
              <a:t>tell the </a:t>
            </a:r>
            <a:r>
              <a:rPr lang="en-GB" sz="2800" b="1" dirty="0" smtClean="0">
                <a:solidFill>
                  <a:srgbClr val="B40049"/>
                </a:solidFill>
                <a:latin typeface="Papyrus" pitchFamily="66" charset="0"/>
              </a:rPr>
              <a:t>story in brief.</a:t>
            </a:r>
            <a:endParaRPr lang="en-GB" sz="2800" b="1" dirty="0">
              <a:solidFill>
                <a:srgbClr val="B40049"/>
              </a:solidFill>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35"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anim calcmode="lin" valueType="num">
                                      <p:cBhvr>
                                        <p:cTn id="11" dur="2000" fill="hold"/>
                                        <p:tgtEl>
                                          <p:spTgt spid="3074"/>
                                        </p:tgtEl>
                                        <p:attrNameLst>
                                          <p:attrName>style.rotation</p:attrName>
                                        </p:attrNameLst>
                                      </p:cBhvr>
                                      <p:tavLst>
                                        <p:tav tm="0">
                                          <p:val>
                                            <p:fltVal val="720"/>
                                          </p:val>
                                        </p:tav>
                                        <p:tav tm="100000">
                                          <p:val>
                                            <p:fltVal val="0"/>
                                          </p:val>
                                        </p:tav>
                                      </p:tavLst>
                                    </p:anim>
                                    <p:anim calcmode="lin" valueType="num">
                                      <p:cBhvr>
                                        <p:cTn id="12" dur="2000" fill="hold"/>
                                        <p:tgtEl>
                                          <p:spTgt spid="3074"/>
                                        </p:tgtEl>
                                        <p:attrNameLst>
                                          <p:attrName>ppt_h</p:attrName>
                                        </p:attrNameLst>
                                      </p:cBhvr>
                                      <p:tavLst>
                                        <p:tav tm="0">
                                          <p:val>
                                            <p:fltVal val="0"/>
                                          </p:val>
                                        </p:tav>
                                        <p:tav tm="100000">
                                          <p:val>
                                            <p:strVal val="#ppt_h"/>
                                          </p:val>
                                        </p:tav>
                                      </p:tavLst>
                                    </p:anim>
                                    <p:anim calcmode="lin" valueType="num">
                                      <p:cBhvr>
                                        <p:cTn id="13" dur="20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44"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anim calcmode="lin" valueType="num">
                                      <p:cBhvr>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4"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anim calcmode="lin" valueType="num">
                                      <p:cBhvr>
                                        <p:cTn id="2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4"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anim calcmode="lin" valueType="num">
                                      <p:cBhvr>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8">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4"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500"/>
                                        <p:tgtEl>
                                          <p:spTgt spid="8">
                                            <p:txEl>
                                              <p:pRg st="6" end="6"/>
                                            </p:txEl>
                                          </p:spTgt>
                                        </p:tgtEl>
                                      </p:cBhvr>
                                    </p:animEffect>
                                    <p:anim calcmode="lin" valueType="num">
                                      <p:cBhvr>
                                        <p:cTn id="4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8">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4000">
              <a:schemeClr val="accent5"/>
            </a:gs>
            <a:gs pos="70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3" name="Picture 2" descr="pg4.png"/>
          <p:cNvPicPr>
            <a:picLocks noChangeAspect="1"/>
          </p:cNvPicPr>
          <p:nvPr/>
        </p:nvPicPr>
        <p:blipFill>
          <a:blip r:embed="rId2" cstate="print"/>
          <a:stretch>
            <a:fillRect/>
          </a:stretch>
        </p:blipFill>
        <p:spPr>
          <a:xfrm>
            <a:off x="3419872" y="2636912"/>
            <a:ext cx="5508104" cy="4131078"/>
          </a:xfrm>
          <a:prstGeom prst="rect">
            <a:avLst/>
          </a:prstGeom>
        </p:spPr>
      </p:pic>
      <p:sp>
        <p:nvSpPr>
          <p:cNvPr id="4" name="Rectangle 11"/>
          <p:cNvSpPr>
            <a:spLocks noChangeArrowheads="1"/>
          </p:cNvSpPr>
          <p:nvPr/>
        </p:nvSpPr>
        <p:spPr bwMode="auto">
          <a:xfrm>
            <a:off x="395535" y="1484387"/>
            <a:ext cx="846152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800" b="1" u="sng" dirty="0" smtClean="0">
                <a:solidFill>
                  <a:srgbClr val="006699"/>
                </a:solidFill>
                <a:latin typeface="Papyrus" pitchFamily="66" charset="0"/>
              </a:rPr>
              <a:t>… and finally.</a:t>
            </a:r>
            <a:endParaRPr lang="en-GB" sz="2800" b="1" u="sng" dirty="0">
              <a:solidFill>
                <a:srgbClr val="006699"/>
              </a:solidFill>
              <a:latin typeface="Papyrus" pitchFamily="66" charset="0"/>
            </a:endParaRPr>
          </a:p>
          <a:p>
            <a:pPr marL="342900" indent="-342900">
              <a:spcBef>
                <a:spcPct val="20000"/>
              </a:spcBef>
            </a:pPr>
            <a:endParaRPr lang="en-GB" sz="800" b="1" u="sng" dirty="0">
              <a:solidFill>
                <a:srgbClr val="006699"/>
              </a:solidFill>
              <a:latin typeface="Papyrus" pitchFamily="66" charset="0"/>
            </a:endParaRPr>
          </a:p>
          <a:p>
            <a:pPr marL="342900" indent="-342900">
              <a:spcBef>
                <a:spcPct val="20000"/>
              </a:spcBef>
            </a:pPr>
            <a:r>
              <a:rPr lang="en-GB" sz="2800" b="1" dirty="0" smtClean="0">
                <a:solidFill>
                  <a:srgbClr val="006699"/>
                </a:solidFill>
                <a:latin typeface="Papyrus" pitchFamily="66" charset="0"/>
              </a:rPr>
              <a:t>In pairs note down three things you have learnt today and also three interesting questions about your learning.</a:t>
            </a:r>
          </a:p>
          <a:p>
            <a:pPr marL="342900" indent="-342900">
              <a:spcBef>
                <a:spcPct val="20000"/>
              </a:spcBef>
            </a:pPr>
            <a:r>
              <a:rPr lang="en-GB" sz="2800" b="1" dirty="0" smtClean="0">
                <a:solidFill>
                  <a:srgbClr val="006699"/>
                </a:solidFill>
                <a:latin typeface="Papyrus" pitchFamily="66" charset="0"/>
              </a:rPr>
              <a:t>As a group discuss some of the questions raised.</a:t>
            </a:r>
            <a:endParaRPr lang="en-GB" sz="2800" b="1" dirty="0">
              <a:solidFill>
                <a:srgbClr val="006699"/>
              </a:solidFill>
              <a:latin typeface="Papyrus" pitchFamily="66" charset="0"/>
            </a:endParaRPr>
          </a:p>
        </p:txBody>
      </p:sp>
      <p:sp>
        <p:nvSpPr>
          <p:cNvPr id="5" name="Rectangle 4"/>
          <p:cNvSpPr/>
          <p:nvPr/>
        </p:nvSpPr>
        <p:spPr>
          <a:xfrm>
            <a:off x="143871" y="220753"/>
            <a:ext cx="7619394" cy="800219"/>
          </a:xfrm>
          <a:prstGeom prst="rect">
            <a:avLst/>
          </a:prstGeom>
          <a:noFill/>
        </p:spPr>
        <p:txBody>
          <a:bodyPr wrap="none" lIns="91440" tIns="45720" rIns="91440" bIns="45720">
            <a:spAutoFit/>
          </a:bodyPr>
          <a:lstStyle/>
          <a:p>
            <a:r>
              <a:rPr lang="en-US" sz="45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rPr>
              <a:t>Buddhism – An Introduction</a:t>
            </a:r>
            <a:endParaRPr lang="en-US" sz="4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Papyrus" pitchFamily="66" charset="0"/>
            </a:endParaRPr>
          </a:p>
        </p:txBody>
      </p:sp>
      <p:pic>
        <p:nvPicPr>
          <p:cNvPr id="1026" name="Picture 2" descr="http://2.s3.envato.com/files/5936899/lotus%20and%20drahma%20wheel590.jpg"/>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0000" b="50000"/>
          <a:stretch/>
        </p:blipFill>
        <p:spPr bwMode="auto">
          <a:xfrm>
            <a:off x="251520" y="5301208"/>
            <a:ext cx="1297707" cy="1297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anim calcmode="lin" valueType="num">
                                      <p:cBhvr>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4"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theme/theme1.xml><?xml version="1.0" encoding="utf-8"?>
<a:theme xmlns:a="http://schemas.openxmlformats.org/drawingml/2006/main" name="TS10195176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83A3EE-63D7-4622-BE84-8C92384174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TS101951761</Template>
  <TotalTime>2237</TotalTime>
  <Words>229</Words>
  <Application>Microsoft Office PowerPoint</Application>
  <PresentationFormat>On-screen Show (4:3)</PresentationFormat>
  <Paragraphs>29</Paragraphs>
  <Slides>4</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vt:i4>
      </vt:variant>
    </vt:vector>
  </HeadingPairs>
  <TitlesOfParts>
    <vt:vector size="11" baseType="lpstr">
      <vt:lpstr>Apple Garamond</vt:lpstr>
      <vt:lpstr>Arial</vt:lpstr>
      <vt:lpstr>Papyrus</vt:lpstr>
      <vt:lpstr>TS101951761</vt:lpstr>
      <vt:lpstr>Custom Design</vt:lpstr>
      <vt:lpstr>1_Custom Design</vt:lpstr>
      <vt:lpstr>2_Custom Design</vt:lpstr>
      <vt:lpstr>PowerPoint Presentation</vt:lpstr>
      <vt:lpstr>PowerPoint Presentation</vt:lpstr>
      <vt:lpstr>PowerPoint Presentation</vt:lpstr>
      <vt:lpstr>PowerPoint Presentation</vt:lpstr>
    </vt:vector>
  </TitlesOfParts>
  <Company>Beverley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Wendy Butler</cp:lastModifiedBy>
  <cp:revision>32</cp:revision>
  <dcterms:created xsi:type="dcterms:W3CDTF">2013-03-24T14:08:12Z</dcterms:created>
  <dcterms:modified xsi:type="dcterms:W3CDTF">2016-12-24T18:22:11Z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TC019517619991</vt:lpwstr>
  </property>
</Properties>
</file>