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6" r:id="rId2"/>
    <p:sldId id="256" r:id="rId3"/>
    <p:sldId id="257" r:id="rId4"/>
    <p:sldId id="261" r:id="rId5"/>
    <p:sldId id="272" r:id="rId6"/>
    <p:sldId id="259" r:id="rId7"/>
    <p:sldId id="263" r:id="rId8"/>
    <p:sldId id="264" r:id="rId9"/>
    <p:sldId id="265" r:id="rId10"/>
    <p:sldId id="270" r:id="rId11"/>
    <p:sldId id="269" r:id="rId12"/>
    <p:sldId id="268" r:id="rId13"/>
    <p:sldId id="267" r:id="rId14"/>
    <p:sldId id="266" r:id="rId15"/>
    <p:sldId id="271" r:id="rId16"/>
    <p:sldId id="283" r:id="rId17"/>
    <p:sldId id="278" r:id="rId18"/>
    <p:sldId id="282" r:id="rId19"/>
    <p:sldId id="280" r:id="rId20"/>
    <p:sldId id="281" r:id="rId21"/>
    <p:sldId id="274" r:id="rId22"/>
    <p:sldId id="275" r:id="rId23"/>
    <p:sldId id="273" r:id="rId24"/>
    <p:sldId id="262" r:id="rId25"/>
    <p:sldId id="279" r:id="rId26"/>
    <p:sldId id="260"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5A330-AC8F-4BA0-9880-6E2D79C81DAA}" type="datetimeFigureOut">
              <a:rPr lang="en-GB" smtClean="0"/>
              <a:t>07/11/2019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9E5ABC-689E-475E-9418-8D9F3F77FDAB}" type="slidenum">
              <a:rPr lang="en-GB" smtClean="0"/>
              <a:t>‹#›</a:t>
            </a:fld>
            <a:endParaRPr lang="en-GB"/>
          </a:p>
        </p:txBody>
      </p:sp>
    </p:spTree>
    <p:extLst>
      <p:ext uri="{BB962C8B-B14F-4D97-AF65-F5344CB8AC3E}">
        <p14:creationId xmlns:p14="http://schemas.microsoft.com/office/powerpoint/2010/main" val="233339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link is to Allegri’s </a:t>
            </a:r>
            <a:r>
              <a:rPr lang="en-GB" i="1" dirty="0"/>
              <a:t>Miserere</a:t>
            </a:r>
            <a:r>
              <a:rPr lang="en-GB" i="1" baseline="0" dirty="0"/>
              <a:t> </a:t>
            </a:r>
            <a:r>
              <a:rPr lang="en-GB" i="0" baseline="0" dirty="0"/>
              <a:t>based on this Psalm.  I use it for background atmosphere and </a:t>
            </a:r>
            <a:r>
              <a:rPr lang="en-GB" dirty="0"/>
              <a:t>give</a:t>
            </a:r>
            <a:r>
              <a:rPr lang="en-GB" baseline="0" dirty="0"/>
              <a:t> the story of David &amp; Bathsheba in some detail to fill in the context of the Psalm.  </a:t>
            </a:r>
            <a:endParaRPr lang="en-GB" dirty="0"/>
          </a:p>
        </p:txBody>
      </p:sp>
      <p:sp>
        <p:nvSpPr>
          <p:cNvPr id="4" name="Slide Number Placeholder 3"/>
          <p:cNvSpPr>
            <a:spLocks noGrp="1"/>
          </p:cNvSpPr>
          <p:nvPr>
            <p:ph type="sldNum" sz="quarter" idx="10"/>
          </p:nvPr>
        </p:nvSpPr>
        <p:spPr/>
        <p:txBody>
          <a:bodyPr/>
          <a:lstStyle/>
          <a:p>
            <a:fld id="{799E5ABC-689E-475E-9418-8D9F3F77FDAB}" type="slidenum">
              <a:rPr lang="en-GB" smtClean="0"/>
              <a:t>7</a:t>
            </a:fld>
            <a:endParaRPr lang="en-GB"/>
          </a:p>
        </p:txBody>
      </p:sp>
    </p:spTree>
    <p:extLst>
      <p:ext uri="{BB962C8B-B14F-4D97-AF65-F5344CB8AC3E}">
        <p14:creationId xmlns:p14="http://schemas.microsoft.com/office/powerpoint/2010/main" val="224801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put</a:t>
            </a:r>
            <a:r>
              <a:rPr lang="en-GB" baseline="0" dirty="0"/>
              <a:t> subheading and copy down the questions.  </a:t>
            </a:r>
            <a:endParaRPr lang="en-GB" dirty="0"/>
          </a:p>
        </p:txBody>
      </p:sp>
      <p:sp>
        <p:nvSpPr>
          <p:cNvPr id="4" name="Slide Number Placeholder 3"/>
          <p:cNvSpPr>
            <a:spLocks noGrp="1"/>
          </p:cNvSpPr>
          <p:nvPr>
            <p:ph type="sldNum" sz="quarter" idx="10"/>
          </p:nvPr>
        </p:nvSpPr>
        <p:spPr/>
        <p:txBody>
          <a:bodyPr/>
          <a:lstStyle/>
          <a:p>
            <a:fld id="{799E5ABC-689E-475E-9418-8D9F3F77FDAB}" type="slidenum">
              <a:rPr lang="en-GB" smtClean="0"/>
              <a:t>8</a:t>
            </a:fld>
            <a:endParaRPr lang="en-GB"/>
          </a:p>
        </p:txBody>
      </p:sp>
    </p:spTree>
    <p:extLst>
      <p:ext uri="{BB962C8B-B14F-4D97-AF65-F5344CB8AC3E}">
        <p14:creationId xmlns:p14="http://schemas.microsoft.com/office/powerpoint/2010/main" val="64660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save lesson time,</a:t>
            </a:r>
            <a:r>
              <a:rPr lang="en-GB" baseline="0" dirty="0"/>
              <a:t> this slide could be printed and stuck in.</a:t>
            </a:r>
            <a:endParaRPr lang="en-GB" dirty="0"/>
          </a:p>
        </p:txBody>
      </p:sp>
      <p:sp>
        <p:nvSpPr>
          <p:cNvPr id="4" name="Slide Number Placeholder 3"/>
          <p:cNvSpPr>
            <a:spLocks noGrp="1"/>
          </p:cNvSpPr>
          <p:nvPr>
            <p:ph type="sldNum" sz="quarter" idx="10"/>
          </p:nvPr>
        </p:nvSpPr>
        <p:spPr/>
        <p:txBody>
          <a:bodyPr/>
          <a:lstStyle/>
          <a:p>
            <a:fld id="{799E5ABC-689E-475E-9418-8D9F3F77FDAB}" type="slidenum">
              <a:rPr lang="en-GB" smtClean="0"/>
              <a:t>9</a:t>
            </a:fld>
            <a:endParaRPr lang="en-GB"/>
          </a:p>
        </p:txBody>
      </p:sp>
    </p:spTree>
    <p:extLst>
      <p:ext uri="{BB962C8B-B14F-4D97-AF65-F5344CB8AC3E}">
        <p14:creationId xmlns:p14="http://schemas.microsoft.com/office/powerpoint/2010/main" val="240314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B71EFB2-68C0-4C49-A935-7C8C71E2BC31}" type="datetimeFigureOut">
              <a:rPr lang="en-GB" smtClean="0"/>
              <a:t>07/11/2019</a:t>
            </a:fld>
            <a:endParaRPr lang="en-GB"/>
          </a:p>
        </p:txBody>
      </p:sp>
      <p:sp>
        <p:nvSpPr>
          <p:cNvPr id="16" name="Slide Number Placeholder 15"/>
          <p:cNvSpPr>
            <a:spLocks noGrp="1"/>
          </p:cNvSpPr>
          <p:nvPr>
            <p:ph type="sldNum" sz="quarter" idx="11"/>
          </p:nvPr>
        </p:nvSpPr>
        <p:spPr/>
        <p:txBody>
          <a:bodyPr/>
          <a:lstStyle/>
          <a:p>
            <a:fld id="{7C3827D4-8C88-4E69-9FF3-085FC1463A9D}"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71EFB2-68C0-4C49-A935-7C8C71E2BC31}" type="datetimeFigureOut">
              <a:rPr lang="en-GB" smtClean="0"/>
              <a:t>07/11/2019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827D4-8C88-4E69-9FF3-085FC1463A9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B71EFB2-68C0-4C49-A935-7C8C71E2BC31}" type="datetimeFigureOut">
              <a:rPr lang="en-GB" smtClean="0"/>
              <a:t>07/11/2019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827D4-8C88-4E69-9FF3-085FC1463A9D}"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0B71EFB2-68C0-4C49-A935-7C8C71E2BC31}" type="datetimeFigureOut">
              <a:rPr lang="en-GB" smtClean="0"/>
              <a:t>07/11/2019</a:t>
            </a:fld>
            <a:endParaRPr lang="en-GB"/>
          </a:p>
        </p:txBody>
      </p:sp>
      <p:sp>
        <p:nvSpPr>
          <p:cNvPr id="15" name="Slide Number Placeholder 14"/>
          <p:cNvSpPr>
            <a:spLocks noGrp="1"/>
          </p:cNvSpPr>
          <p:nvPr>
            <p:ph type="sldNum" sz="quarter" idx="15"/>
          </p:nvPr>
        </p:nvSpPr>
        <p:spPr/>
        <p:txBody>
          <a:bodyPr/>
          <a:lstStyle>
            <a:lvl1pPr algn="ctr">
              <a:defRPr/>
            </a:lvl1pPr>
          </a:lstStyle>
          <a:p>
            <a:fld id="{7C3827D4-8C88-4E69-9FF3-085FC1463A9D}" type="slidenum">
              <a:rPr lang="en-GB" smtClean="0"/>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71EFB2-68C0-4C49-A935-7C8C71E2BC31}" type="datetimeFigureOut">
              <a:rPr lang="en-GB" smtClean="0"/>
              <a:t>07/11/2019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3827D4-8C88-4E69-9FF3-085FC1463A9D}" type="slidenum">
              <a:rPr lang="en-GB" smtClean="0"/>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71EFB2-68C0-4C49-A935-7C8C71E2BC31}" type="datetimeFigureOut">
              <a:rPr lang="en-GB" smtClean="0"/>
              <a:t>07/11/2019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3827D4-8C88-4E69-9FF3-085FC1463A9D}" type="slidenum">
              <a:rPr lang="en-GB" smtClean="0"/>
              <a:t>‹#›</a:t>
            </a:fld>
            <a:endParaRPr lang="en-GB"/>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C3827D4-8C88-4E69-9FF3-085FC1463A9D}" type="slidenum">
              <a:rPr lang="en-GB" smtClean="0"/>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fld id="{0B71EFB2-68C0-4C49-A935-7C8C71E2BC31}" type="datetimeFigureOut">
              <a:rPr lang="en-GB" smtClean="0"/>
              <a:t>07/11/2019</a:t>
            </a:fld>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B71EFB2-68C0-4C49-A935-7C8C71E2BC31}" type="datetimeFigureOut">
              <a:rPr lang="en-GB" smtClean="0"/>
              <a:t>07/11/2019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3827D4-8C88-4E69-9FF3-085FC1463A9D}" type="slidenum">
              <a:rPr lang="en-GB" smtClean="0"/>
              <a:t>‹#›</a:t>
            </a:fld>
            <a:endParaRPr lang="en-GB"/>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1EFB2-68C0-4C49-A935-7C8C71E2BC31}" type="datetimeFigureOut">
              <a:rPr lang="en-GB" smtClean="0"/>
              <a:t>07/11/2019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3827D4-8C88-4E69-9FF3-085FC1463A9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0B71EFB2-68C0-4C49-A935-7C8C71E2BC31}" type="datetimeFigureOut">
              <a:rPr lang="en-GB" smtClean="0"/>
              <a:t>07/11/2019</a:t>
            </a:fld>
            <a:endParaRPr lang="en-GB"/>
          </a:p>
        </p:txBody>
      </p:sp>
      <p:sp>
        <p:nvSpPr>
          <p:cNvPr id="9" name="Slide Number Placeholder 8"/>
          <p:cNvSpPr>
            <a:spLocks noGrp="1"/>
          </p:cNvSpPr>
          <p:nvPr>
            <p:ph type="sldNum" sz="quarter" idx="15"/>
          </p:nvPr>
        </p:nvSpPr>
        <p:spPr/>
        <p:txBody>
          <a:bodyPr/>
          <a:lstStyle/>
          <a:p>
            <a:fld id="{7C3827D4-8C88-4E69-9FF3-085FC1463A9D}" type="slidenum">
              <a:rPr lang="en-GB" smtClean="0"/>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0B71EFB2-68C0-4C49-A935-7C8C71E2BC31}" type="datetimeFigureOut">
              <a:rPr lang="en-GB" smtClean="0"/>
              <a:t>07/11/2019</a:t>
            </a:fld>
            <a:endParaRPr lang="en-GB"/>
          </a:p>
        </p:txBody>
      </p:sp>
      <p:sp>
        <p:nvSpPr>
          <p:cNvPr id="9" name="Slide Number Placeholder 8"/>
          <p:cNvSpPr>
            <a:spLocks noGrp="1"/>
          </p:cNvSpPr>
          <p:nvPr>
            <p:ph type="sldNum" sz="quarter" idx="11"/>
          </p:nvPr>
        </p:nvSpPr>
        <p:spPr/>
        <p:txBody>
          <a:bodyPr/>
          <a:lstStyle/>
          <a:p>
            <a:fld id="{7C3827D4-8C88-4E69-9FF3-085FC1463A9D}"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B71EFB2-68C0-4C49-A935-7C8C71E2BC31}" type="datetimeFigureOut">
              <a:rPr lang="en-GB" smtClean="0"/>
              <a:t>07/11/2019</a:t>
            </a:fld>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C3827D4-8C88-4E69-9FF3-085FC1463A9D}" type="slidenum">
              <a:rPr lang="en-GB" smtClean="0"/>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iBWeRK-j0Hw"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nf6EUKPHQM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gateway.com/passage/?search=mat+18&amp;version=ESV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wz3tkHv5sb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wz3tkHv5sb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xfkhqpl81NA"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youtube.com/watch?v=FxoMbPWuk0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Exodus%2022&amp;version=NIV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iblegateway.com/passage/?search=Romans+1-3&amp;version=NIV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36Y_ztEW1N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biblegateway.com/passage/?search=ps+51&amp;version=ESV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tube.com/watch?v=Mu6R8fh4Ll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a:xfrm>
            <a:off x="611560" y="3068960"/>
            <a:ext cx="8229600" cy="1219200"/>
          </a:xfrm>
        </p:spPr>
        <p:txBody>
          <a:bodyPr>
            <a:noAutofit/>
          </a:bodyPr>
          <a:lstStyle/>
          <a:p>
            <a:pPr algn="ctr"/>
            <a:r>
              <a:rPr lang="en-GB" sz="9600" dirty="0"/>
              <a:t>Crime &amp; Punishment</a:t>
            </a:r>
          </a:p>
        </p:txBody>
      </p:sp>
    </p:spTree>
    <p:extLst>
      <p:ext uri="{BB962C8B-B14F-4D97-AF65-F5344CB8AC3E}">
        <p14:creationId xmlns:p14="http://schemas.microsoft.com/office/powerpoint/2010/main" val="140206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átula Frontal de Jars Of Clay - Redemption So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32656"/>
            <a:ext cx="1847335" cy="18473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just"/>
            <a:r>
              <a:rPr lang="en-GB" u="sng" dirty="0"/>
              <a:t>Psalm 51</a:t>
            </a:r>
          </a:p>
        </p:txBody>
      </p:sp>
      <p:sp>
        <p:nvSpPr>
          <p:cNvPr id="6" name="Rectangle 5"/>
          <p:cNvSpPr/>
          <p:nvPr/>
        </p:nvSpPr>
        <p:spPr>
          <a:xfrm>
            <a:off x="1403648" y="1556792"/>
            <a:ext cx="6696744" cy="2308324"/>
          </a:xfrm>
          <a:prstGeom prst="rect">
            <a:avLst/>
          </a:prstGeom>
        </p:spPr>
        <p:txBody>
          <a:bodyPr wrap="square">
            <a:spAutoFit/>
          </a:bodyPr>
          <a:lstStyle/>
          <a:p>
            <a:r>
              <a:rPr lang="en-GB" sz="2400" dirty="0">
                <a:solidFill>
                  <a:schemeClr val="tx2"/>
                </a:solidFill>
              </a:rPr>
              <a:t>God be merciful to me,</a:t>
            </a:r>
          </a:p>
          <a:p>
            <a:r>
              <a:rPr lang="en-GB" sz="2400" dirty="0">
                <a:solidFill>
                  <a:schemeClr val="tx2"/>
                </a:solidFill>
              </a:rPr>
              <a:t>On Thy grace I rest my plea.</a:t>
            </a:r>
          </a:p>
          <a:p>
            <a:r>
              <a:rPr lang="en-GB" sz="2400" dirty="0">
                <a:solidFill>
                  <a:schemeClr val="tx2"/>
                </a:solidFill>
              </a:rPr>
              <a:t>Plenteous in compassion Thou,</a:t>
            </a:r>
          </a:p>
          <a:p>
            <a:r>
              <a:rPr lang="en-GB" sz="2400" dirty="0">
                <a:solidFill>
                  <a:schemeClr val="tx2"/>
                </a:solidFill>
              </a:rPr>
              <a:t>Blot out my transgressions now.</a:t>
            </a:r>
          </a:p>
          <a:p>
            <a:r>
              <a:rPr lang="en-GB" sz="2400" dirty="0">
                <a:solidFill>
                  <a:schemeClr val="tx2"/>
                </a:solidFill>
              </a:rPr>
              <a:t>Wash me, make me pure within,</a:t>
            </a:r>
          </a:p>
          <a:p>
            <a:r>
              <a:rPr lang="en-GB" sz="2400" dirty="0">
                <a:solidFill>
                  <a:schemeClr val="tx2"/>
                </a:solidFill>
              </a:rPr>
              <a:t>Cleanse, oh cleanse me from my sin.</a:t>
            </a:r>
          </a:p>
        </p:txBody>
      </p:sp>
    </p:spTree>
    <p:extLst>
      <p:ext uri="{BB962C8B-B14F-4D97-AF65-F5344CB8AC3E}">
        <p14:creationId xmlns:p14="http://schemas.microsoft.com/office/powerpoint/2010/main" val="306360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átula Frontal de Jars Of Clay - Redemption So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32656"/>
            <a:ext cx="1847335" cy="18473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just"/>
            <a:r>
              <a:rPr lang="en-GB" u="sng" dirty="0"/>
              <a:t>Psalm 51</a:t>
            </a:r>
          </a:p>
        </p:txBody>
      </p:sp>
      <p:sp>
        <p:nvSpPr>
          <p:cNvPr id="2" name="Rectangle 1"/>
          <p:cNvSpPr/>
          <p:nvPr/>
        </p:nvSpPr>
        <p:spPr>
          <a:xfrm>
            <a:off x="1835696" y="1628800"/>
            <a:ext cx="4572000" cy="2308324"/>
          </a:xfrm>
          <a:prstGeom prst="rect">
            <a:avLst/>
          </a:prstGeom>
        </p:spPr>
        <p:txBody>
          <a:bodyPr>
            <a:spAutoFit/>
          </a:bodyPr>
          <a:lstStyle/>
          <a:p>
            <a:r>
              <a:rPr lang="en-GB" sz="2400" dirty="0">
                <a:solidFill>
                  <a:schemeClr val="tx2"/>
                </a:solidFill>
              </a:rPr>
              <a:t>My transgressions I confess,</a:t>
            </a:r>
          </a:p>
          <a:p>
            <a:r>
              <a:rPr lang="en-GB" sz="2400" dirty="0">
                <a:solidFill>
                  <a:schemeClr val="tx2"/>
                </a:solidFill>
              </a:rPr>
              <a:t>Grief and guilt my soul oppress.</a:t>
            </a:r>
          </a:p>
          <a:p>
            <a:r>
              <a:rPr lang="en-GB" sz="2400" dirty="0">
                <a:solidFill>
                  <a:schemeClr val="tx2"/>
                </a:solidFill>
              </a:rPr>
              <a:t>I have sinned against Thy grace,</a:t>
            </a:r>
          </a:p>
          <a:p>
            <a:r>
              <a:rPr lang="en-GB" sz="2400" dirty="0">
                <a:solidFill>
                  <a:schemeClr val="tx2"/>
                </a:solidFill>
              </a:rPr>
              <a:t>And provoked Thee to Thy face.</a:t>
            </a:r>
          </a:p>
          <a:p>
            <a:r>
              <a:rPr lang="en-GB" sz="2400" dirty="0">
                <a:solidFill>
                  <a:schemeClr val="tx2"/>
                </a:solidFill>
              </a:rPr>
              <a:t>I confess Thy judgement just,</a:t>
            </a:r>
          </a:p>
          <a:p>
            <a:r>
              <a:rPr lang="en-GB" sz="2400" dirty="0">
                <a:solidFill>
                  <a:schemeClr val="tx2"/>
                </a:solidFill>
              </a:rPr>
              <a:t>Speechless, I Thy mercy trust.</a:t>
            </a:r>
          </a:p>
        </p:txBody>
      </p:sp>
    </p:spTree>
    <p:extLst>
      <p:ext uri="{BB962C8B-B14F-4D97-AF65-F5344CB8AC3E}">
        <p14:creationId xmlns:p14="http://schemas.microsoft.com/office/powerpoint/2010/main" val="254638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átula Frontal de Jars Of Clay - Redemption So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32656"/>
            <a:ext cx="1847335" cy="18473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just"/>
            <a:r>
              <a:rPr lang="en-GB" u="sng" dirty="0"/>
              <a:t>Psalm 51</a:t>
            </a:r>
          </a:p>
        </p:txBody>
      </p:sp>
      <p:sp>
        <p:nvSpPr>
          <p:cNvPr id="2" name="Rectangle 1"/>
          <p:cNvSpPr/>
          <p:nvPr/>
        </p:nvSpPr>
        <p:spPr>
          <a:xfrm>
            <a:off x="2195736" y="2179992"/>
            <a:ext cx="4572000" cy="2308324"/>
          </a:xfrm>
          <a:prstGeom prst="rect">
            <a:avLst/>
          </a:prstGeom>
        </p:spPr>
        <p:txBody>
          <a:bodyPr>
            <a:spAutoFit/>
          </a:bodyPr>
          <a:lstStyle/>
          <a:p>
            <a:r>
              <a:rPr lang="en-GB" sz="2400" dirty="0">
                <a:solidFill>
                  <a:schemeClr val="tx2"/>
                </a:solidFill>
              </a:rPr>
              <a:t>I am evil born in sin,</a:t>
            </a:r>
          </a:p>
          <a:p>
            <a:r>
              <a:rPr lang="en-GB" sz="2400" dirty="0">
                <a:solidFill>
                  <a:schemeClr val="tx2"/>
                </a:solidFill>
              </a:rPr>
              <a:t>Thou </a:t>
            </a:r>
            <a:r>
              <a:rPr lang="en-GB" sz="2400" dirty="0" err="1">
                <a:solidFill>
                  <a:schemeClr val="tx2"/>
                </a:solidFill>
              </a:rPr>
              <a:t>desirest</a:t>
            </a:r>
            <a:r>
              <a:rPr lang="en-GB" sz="2400" dirty="0">
                <a:solidFill>
                  <a:schemeClr val="tx2"/>
                </a:solidFill>
              </a:rPr>
              <a:t> truth within.</a:t>
            </a:r>
          </a:p>
          <a:p>
            <a:r>
              <a:rPr lang="en-GB" sz="2400" dirty="0">
                <a:solidFill>
                  <a:schemeClr val="tx2"/>
                </a:solidFill>
              </a:rPr>
              <a:t>Thou alone my </a:t>
            </a:r>
            <a:r>
              <a:rPr lang="en-GB" sz="2400" dirty="0" err="1">
                <a:solidFill>
                  <a:schemeClr val="tx2"/>
                </a:solidFill>
              </a:rPr>
              <a:t>Savior</a:t>
            </a:r>
            <a:r>
              <a:rPr lang="en-GB" sz="2400" dirty="0">
                <a:solidFill>
                  <a:schemeClr val="tx2"/>
                </a:solidFill>
              </a:rPr>
              <a:t> art,</a:t>
            </a:r>
          </a:p>
          <a:p>
            <a:r>
              <a:rPr lang="en-GB" sz="2400" dirty="0">
                <a:solidFill>
                  <a:schemeClr val="tx2"/>
                </a:solidFill>
              </a:rPr>
              <a:t>Teach Thy wisdom to my heart.</a:t>
            </a:r>
          </a:p>
          <a:p>
            <a:r>
              <a:rPr lang="en-GB" sz="2400" dirty="0">
                <a:solidFill>
                  <a:schemeClr val="tx2"/>
                </a:solidFill>
              </a:rPr>
              <a:t>Make me pure, Thy grace bestow,</a:t>
            </a:r>
          </a:p>
          <a:p>
            <a:r>
              <a:rPr lang="en-GB" sz="2400" dirty="0">
                <a:solidFill>
                  <a:schemeClr val="tx2"/>
                </a:solidFill>
              </a:rPr>
              <a:t>Wash me whiter than the snow.</a:t>
            </a:r>
          </a:p>
        </p:txBody>
      </p:sp>
    </p:spTree>
    <p:extLst>
      <p:ext uri="{BB962C8B-B14F-4D97-AF65-F5344CB8AC3E}">
        <p14:creationId xmlns:p14="http://schemas.microsoft.com/office/powerpoint/2010/main" val="1378008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átula Frontal de Jars Of Clay - Redemption So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32656"/>
            <a:ext cx="1847335" cy="18473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just"/>
            <a:r>
              <a:rPr lang="en-GB" u="sng" dirty="0"/>
              <a:t>Psalm 51</a:t>
            </a:r>
          </a:p>
        </p:txBody>
      </p:sp>
      <p:sp>
        <p:nvSpPr>
          <p:cNvPr id="2" name="Rectangle 1"/>
          <p:cNvSpPr/>
          <p:nvPr/>
        </p:nvSpPr>
        <p:spPr>
          <a:xfrm>
            <a:off x="2286000" y="1859340"/>
            <a:ext cx="4572000" cy="1938992"/>
          </a:xfrm>
          <a:prstGeom prst="rect">
            <a:avLst/>
          </a:prstGeom>
        </p:spPr>
        <p:txBody>
          <a:bodyPr>
            <a:spAutoFit/>
          </a:bodyPr>
          <a:lstStyle/>
          <a:p>
            <a:r>
              <a:rPr lang="en-GB" sz="2400" dirty="0">
                <a:solidFill>
                  <a:schemeClr val="tx2"/>
                </a:solidFill>
              </a:rPr>
              <a:t>Gracious God, my heart renew.</a:t>
            </a:r>
          </a:p>
          <a:p>
            <a:r>
              <a:rPr lang="en-GB" sz="2400" dirty="0">
                <a:solidFill>
                  <a:schemeClr val="tx2"/>
                </a:solidFill>
              </a:rPr>
              <a:t>Make my spirit right and true.</a:t>
            </a:r>
          </a:p>
          <a:p>
            <a:r>
              <a:rPr lang="en-GB" sz="2400" dirty="0">
                <a:solidFill>
                  <a:schemeClr val="tx2"/>
                </a:solidFill>
              </a:rPr>
              <a:t>Thy salvation’s joy impart,</a:t>
            </a:r>
          </a:p>
          <a:p>
            <a:r>
              <a:rPr lang="en-GB" sz="2400" dirty="0">
                <a:solidFill>
                  <a:schemeClr val="tx2"/>
                </a:solidFill>
              </a:rPr>
              <a:t>Steadfast make my willing heart.</a:t>
            </a:r>
          </a:p>
          <a:p>
            <a:r>
              <a:rPr lang="en-GB" sz="2400" dirty="0">
                <a:solidFill>
                  <a:schemeClr val="tx2"/>
                </a:solidFill>
              </a:rPr>
              <a:t>Steadfast make my willing heart. </a:t>
            </a:r>
          </a:p>
        </p:txBody>
      </p:sp>
    </p:spTree>
    <p:extLst>
      <p:ext uri="{BB962C8B-B14F-4D97-AF65-F5344CB8AC3E}">
        <p14:creationId xmlns:p14="http://schemas.microsoft.com/office/powerpoint/2010/main" val="106198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átula Frontal de Jars Of Clay - Redemption Son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332656"/>
            <a:ext cx="1847335" cy="18473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pPr algn="just"/>
            <a:r>
              <a:rPr lang="en-GB" u="sng" dirty="0"/>
              <a:t>Psalm 51</a:t>
            </a:r>
          </a:p>
        </p:txBody>
      </p:sp>
      <p:sp>
        <p:nvSpPr>
          <p:cNvPr id="2" name="Rectangle 1"/>
          <p:cNvSpPr/>
          <p:nvPr/>
        </p:nvSpPr>
        <p:spPr>
          <a:xfrm>
            <a:off x="1961417" y="1519459"/>
            <a:ext cx="5040560" cy="2308324"/>
          </a:xfrm>
          <a:prstGeom prst="rect">
            <a:avLst/>
          </a:prstGeom>
        </p:spPr>
        <p:txBody>
          <a:bodyPr wrap="square">
            <a:spAutoFit/>
          </a:bodyPr>
          <a:lstStyle/>
          <a:p>
            <a:r>
              <a:rPr lang="en-GB" sz="2400" dirty="0">
                <a:solidFill>
                  <a:schemeClr val="tx2"/>
                </a:solidFill>
              </a:rPr>
              <a:t>Broken, humbled to the dust, </a:t>
            </a:r>
          </a:p>
          <a:p>
            <a:r>
              <a:rPr lang="en-GB" sz="2400" dirty="0">
                <a:solidFill>
                  <a:schemeClr val="tx2"/>
                </a:solidFill>
              </a:rPr>
              <a:t>By Thy wrath and judgement just.</a:t>
            </a:r>
          </a:p>
          <a:p>
            <a:r>
              <a:rPr lang="en-GB" sz="2400" dirty="0">
                <a:solidFill>
                  <a:schemeClr val="tx2"/>
                </a:solidFill>
              </a:rPr>
              <a:t>Let my contrite heart rejoice,</a:t>
            </a:r>
          </a:p>
          <a:p>
            <a:r>
              <a:rPr lang="en-GB" sz="2400" dirty="0">
                <a:solidFill>
                  <a:schemeClr val="tx2"/>
                </a:solidFill>
              </a:rPr>
              <a:t>And in gladness hear Thy voice.</a:t>
            </a:r>
          </a:p>
          <a:p>
            <a:r>
              <a:rPr lang="en-GB" sz="2400" dirty="0">
                <a:solidFill>
                  <a:schemeClr val="tx2"/>
                </a:solidFill>
              </a:rPr>
              <a:t>From my sins, oh hide Thy face,</a:t>
            </a:r>
          </a:p>
          <a:p>
            <a:r>
              <a:rPr lang="en-GB" sz="2400" dirty="0">
                <a:solidFill>
                  <a:schemeClr val="tx2"/>
                </a:solidFill>
              </a:rPr>
              <a:t>Blot them out in boundless grace.</a:t>
            </a:r>
          </a:p>
        </p:txBody>
      </p:sp>
    </p:spTree>
    <p:extLst>
      <p:ext uri="{BB962C8B-B14F-4D97-AF65-F5344CB8AC3E}">
        <p14:creationId xmlns:p14="http://schemas.microsoft.com/office/powerpoint/2010/main" val="386557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Romans 6:23a  ‘The wages of sin is death…’</a:t>
            </a:r>
          </a:p>
        </p:txBody>
      </p:sp>
      <p:sp>
        <p:nvSpPr>
          <p:cNvPr id="3" name="Title 2"/>
          <p:cNvSpPr>
            <a:spLocks noGrp="1"/>
          </p:cNvSpPr>
          <p:nvPr>
            <p:ph type="title"/>
          </p:nvPr>
        </p:nvSpPr>
        <p:spPr/>
        <p:txBody>
          <a:bodyPr/>
          <a:lstStyle/>
          <a:p>
            <a:r>
              <a:rPr lang="en-GB" u="sng" dirty="0"/>
              <a:t>Christianity</a:t>
            </a:r>
          </a:p>
        </p:txBody>
      </p:sp>
    </p:spTree>
    <p:extLst>
      <p:ext uri="{BB962C8B-B14F-4D97-AF65-F5344CB8AC3E}">
        <p14:creationId xmlns:p14="http://schemas.microsoft.com/office/powerpoint/2010/main" val="207891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CCCEB-CD05-4F17-8DCE-38D1DF38422C}"/>
              </a:ext>
            </a:extLst>
          </p:cNvPr>
          <p:cNvSpPr>
            <a:spLocks noGrp="1"/>
          </p:cNvSpPr>
          <p:nvPr>
            <p:ph idx="1"/>
          </p:nvPr>
        </p:nvSpPr>
        <p:spPr/>
        <p:txBody>
          <a:bodyPr/>
          <a:lstStyle/>
          <a:p>
            <a:r>
              <a:rPr lang="en-GB" u="sng" dirty="0">
                <a:hlinkClick r:id="rId2"/>
              </a:rPr>
              <a:t>https://www.youtube.com/watch?v=iBWeRK-j0Hw</a:t>
            </a:r>
            <a:endParaRPr lang="en-GB" dirty="0"/>
          </a:p>
        </p:txBody>
      </p:sp>
      <p:sp>
        <p:nvSpPr>
          <p:cNvPr id="3" name="Title 2">
            <a:extLst>
              <a:ext uri="{FF2B5EF4-FFF2-40B4-BE49-F238E27FC236}">
                <a16:creationId xmlns:a16="http://schemas.microsoft.com/office/drawing/2014/main" id="{3ADACAF2-0700-4D72-93BD-E8E2E184A6D5}"/>
              </a:ext>
            </a:extLst>
          </p:cNvPr>
          <p:cNvSpPr>
            <a:spLocks noGrp="1"/>
          </p:cNvSpPr>
          <p:nvPr>
            <p:ph type="title"/>
          </p:nvPr>
        </p:nvSpPr>
        <p:spPr/>
        <p:txBody>
          <a:bodyPr/>
          <a:lstStyle/>
          <a:p>
            <a:r>
              <a:rPr lang="en-GB" i="1" u="sng" dirty="0"/>
              <a:t>Born Again </a:t>
            </a:r>
            <a:r>
              <a:rPr lang="en-GB" u="sng" dirty="0"/>
              <a:t>by Josh </a:t>
            </a:r>
            <a:r>
              <a:rPr lang="en-GB" u="sng" dirty="0" err="1"/>
              <a:t>Garrels</a:t>
            </a:r>
            <a:endParaRPr lang="en-GB" i="1" u="sng" dirty="0"/>
          </a:p>
        </p:txBody>
      </p:sp>
      <p:pic>
        <p:nvPicPr>
          <p:cNvPr id="4" name="Picture 3">
            <a:extLst>
              <a:ext uri="{FF2B5EF4-FFF2-40B4-BE49-F238E27FC236}">
                <a16:creationId xmlns:a16="http://schemas.microsoft.com/office/drawing/2014/main" id="{CFB4D909-C384-46CF-A842-75DA521E75CF}"/>
              </a:ext>
            </a:extLst>
          </p:cNvPr>
          <p:cNvPicPr/>
          <p:nvPr/>
        </p:nvPicPr>
        <p:blipFill>
          <a:blip r:embed="rId3"/>
          <a:stretch>
            <a:fillRect/>
          </a:stretch>
        </p:blipFill>
        <p:spPr>
          <a:xfrm>
            <a:off x="827584" y="3284985"/>
            <a:ext cx="3888432" cy="2049016"/>
          </a:xfrm>
          <a:prstGeom prst="rect">
            <a:avLst/>
          </a:prstGeom>
        </p:spPr>
      </p:pic>
      <p:pic>
        <p:nvPicPr>
          <p:cNvPr id="5" name="Picture 4">
            <a:extLst>
              <a:ext uri="{FF2B5EF4-FFF2-40B4-BE49-F238E27FC236}">
                <a16:creationId xmlns:a16="http://schemas.microsoft.com/office/drawing/2014/main" id="{CB41E2A2-67E7-4D53-9BC0-1A2283EFF6B6}"/>
              </a:ext>
            </a:extLst>
          </p:cNvPr>
          <p:cNvPicPr/>
          <p:nvPr/>
        </p:nvPicPr>
        <p:blipFill>
          <a:blip r:embed="rId4"/>
          <a:stretch>
            <a:fillRect/>
          </a:stretch>
        </p:blipFill>
        <p:spPr>
          <a:xfrm>
            <a:off x="4860032" y="3284984"/>
            <a:ext cx="3456384" cy="2049016"/>
          </a:xfrm>
          <a:prstGeom prst="rect">
            <a:avLst/>
          </a:prstGeom>
        </p:spPr>
      </p:pic>
    </p:spTree>
    <p:extLst>
      <p:ext uri="{BB962C8B-B14F-4D97-AF65-F5344CB8AC3E}">
        <p14:creationId xmlns:p14="http://schemas.microsoft.com/office/powerpoint/2010/main" val="50086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i="1" u="sng" dirty="0"/>
              <a:t>The Humility of Christ </a:t>
            </a:r>
            <a:r>
              <a:rPr lang="en-GB" u="sng" dirty="0"/>
              <a:t>by Timothy Brindle</a:t>
            </a:r>
            <a:endParaRPr lang="en-GB" dirty="0"/>
          </a:p>
        </p:txBody>
      </p:sp>
      <p:sp>
        <p:nvSpPr>
          <p:cNvPr id="4" name="Rectangle 3"/>
          <p:cNvSpPr/>
          <p:nvPr/>
        </p:nvSpPr>
        <p:spPr>
          <a:xfrm>
            <a:off x="2123728" y="5445224"/>
            <a:ext cx="4572000" cy="646331"/>
          </a:xfrm>
          <a:prstGeom prst="rect">
            <a:avLst/>
          </a:prstGeom>
        </p:spPr>
        <p:txBody>
          <a:bodyPr>
            <a:spAutoFit/>
          </a:bodyPr>
          <a:lstStyle/>
          <a:p>
            <a:r>
              <a:rPr lang="en-GB" dirty="0">
                <a:hlinkClick r:id="rId2"/>
              </a:rPr>
              <a:t>http://www.youtube.com/watch?v=nf6EUKPHQMU</a:t>
            </a:r>
            <a:r>
              <a:rPr lang="en-GB" dirty="0"/>
              <a:t> </a:t>
            </a:r>
          </a:p>
        </p:txBody>
      </p:sp>
      <p:sp>
        <p:nvSpPr>
          <p:cNvPr id="5" name="Content Placeholder 4"/>
          <p:cNvSpPr>
            <a:spLocks noGrp="1"/>
          </p:cNvSpPr>
          <p:nvPr>
            <p:ph idx="1"/>
          </p:nvPr>
        </p:nvSpPr>
        <p:spPr>
          <a:xfrm>
            <a:off x="395536" y="1340768"/>
            <a:ext cx="8229600" cy="4572000"/>
          </a:xfrm>
        </p:spPr>
        <p:txBody>
          <a:bodyPr/>
          <a:lstStyle/>
          <a:p>
            <a:pPr marL="0" indent="0">
              <a:buNone/>
            </a:pPr>
            <a:r>
              <a:rPr lang="en-GB" dirty="0"/>
              <a:t>1. According to Timothy Brindle, who is Jesus?</a:t>
            </a:r>
          </a:p>
          <a:p>
            <a:pPr marL="0" indent="0">
              <a:buNone/>
            </a:pPr>
            <a:r>
              <a:rPr lang="en-GB" dirty="0"/>
              <a:t>2. What is the purpose of his coming to earth?</a:t>
            </a:r>
          </a:p>
          <a:p>
            <a:pPr marL="0" indent="0">
              <a:buNone/>
            </a:pPr>
            <a:r>
              <a:rPr lang="en-GB" dirty="0"/>
              <a:t>3. What are the two ways in which God deals with human crime?  </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873475"/>
            <a:ext cx="4114798" cy="257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231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C1820F-62AD-45A4-A8F2-83CFD18F7B4C}"/>
              </a:ext>
            </a:extLst>
          </p:cNvPr>
          <p:cNvSpPr>
            <a:spLocks noGrp="1"/>
          </p:cNvSpPr>
          <p:nvPr>
            <p:ph idx="1"/>
          </p:nvPr>
        </p:nvSpPr>
        <p:spPr/>
        <p:txBody>
          <a:bodyPr/>
          <a:lstStyle/>
          <a:p>
            <a:pPr marL="0" indent="0">
              <a:buNone/>
            </a:pPr>
            <a:r>
              <a:rPr lang="en-GB" u="sng" dirty="0"/>
              <a:t>Matthew chapter 18</a:t>
            </a:r>
          </a:p>
          <a:p>
            <a:r>
              <a:rPr lang="en-GB" dirty="0"/>
              <a:t>Summarise what happens in the story.</a:t>
            </a:r>
          </a:p>
          <a:p>
            <a:r>
              <a:rPr lang="en-GB" dirty="0"/>
              <a:t>What is Jesus saying about forgiveness in this parable?</a:t>
            </a:r>
          </a:p>
        </p:txBody>
      </p:sp>
      <p:sp>
        <p:nvSpPr>
          <p:cNvPr id="3" name="Title 2">
            <a:extLst>
              <a:ext uri="{FF2B5EF4-FFF2-40B4-BE49-F238E27FC236}">
                <a16:creationId xmlns:a16="http://schemas.microsoft.com/office/drawing/2014/main" id="{BAE55931-BCDF-4575-BA11-CC0BF09E47A5}"/>
              </a:ext>
            </a:extLst>
          </p:cNvPr>
          <p:cNvSpPr>
            <a:spLocks noGrp="1"/>
          </p:cNvSpPr>
          <p:nvPr>
            <p:ph type="title"/>
          </p:nvPr>
        </p:nvSpPr>
        <p:spPr/>
        <p:txBody>
          <a:bodyPr>
            <a:normAutofit fontScale="90000"/>
          </a:bodyPr>
          <a:lstStyle/>
          <a:p>
            <a:r>
              <a:rPr lang="en-GB" u="sng" dirty="0"/>
              <a:t>The Parable of the Unmerciful Servant</a:t>
            </a:r>
          </a:p>
        </p:txBody>
      </p:sp>
      <p:sp>
        <p:nvSpPr>
          <p:cNvPr id="4" name="Rectangle 3">
            <a:extLst>
              <a:ext uri="{FF2B5EF4-FFF2-40B4-BE49-F238E27FC236}">
                <a16:creationId xmlns:a16="http://schemas.microsoft.com/office/drawing/2014/main" id="{A6B90406-84F5-47C6-99B5-C24FEED788DE}"/>
              </a:ext>
            </a:extLst>
          </p:cNvPr>
          <p:cNvSpPr/>
          <p:nvPr/>
        </p:nvSpPr>
        <p:spPr>
          <a:xfrm>
            <a:off x="755576" y="6096000"/>
            <a:ext cx="8075240" cy="369332"/>
          </a:xfrm>
          <a:prstGeom prst="rect">
            <a:avLst/>
          </a:prstGeom>
        </p:spPr>
        <p:txBody>
          <a:bodyPr wrap="square">
            <a:spAutoFit/>
          </a:bodyPr>
          <a:lstStyle/>
          <a:p>
            <a:r>
              <a:rPr lang="en-GB" dirty="0">
                <a:hlinkClick r:id="rId2"/>
              </a:rPr>
              <a:t>https://www.biblegateway.com/passage/?search=mat+18&amp;version=ESVUK</a:t>
            </a:r>
            <a:endParaRPr lang="en-GB" dirty="0"/>
          </a:p>
        </p:txBody>
      </p:sp>
    </p:spTree>
    <p:extLst>
      <p:ext uri="{BB962C8B-B14F-4D97-AF65-F5344CB8AC3E}">
        <p14:creationId xmlns:p14="http://schemas.microsoft.com/office/powerpoint/2010/main" val="168941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Describe the story that inspired Matthew West to write his song called ‘Forgiveness’.  </a:t>
            </a:r>
          </a:p>
          <a:p>
            <a:endParaRPr lang="en-GB" dirty="0"/>
          </a:p>
          <a:p>
            <a:r>
              <a:rPr lang="en-GB" dirty="0">
                <a:hlinkClick r:id="rId2"/>
              </a:rPr>
              <a:t>https://www.youtube.com/watch?v=wz3tkHv5sbg</a:t>
            </a:r>
            <a:r>
              <a:rPr lang="en-GB" dirty="0"/>
              <a:t> </a:t>
            </a:r>
          </a:p>
        </p:txBody>
      </p:sp>
      <p:sp>
        <p:nvSpPr>
          <p:cNvPr id="3" name="Title 2"/>
          <p:cNvSpPr>
            <a:spLocks noGrp="1"/>
          </p:cNvSpPr>
          <p:nvPr>
            <p:ph type="title"/>
          </p:nvPr>
        </p:nvSpPr>
        <p:spPr/>
        <p:txBody>
          <a:bodyPr/>
          <a:lstStyle/>
          <a:p>
            <a:r>
              <a:rPr lang="en-GB" u="sng" dirty="0"/>
              <a:t>‘Forgiveness’ by Matthew West</a:t>
            </a:r>
          </a:p>
        </p:txBody>
      </p:sp>
      <p:pic>
        <p:nvPicPr>
          <p:cNvPr id="4" name="Picture 3"/>
          <p:cNvPicPr>
            <a:picLocks noChangeAspect="1"/>
          </p:cNvPicPr>
          <p:nvPr/>
        </p:nvPicPr>
        <p:blipFill rotWithShape="1">
          <a:blip r:embed="rId3"/>
          <a:srcRect t="7333" b="10168"/>
          <a:stretch/>
        </p:blipFill>
        <p:spPr>
          <a:xfrm>
            <a:off x="457200" y="2780928"/>
            <a:ext cx="6982744" cy="3240360"/>
          </a:xfrm>
          <a:prstGeom prst="rect">
            <a:avLst/>
          </a:prstGeom>
        </p:spPr>
      </p:pic>
    </p:spTree>
    <p:extLst>
      <p:ext uri="{BB962C8B-B14F-4D97-AF65-F5344CB8AC3E}">
        <p14:creationId xmlns:p14="http://schemas.microsoft.com/office/powerpoint/2010/main" val="222621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Key Question: What does Christianity teach about crime &amp; punishment?</a:t>
            </a:r>
          </a:p>
        </p:txBody>
      </p:sp>
      <p:sp>
        <p:nvSpPr>
          <p:cNvPr id="2" name="Title 1"/>
          <p:cNvSpPr>
            <a:spLocks noGrp="1"/>
          </p:cNvSpPr>
          <p:nvPr>
            <p:ph type="ctrTitle"/>
          </p:nvPr>
        </p:nvSpPr>
        <p:spPr/>
        <p:txBody>
          <a:bodyPr/>
          <a:lstStyle/>
          <a:p>
            <a:r>
              <a:rPr lang="en-GB" dirty="0"/>
              <a:t>Crime, Christianity &amp; Human Nature</a:t>
            </a:r>
          </a:p>
        </p:txBody>
      </p:sp>
    </p:spTree>
    <p:extLst>
      <p:ext uri="{BB962C8B-B14F-4D97-AF65-F5344CB8AC3E}">
        <p14:creationId xmlns:p14="http://schemas.microsoft.com/office/powerpoint/2010/main" val="121571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692696"/>
            <a:ext cx="6264696" cy="4572000"/>
          </a:xfrm>
        </p:spPr>
        <p:txBody>
          <a:bodyPr/>
          <a:lstStyle/>
          <a:p>
            <a:r>
              <a:rPr lang="en-GB" dirty="0"/>
              <a:t>Describe the story that inspired Matthew West to write his song called ‘Forgiveness’.  </a:t>
            </a:r>
          </a:p>
          <a:p>
            <a:endParaRPr lang="en-GB" dirty="0"/>
          </a:p>
          <a:p>
            <a:r>
              <a:rPr lang="en-GB" dirty="0">
                <a:hlinkClick r:id="rId2"/>
              </a:rPr>
              <a:t>https://www.youtube.com/watch?v=wz3tkHv5sbg</a:t>
            </a:r>
            <a:r>
              <a:rPr lang="en-GB" dirty="0"/>
              <a:t> </a:t>
            </a:r>
          </a:p>
        </p:txBody>
      </p:sp>
      <p:sp>
        <p:nvSpPr>
          <p:cNvPr id="3" name="Title 2"/>
          <p:cNvSpPr>
            <a:spLocks noGrp="1"/>
          </p:cNvSpPr>
          <p:nvPr>
            <p:ph type="title"/>
          </p:nvPr>
        </p:nvSpPr>
        <p:spPr>
          <a:xfrm>
            <a:off x="457200" y="152400"/>
            <a:ext cx="8229600" cy="612304"/>
          </a:xfrm>
        </p:spPr>
        <p:txBody>
          <a:bodyPr>
            <a:normAutofit fontScale="90000"/>
          </a:bodyPr>
          <a:lstStyle/>
          <a:p>
            <a:r>
              <a:rPr lang="en-GB" u="sng" dirty="0"/>
              <a:t>‘Forgiveness’ by Matthew West</a:t>
            </a:r>
          </a:p>
        </p:txBody>
      </p:sp>
      <p:pic>
        <p:nvPicPr>
          <p:cNvPr id="5" name="Picture 4"/>
          <p:cNvPicPr>
            <a:picLocks noChangeAspect="1"/>
          </p:cNvPicPr>
          <p:nvPr/>
        </p:nvPicPr>
        <p:blipFill>
          <a:blip r:embed="rId3"/>
          <a:stretch>
            <a:fillRect/>
          </a:stretch>
        </p:blipFill>
        <p:spPr>
          <a:xfrm>
            <a:off x="321203" y="1556793"/>
            <a:ext cx="5834973" cy="3282172"/>
          </a:xfrm>
          <a:prstGeom prst="rect">
            <a:avLst/>
          </a:prstGeom>
        </p:spPr>
      </p:pic>
      <p:pic>
        <p:nvPicPr>
          <p:cNvPr id="6" name="Picture 5"/>
          <p:cNvPicPr>
            <a:picLocks noChangeAspect="1"/>
          </p:cNvPicPr>
          <p:nvPr/>
        </p:nvPicPr>
        <p:blipFill rotWithShape="1">
          <a:blip r:embed="rId4"/>
          <a:srcRect l="12018" t="28298" r="67643" b="32399"/>
          <a:stretch/>
        </p:blipFill>
        <p:spPr>
          <a:xfrm>
            <a:off x="5938499" y="2783338"/>
            <a:ext cx="3096344" cy="3365591"/>
          </a:xfrm>
          <a:prstGeom prst="rect">
            <a:avLst/>
          </a:prstGeom>
        </p:spPr>
      </p:pic>
      <p:sp>
        <p:nvSpPr>
          <p:cNvPr id="7" name="TextBox 6"/>
          <p:cNvSpPr txBox="1"/>
          <p:nvPr/>
        </p:nvSpPr>
        <p:spPr>
          <a:xfrm>
            <a:off x="711749" y="4913835"/>
            <a:ext cx="2674640" cy="369332"/>
          </a:xfrm>
          <a:prstGeom prst="rect">
            <a:avLst/>
          </a:prstGeom>
          <a:noFill/>
        </p:spPr>
        <p:txBody>
          <a:bodyPr wrap="square" rtlCol="0">
            <a:spAutoFit/>
          </a:bodyPr>
          <a:lstStyle/>
          <a:p>
            <a:r>
              <a:rPr lang="en-GB" dirty="0"/>
              <a:t>Eric </a:t>
            </a:r>
            <a:r>
              <a:rPr lang="en-GB" dirty="0" err="1"/>
              <a:t>Smallridge</a:t>
            </a:r>
            <a:endParaRPr lang="en-GB" dirty="0"/>
          </a:p>
        </p:txBody>
      </p:sp>
      <p:sp>
        <p:nvSpPr>
          <p:cNvPr id="8" name="TextBox 7"/>
          <p:cNvSpPr txBox="1"/>
          <p:nvPr/>
        </p:nvSpPr>
        <p:spPr>
          <a:xfrm>
            <a:off x="3779912" y="4875907"/>
            <a:ext cx="2160240" cy="369332"/>
          </a:xfrm>
          <a:prstGeom prst="rect">
            <a:avLst/>
          </a:prstGeom>
          <a:noFill/>
        </p:spPr>
        <p:txBody>
          <a:bodyPr wrap="square" rtlCol="0">
            <a:spAutoFit/>
          </a:bodyPr>
          <a:lstStyle/>
          <a:p>
            <a:r>
              <a:rPr lang="en-GB" dirty="0"/>
              <a:t>Meagan Napier</a:t>
            </a:r>
          </a:p>
        </p:txBody>
      </p:sp>
      <p:sp>
        <p:nvSpPr>
          <p:cNvPr id="9" name="TextBox 8"/>
          <p:cNvSpPr txBox="1"/>
          <p:nvPr/>
        </p:nvSpPr>
        <p:spPr>
          <a:xfrm>
            <a:off x="5940152" y="6093296"/>
            <a:ext cx="2612976" cy="369332"/>
          </a:xfrm>
          <a:prstGeom prst="rect">
            <a:avLst/>
          </a:prstGeom>
          <a:noFill/>
        </p:spPr>
        <p:txBody>
          <a:bodyPr wrap="square" rtlCol="0">
            <a:spAutoFit/>
          </a:bodyPr>
          <a:lstStyle/>
          <a:p>
            <a:r>
              <a:rPr lang="en-GB" dirty="0"/>
              <a:t>Renee Napier</a:t>
            </a:r>
          </a:p>
        </p:txBody>
      </p:sp>
      <p:pic>
        <p:nvPicPr>
          <p:cNvPr id="10" name="Picture 9"/>
          <p:cNvPicPr>
            <a:picLocks noChangeAspect="1"/>
          </p:cNvPicPr>
          <p:nvPr/>
        </p:nvPicPr>
        <p:blipFill rotWithShape="1">
          <a:blip r:embed="rId5"/>
          <a:srcRect t="7234" r="53041" b="9551"/>
          <a:stretch/>
        </p:blipFill>
        <p:spPr>
          <a:xfrm>
            <a:off x="6508783" y="260647"/>
            <a:ext cx="2311690" cy="2304257"/>
          </a:xfrm>
          <a:prstGeom prst="rect">
            <a:avLst/>
          </a:prstGeom>
        </p:spPr>
      </p:pic>
      <p:sp>
        <p:nvSpPr>
          <p:cNvPr id="4" name="TextBox 3"/>
          <p:cNvSpPr txBox="1"/>
          <p:nvPr/>
        </p:nvSpPr>
        <p:spPr>
          <a:xfrm>
            <a:off x="6912260" y="2469446"/>
            <a:ext cx="1584176" cy="369332"/>
          </a:xfrm>
          <a:prstGeom prst="rect">
            <a:avLst/>
          </a:prstGeom>
          <a:noFill/>
        </p:spPr>
        <p:txBody>
          <a:bodyPr wrap="square" rtlCol="0">
            <a:spAutoFit/>
          </a:bodyPr>
          <a:lstStyle/>
          <a:p>
            <a:pPr algn="ctr"/>
            <a:r>
              <a:rPr lang="en-GB" dirty="0"/>
              <a:t>11</a:t>
            </a:r>
            <a:r>
              <a:rPr lang="en-GB" baseline="30000" dirty="0"/>
              <a:t>th</a:t>
            </a:r>
            <a:r>
              <a:rPr lang="en-GB" dirty="0"/>
              <a:t> May 2002</a:t>
            </a:r>
          </a:p>
        </p:txBody>
      </p:sp>
    </p:spTree>
    <p:extLst>
      <p:ext uri="{BB962C8B-B14F-4D97-AF65-F5344CB8AC3E}">
        <p14:creationId xmlns:p14="http://schemas.microsoft.com/office/powerpoint/2010/main" val="958204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5715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91680" y="5001648"/>
            <a:ext cx="5400600" cy="369332"/>
          </a:xfrm>
          <a:prstGeom prst="rect">
            <a:avLst/>
          </a:prstGeom>
        </p:spPr>
        <p:txBody>
          <a:bodyPr wrap="square">
            <a:spAutoFit/>
          </a:bodyPr>
          <a:lstStyle/>
          <a:p>
            <a:r>
              <a:rPr lang="en-GB" dirty="0">
                <a:hlinkClick r:id="rId3"/>
              </a:rPr>
              <a:t>http://www.youtube.com/watch?v=xfkhqpl81NA</a:t>
            </a:r>
            <a:r>
              <a:rPr lang="en-GB" dirty="0"/>
              <a:t> </a:t>
            </a:r>
          </a:p>
        </p:txBody>
      </p:sp>
      <p:sp>
        <p:nvSpPr>
          <p:cNvPr id="6" name="TextBox 5"/>
          <p:cNvSpPr txBox="1"/>
          <p:nvPr/>
        </p:nvSpPr>
        <p:spPr>
          <a:xfrm>
            <a:off x="1403648" y="5517232"/>
            <a:ext cx="6336704" cy="369332"/>
          </a:xfrm>
          <a:prstGeom prst="rect">
            <a:avLst/>
          </a:prstGeom>
          <a:noFill/>
        </p:spPr>
        <p:txBody>
          <a:bodyPr wrap="square" rtlCol="0">
            <a:spAutoFit/>
          </a:bodyPr>
          <a:lstStyle/>
          <a:p>
            <a:pPr algn="ctr"/>
            <a:r>
              <a:rPr lang="en-GB" dirty="0"/>
              <a:t>Give at least two teachings about forgiveness from the song.</a:t>
            </a:r>
          </a:p>
        </p:txBody>
      </p:sp>
    </p:spTree>
    <p:extLst>
      <p:ext uri="{BB962C8B-B14F-4D97-AF65-F5344CB8AC3E}">
        <p14:creationId xmlns:p14="http://schemas.microsoft.com/office/powerpoint/2010/main" val="253389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normAutofit/>
          </a:bodyPr>
          <a:lstStyle/>
          <a:p>
            <a:pPr algn="just"/>
            <a:r>
              <a:rPr lang="en-GB" sz="3200" u="sng" dirty="0"/>
              <a:t>Signs of forgiveness</a:t>
            </a:r>
          </a:p>
        </p:txBody>
      </p:sp>
      <p:sp>
        <p:nvSpPr>
          <p:cNvPr id="4" name="TextBox 3"/>
          <p:cNvSpPr txBox="1"/>
          <p:nvPr/>
        </p:nvSpPr>
        <p:spPr>
          <a:xfrm>
            <a:off x="2051720" y="5701898"/>
            <a:ext cx="5544616" cy="369332"/>
          </a:xfrm>
          <a:prstGeom prst="rect">
            <a:avLst/>
          </a:prstGeom>
          <a:noFill/>
        </p:spPr>
        <p:txBody>
          <a:bodyPr wrap="square" rtlCol="0">
            <a:spAutoFit/>
          </a:bodyPr>
          <a:lstStyle/>
          <a:p>
            <a:r>
              <a:rPr lang="en-GB" dirty="0">
                <a:hlinkClick r:id="rId2"/>
              </a:rPr>
              <a:t>http://www.youtube.com/watch?v=FxoMbPWuk0I</a:t>
            </a:r>
            <a:r>
              <a:rPr lang="en-GB" dirty="0"/>
              <a:t> </a:t>
            </a:r>
          </a:p>
        </p:txBody>
      </p:sp>
      <p:sp>
        <p:nvSpPr>
          <p:cNvPr id="5" name="TextBox 4"/>
          <p:cNvSpPr txBox="1"/>
          <p:nvPr/>
        </p:nvSpPr>
        <p:spPr>
          <a:xfrm>
            <a:off x="1424360" y="5332566"/>
            <a:ext cx="6336704" cy="369332"/>
          </a:xfrm>
          <a:prstGeom prst="rect">
            <a:avLst/>
          </a:prstGeom>
          <a:noFill/>
        </p:spPr>
        <p:txBody>
          <a:bodyPr wrap="square" rtlCol="0">
            <a:spAutoFit/>
          </a:bodyPr>
          <a:lstStyle/>
          <a:p>
            <a:pPr algn="ctr"/>
            <a:r>
              <a:rPr lang="en-GB" dirty="0"/>
              <a:t>What does this video say about forgiveness?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628800"/>
            <a:ext cx="4037094" cy="322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469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Romans 6:23a  ‘The wages of sin is death…’</a:t>
            </a:r>
          </a:p>
          <a:p>
            <a:r>
              <a:rPr lang="en-GB" dirty="0"/>
              <a:t>Romans 6:23b ‘… but the gift of God is eternal life in Jesus Christ, our Lord.’</a:t>
            </a:r>
          </a:p>
        </p:txBody>
      </p:sp>
      <p:sp>
        <p:nvSpPr>
          <p:cNvPr id="3" name="Title 2"/>
          <p:cNvSpPr>
            <a:spLocks noGrp="1"/>
          </p:cNvSpPr>
          <p:nvPr>
            <p:ph type="title"/>
          </p:nvPr>
        </p:nvSpPr>
        <p:spPr/>
        <p:txBody>
          <a:bodyPr/>
          <a:lstStyle/>
          <a:p>
            <a:r>
              <a:rPr lang="en-GB" u="sng" dirty="0"/>
              <a:t>Christianity</a:t>
            </a:r>
          </a:p>
        </p:txBody>
      </p:sp>
    </p:spTree>
    <p:extLst>
      <p:ext uri="{BB962C8B-B14F-4D97-AF65-F5344CB8AC3E}">
        <p14:creationId xmlns:p14="http://schemas.microsoft.com/office/powerpoint/2010/main" val="1881422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dirty="0"/>
              <a:t> Acts 2:38 </a:t>
            </a:r>
          </a:p>
          <a:p>
            <a:pPr marL="0" indent="0">
              <a:buNone/>
            </a:pPr>
            <a:r>
              <a:rPr lang="en-GB" sz="3600" dirty="0"/>
              <a:t>And Peter said to them, “Repent and be baptized every one of you in the name of Jesus Christ for the forgiveness of </a:t>
            </a:r>
            <a:r>
              <a:rPr lang="en-GB" sz="3600"/>
              <a:t>your sins …” </a:t>
            </a:r>
            <a:endParaRPr lang="en-GB" sz="3600" dirty="0"/>
          </a:p>
        </p:txBody>
      </p:sp>
      <p:sp>
        <p:nvSpPr>
          <p:cNvPr id="3" name="Title 2"/>
          <p:cNvSpPr>
            <a:spLocks noGrp="1"/>
          </p:cNvSpPr>
          <p:nvPr>
            <p:ph type="title"/>
          </p:nvPr>
        </p:nvSpPr>
        <p:spPr/>
        <p:txBody>
          <a:bodyPr/>
          <a:lstStyle/>
          <a:p>
            <a:pPr algn="just"/>
            <a:r>
              <a:rPr lang="en-GB" u="sng" dirty="0"/>
              <a:t>Christianity</a:t>
            </a:r>
          </a:p>
        </p:txBody>
      </p:sp>
    </p:spTree>
    <p:extLst>
      <p:ext uri="{BB962C8B-B14F-4D97-AF65-F5344CB8AC3E}">
        <p14:creationId xmlns:p14="http://schemas.microsoft.com/office/powerpoint/2010/main" val="389574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Christians believe criminals deserve to be punished.</a:t>
            </a:r>
          </a:p>
          <a:p>
            <a:r>
              <a:rPr lang="en-GB" dirty="0"/>
              <a:t>However, Christians believe they themselves deserve to be punished as well.</a:t>
            </a:r>
          </a:p>
          <a:p>
            <a:r>
              <a:rPr lang="en-GB" dirty="0"/>
              <a:t>They are no better than criminals in God’s sight.</a:t>
            </a:r>
          </a:p>
          <a:p>
            <a:r>
              <a:rPr lang="en-GB" dirty="0"/>
              <a:t>They need to show forgiveness to criminals too if they want God to forgive them for their sins.</a:t>
            </a:r>
          </a:p>
          <a:p>
            <a:r>
              <a:rPr lang="en-GB" dirty="0"/>
              <a:t>This does not mean that criminals should not be punished with jail etc.  </a:t>
            </a:r>
          </a:p>
        </p:txBody>
      </p:sp>
      <p:sp>
        <p:nvSpPr>
          <p:cNvPr id="3" name="Title 2"/>
          <p:cNvSpPr>
            <a:spLocks noGrp="1"/>
          </p:cNvSpPr>
          <p:nvPr>
            <p:ph type="title"/>
          </p:nvPr>
        </p:nvSpPr>
        <p:spPr/>
        <p:txBody>
          <a:bodyPr/>
          <a:lstStyle/>
          <a:p>
            <a:r>
              <a:rPr lang="en-GB" u="sng" dirty="0"/>
              <a:t>Application</a:t>
            </a:r>
          </a:p>
        </p:txBody>
      </p:sp>
    </p:spTree>
    <p:extLst>
      <p:ext uri="{BB962C8B-B14F-4D97-AF65-F5344CB8AC3E}">
        <p14:creationId xmlns:p14="http://schemas.microsoft.com/office/powerpoint/2010/main" val="333149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Find a news story about crime and bring it in for next RS lesson.</a:t>
            </a:r>
          </a:p>
          <a:p>
            <a:pPr lvl="1"/>
            <a:r>
              <a:rPr lang="en-GB" dirty="0"/>
              <a:t>This could be a printout from the internet or it could be from a newspaper or other source.  </a:t>
            </a:r>
          </a:p>
        </p:txBody>
      </p:sp>
      <p:sp>
        <p:nvSpPr>
          <p:cNvPr id="3" name="Title 2"/>
          <p:cNvSpPr>
            <a:spLocks noGrp="1"/>
          </p:cNvSpPr>
          <p:nvPr>
            <p:ph type="title"/>
          </p:nvPr>
        </p:nvSpPr>
        <p:spPr/>
        <p:txBody>
          <a:bodyPr/>
          <a:lstStyle/>
          <a:p>
            <a:r>
              <a:rPr lang="en-GB" dirty="0"/>
              <a:t>Homework</a:t>
            </a:r>
          </a:p>
        </p:txBody>
      </p:sp>
    </p:spTree>
    <p:extLst>
      <p:ext uri="{BB962C8B-B14F-4D97-AF65-F5344CB8AC3E}">
        <p14:creationId xmlns:p14="http://schemas.microsoft.com/office/powerpoint/2010/main" val="3385923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What is a conscience?  Talk to the person next to you and try to write a definition.  </a:t>
            </a:r>
          </a:p>
          <a:p>
            <a:endParaRPr lang="en-GB" dirty="0"/>
          </a:p>
        </p:txBody>
      </p:sp>
      <p:sp>
        <p:nvSpPr>
          <p:cNvPr id="3" name="Title 2"/>
          <p:cNvSpPr>
            <a:spLocks noGrp="1"/>
          </p:cNvSpPr>
          <p:nvPr>
            <p:ph type="title"/>
          </p:nvPr>
        </p:nvSpPr>
        <p:spPr/>
        <p:txBody>
          <a:bodyPr/>
          <a:lstStyle/>
          <a:p>
            <a:r>
              <a:rPr lang="en-GB" u="sng" dirty="0"/>
              <a:t>Conscience</a:t>
            </a:r>
          </a:p>
        </p:txBody>
      </p:sp>
    </p:spTree>
    <p:extLst>
      <p:ext uri="{BB962C8B-B14F-4D97-AF65-F5344CB8AC3E}">
        <p14:creationId xmlns:p14="http://schemas.microsoft.com/office/powerpoint/2010/main" val="42573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pPr>
            <a:r>
              <a:rPr lang="en-GB" dirty="0"/>
              <a:t>Human nature</a:t>
            </a:r>
          </a:p>
          <a:p>
            <a:pPr marL="514350" indent="-514350">
              <a:buFont typeface="+mj-lt"/>
              <a:buAutoNum type="arabicPeriod"/>
            </a:pPr>
            <a:r>
              <a:rPr lang="en-GB" dirty="0"/>
              <a:t>Wrong-doing</a:t>
            </a:r>
          </a:p>
          <a:p>
            <a:pPr marL="514350" indent="-514350">
              <a:buFont typeface="+mj-lt"/>
              <a:buAutoNum type="arabicPeriod"/>
            </a:pPr>
            <a:r>
              <a:rPr lang="en-GB"/>
              <a:t>Forgiveness </a:t>
            </a:r>
            <a:endParaRPr lang="en-GB" dirty="0"/>
          </a:p>
        </p:txBody>
      </p:sp>
      <p:sp>
        <p:nvSpPr>
          <p:cNvPr id="3" name="Title 2"/>
          <p:cNvSpPr>
            <a:spLocks noGrp="1"/>
          </p:cNvSpPr>
          <p:nvPr>
            <p:ph type="title"/>
          </p:nvPr>
        </p:nvSpPr>
        <p:spPr/>
        <p:txBody>
          <a:bodyPr>
            <a:normAutofit fontScale="90000"/>
          </a:bodyPr>
          <a:lstStyle/>
          <a:p>
            <a:r>
              <a:rPr lang="en-GB" dirty="0"/>
              <a:t>Contents of this amazing PowerPoint	</a:t>
            </a:r>
          </a:p>
        </p:txBody>
      </p:sp>
    </p:spTree>
    <p:extLst>
      <p:ext uri="{BB962C8B-B14F-4D97-AF65-F5344CB8AC3E}">
        <p14:creationId xmlns:p14="http://schemas.microsoft.com/office/powerpoint/2010/main" val="107719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3600" dirty="0"/>
              <a:t>1 John 1:8-9</a:t>
            </a:r>
            <a:r>
              <a:rPr lang="en-GB" sz="3600" baseline="30000" dirty="0"/>
              <a:t> </a:t>
            </a:r>
          </a:p>
          <a:p>
            <a:pPr marL="0" indent="0">
              <a:buNone/>
            </a:pPr>
            <a:endParaRPr lang="en-GB" sz="3600" baseline="30000" dirty="0"/>
          </a:p>
          <a:p>
            <a:pPr marL="0" indent="0">
              <a:buNone/>
            </a:pPr>
            <a:r>
              <a:rPr lang="en-GB" sz="3600" dirty="0"/>
              <a:t>If we say we have no sin, we deceive ourselves, and the truth is not in us. If we confess our sins, he is faithful and just to forgive us our sins and to cleanse us from all unrighteousness.  </a:t>
            </a:r>
          </a:p>
          <a:p>
            <a:pPr marL="0" indent="0">
              <a:buNone/>
            </a:pPr>
            <a:endParaRPr lang="en-GB" sz="3600" dirty="0"/>
          </a:p>
        </p:txBody>
      </p:sp>
      <p:sp>
        <p:nvSpPr>
          <p:cNvPr id="3" name="Title 2"/>
          <p:cNvSpPr>
            <a:spLocks noGrp="1"/>
          </p:cNvSpPr>
          <p:nvPr>
            <p:ph type="title"/>
          </p:nvPr>
        </p:nvSpPr>
        <p:spPr/>
        <p:txBody>
          <a:bodyPr/>
          <a:lstStyle/>
          <a:p>
            <a:pPr algn="just"/>
            <a:r>
              <a:rPr lang="en-GB" u="sng" dirty="0"/>
              <a:t>Christianity</a:t>
            </a:r>
          </a:p>
        </p:txBody>
      </p:sp>
    </p:spTree>
    <p:extLst>
      <p:ext uri="{BB962C8B-B14F-4D97-AF65-F5344CB8AC3E}">
        <p14:creationId xmlns:p14="http://schemas.microsoft.com/office/powerpoint/2010/main" val="2262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u="sng" dirty="0"/>
              <a:t>Biblical Law</a:t>
            </a:r>
            <a:endParaRPr lang="en-GB" dirty="0"/>
          </a:p>
          <a:p>
            <a:r>
              <a:rPr lang="en-GB" dirty="0"/>
              <a:t>613 laws written in Genesis, Exodus, Leviticus, Numbers and Deuteronomy</a:t>
            </a:r>
          </a:p>
          <a:p>
            <a:r>
              <a:rPr lang="en-GB" dirty="0"/>
              <a:t>Exodus 21:24 ‘An eye for an eye, a tooth for a tooth…’</a:t>
            </a:r>
          </a:p>
        </p:txBody>
      </p:sp>
      <p:sp>
        <p:nvSpPr>
          <p:cNvPr id="3" name="Title 2"/>
          <p:cNvSpPr>
            <a:spLocks noGrp="1"/>
          </p:cNvSpPr>
          <p:nvPr>
            <p:ph type="title"/>
          </p:nvPr>
        </p:nvSpPr>
        <p:spPr/>
        <p:txBody>
          <a:bodyPr/>
          <a:lstStyle/>
          <a:p>
            <a:r>
              <a:rPr lang="en-GB" u="sng" dirty="0"/>
              <a:t>Christianity</a:t>
            </a:r>
          </a:p>
        </p:txBody>
      </p:sp>
      <p:sp>
        <p:nvSpPr>
          <p:cNvPr id="5" name="Rectangle 4"/>
          <p:cNvSpPr/>
          <p:nvPr/>
        </p:nvSpPr>
        <p:spPr>
          <a:xfrm>
            <a:off x="395536" y="4941168"/>
            <a:ext cx="8280920" cy="369332"/>
          </a:xfrm>
          <a:prstGeom prst="rect">
            <a:avLst/>
          </a:prstGeom>
        </p:spPr>
        <p:txBody>
          <a:bodyPr wrap="square">
            <a:spAutoFit/>
          </a:bodyPr>
          <a:lstStyle/>
          <a:p>
            <a:r>
              <a:rPr lang="en-GB" dirty="0">
                <a:hlinkClick r:id="rId2"/>
              </a:rPr>
              <a:t>https://www.biblegateway.com/passage/?search=Exodus%2022&amp;version=NIVUK</a:t>
            </a:r>
            <a:r>
              <a:rPr lang="en-GB" dirty="0"/>
              <a:t> </a:t>
            </a:r>
          </a:p>
        </p:txBody>
      </p:sp>
      <p:sp>
        <p:nvSpPr>
          <p:cNvPr id="6" name="TextBox 5"/>
          <p:cNvSpPr txBox="1"/>
          <p:nvPr/>
        </p:nvSpPr>
        <p:spPr>
          <a:xfrm>
            <a:off x="2020888" y="4293096"/>
            <a:ext cx="1656184" cy="369332"/>
          </a:xfrm>
          <a:prstGeom prst="rect">
            <a:avLst/>
          </a:prstGeom>
          <a:noFill/>
        </p:spPr>
        <p:txBody>
          <a:bodyPr wrap="square" rtlCol="0">
            <a:spAutoFit/>
          </a:bodyPr>
          <a:lstStyle/>
          <a:p>
            <a:r>
              <a:rPr lang="en-GB" dirty="0"/>
              <a:t>Exodus 22</a:t>
            </a:r>
          </a:p>
        </p:txBody>
      </p:sp>
    </p:spTree>
    <p:extLst>
      <p:ext uri="{BB962C8B-B14F-4D97-AF65-F5344CB8AC3E}">
        <p14:creationId xmlns:p14="http://schemas.microsoft.com/office/powerpoint/2010/main" val="343535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Romans 1-3</a:t>
            </a:r>
          </a:p>
          <a:p>
            <a:pPr marL="0" indent="0">
              <a:buNone/>
            </a:pPr>
            <a:r>
              <a:rPr lang="en-GB" dirty="0">
                <a:hlinkClick r:id="rId2"/>
              </a:rPr>
              <a:t>http://www.biblegateway.com/passage/?search=Romans+1-3&amp;version=NIVUK</a:t>
            </a:r>
            <a:r>
              <a:rPr lang="en-GB" dirty="0"/>
              <a:t> </a:t>
            </a:r>
          </a:p>
          <a:p>
            <a:pPr marL="0" indent="0">
              <a:buNone/>
            </a:pPr>
            <a:endParaRPr lang="en-GB" dirty="0"/>
          </a:p>
        </p:txBody>
      </p:sp>
      <p:sp>
        <p:nvSpPr>
          <p:cNvPr id="3" name="Title 2"/>
          <p:cNvSpPr>
            <a:spLocks noGrp="1"/>
          </p:cNvSpPr>
          <p:nvPr>
            <p:ph type="title"/>
          </p:nvPr>
        </p:nvSpPr>
        <p:spPr/>
        <p:txBody>
          <a:bodyPr/>
          <a:lstStyle/>
          <a:p>
            <a:pPr algn="just"/>
            <a:r>
              <a:rPr lang="en-GB" u="sng" dirty="0"/>
              <a:t>Christianity</a:t>
            </a:r>
          </a:p>
        </p:txBody>
      </p:sp>
    </p:spTree>
    <p:extLst>
      <p:ext uri="{BB962C8B-B14F-4D97-AF65-F5344CB8AC3E}">
        <p14:creationId xmlns:p14="http://schemas.microsoft.com/office/powerpoint/2010/main" val="3970158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GB" dirty="0"/>
              <a:t>Written by King David after committing adultery with Bathsheba and arranging the death of her husband.</a:t>
            </a:r>
          </a:p>
          <a:p>
            <a:pPr lvl="1"/>
            <a:r>
              <a:rPr lang="en-GB" i="1" dirty="0"/>
              <a:t>Miserere </a:t>
            </a:r>
            <a:r>
              <a:rPr lang="en-GB" i="1" dirty="0" err="1"/>
              <a:t>mei</a:t>
            </a:r>
            <a:r>
              <a:rPr lang="en-GB" i="1" dirty="0"/>
              <a:t>, Deus. </a:t>
            </a:r>
            <a:r>
              <a:rPr lang="en-GB" dirty="0"/>
              <a:t>‘God be merciful to me.’</a:t>
            </a:r>
            <a:endParaRPr lang="en-GB" i="1" dirty="0"/>
          </a:p>
          <a:p>
            <a:pPr marL="0" indent="0">
              <a:buNone/>
            </a:pPr>
            <a:endParaRPr lang="en-GB" dirty="0"/>
          </a:p>
        </p:txBody>
      </p:sp>
      <p:sp>
        <p:nvSpPr>
          <p:cNvPr id="3" name="Title 2"/>
          <p:cNvSpPr>
            <a:spLocks noGrp="1"/>
          </p:cNvSpPr>
          <p:nvPr>
            <p:ph type="title"/>
          </p:nvPr>
        </p:nvSpPr>
        <p:spPr/>
        <p:txBody>
          <a:bodyPr/>
          <a:lstStyle/>
          <a:p>
            <a:pPr algn="just"/>
            <a:r>
              <a:rPr lang="en-GB" u="sng" dirty="0"/>
              <a:t>Psalm 51</a:t>
            </a:r>
          </a:p>
        </p:txBody>
      </p:sp>
      <p:sp>
        <p:nvSpPr>
          <p:cNvPr id="4" name="Rectangle 3"/>
          <p:cNvSpPr/>
          <p:nvPr/>
        </p:nvSpPr>
        <p:spPr>
          <a:xfrm>
            <a:off x="971600" y="3105835"/>
            <a:ext cx="7416824" cy="369332"/>
          </a:xfrm>
          <a:prstGeom prst="rect">
            <a:avLst/>
          </a:prstGeom>
        </p:spPr>
        <p:txBody>
          <a:bodyPr wrap="square">
            <a:spAutoFit/>
          </a:bodyPr>
          <a:lstStyle/>
          <a:p>
            <a:r>
              <a:rPr lang="en-GB" dirty="0">
                <a:hlinkClick r:id="rId3"/>
              </a:rPr>
              <a:t>http://www.youtube.com/watch?v=36Y_ztEW1NE</a:t>
            </a:r>
            <a:r>
              <a:rPr lang="en-GB" dirty="0"/>
              <a:t> </a:t>
            </a:r>
          </a:p>
        </p:txBody>
      </p:sp>
      <p:sp>
        <p:nvSpPr>
          <p:cNvPr id="5" name="Rectangle 4">
            <a:extLst>
              <a:ext uri="{FF2B5EF4-FFF2-40B4-BE49-F238E27FC236}">
                <a16:creationId xmlns:a16="http://schemas.microsoft.com/office/drawing/2014/main" id="{88BC2EBE-8434-41E5-8C46-74655A7C3A6B}"/>
              </a:ext>
            </a:extLst>
          </p:cNvPr>
          <p:cNvSpPr/>
          <p:nvPr/>
        </p:nvSpPr>
        <p:spPr>
          <a:xfrm>
            <a:off x="971600" y="4293096"/>
            <a:ext cx="7416824" cy="369332"/>
          </a:xfrm>
          <a:prstGeom prst="rect">
            <a:avLst/>
          </a:prstGeom>
        </p:spPr>
        <p:txBody>
          <a:bodyPr wrap="square">
            <a:spAutoFit/>
          </a:bodyPr>
          <a:lstStyle/>
          <a:p>
            <a:r>
              <a:rPr lang="en-GB" dirty="0">
                <a:hlinkClick r:id="rId4"/>
              </a:rPr>
              <a:t>https://www.biblegateway.com/passage/?search=ps+51&amp;version=ESVUK</a:t>
            </a:r>
            <a:endParaRPr lang="en-GB" dirty="0"/>
          </a:p>
        </p:txBody>
      </p:sp>
    </p:spTree>
    <p:extLst>
      <p:ext uri="{BB962C8B-B14F-4D97-AF65-F5344CB8AC3E}">
        <p14:creationId xmlns:p14="http://schemas.microsoft.com/office/powerpoint/2010/main" val="53705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átula Frontal de Jars Of Clay - Redemption So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204864"/>
            <a:ext cx="4179937" cy="417993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95535" y="1556792"/>
            <a:ext cx="8644433" cy="4572000"/>
          </a:xfrm>
        </p:spPr>
        <p:txBody>
          <a:bodyPr/>
          <a:lstStyle/>
          <a:p>
            <a:pPr lvl="1"/>
            <a:r>
              <a:rPr lang="en-GB" i="1" dirty="0"/>
              <a:t>God be Merciful to Me</a:t>
            </a:r>
            <a:r>
              <a:rPr lang="en-GB" dirty="0"/>
              <a:t> by Jars of Clay</a:t>
            </a:r>
          </a:p>
          <a:p>
            <a:pPr lvl="1"/>
            <a:endParaRPr lang="en-GB" i="1" dirty="0"/>
          </a:p>
          <a:p>
            <a:pPr marL="365760" lvl="1" indent="0">
              <a:buNone/>
            </a:pPr>
            <a:r>
              <a:rPr lang="en-GB" i="1" dirty="0"/>
              <a:t>1. Describe David’s feelings </a:t>
            </a:r>
          </a:p>
          <a:p>
            <a:pPr marL="365760" lvl="1" indent="0">
              <a:buNone/>
            </a:pPr>
            <a:r>
              <a:rPr lang="en-GB" i="1" dirty="0"/>
              <a:t>in this song.</a:t>
            </a:r>
          </a:p>
          <a:p>
            <a:pPr marL="365760" lvl="1" indent="0">
              <a:buNone/>
            </a:pPr>
            <a:r>
              <a:rPr lang="en-GB" i="1" dirty="0"/>
              <a:t>2. What is his attitude </a:t>
            </a:r>
          </a:p>
          <a:p>
            <a:pPr marL="365760" lvl="1" indent="0">
              <a:buNone/>
            </a:pPr>
            <a:r>
              <a:rPr lang="en-GB" i="1" dirty="0"/>
              <a:t>towards his crime?</a:t>
            </a:r>
          </a:p>
          <a:p>
            <a:pPr marL="365760" lvl="1" indent="0">
              <a:buNone/>
            </a:pPr>
            <a:r>
              <a:rPr lang="en-GB" i="1" dirty="0"/>
              <a:t>3. What does he want from</a:t>
            </a:r>
          </a:p>
          <a:p>
            <a:pPr marL="365760" lvl="1" indent="0">
              <a:buNone/>
            </a:pPr>
            <a:r>
              <a:rPr lang="en-GB" i="1" dirty="0"/>
              <a:t>God?</a:t>
            </a:r>
          </a:p>
        </p:txBody>
      </p:sp>
      <p:sp>
        <p:nvSpPr>
          <p:cNvPr id="3" name="Title 2"/>
          <p:cNvSpPr>
            <a:spLocks noGrp="1"/>
          </p:cNvSpPr>
          <p:nvPr>
            <p:ph type="title"/>
          </p:nvPr>
        </p:nvSpPr>
        <p:spPr/>
        <p:txBody>
          <a:bodyPr/>
          <a:lstStyle/>
          <a:p>
            <a:pPr algn="just"/>
            <a:r>
              <a:rPr lang="en-GB" u="sng" dirty="0"/>
              <a:t>Psalm 51</a:t>
            </a:r>
          </a:p>
        </p:txBody>
      </p:sp>
    </p:spTree>
    <p:extLst>
      <p:ext uri="{BB962C8B-B14F-4D97-AF65-F5344CB8AC3E}">
        <p14:creationId xmlns:p14="http://schemas.microsoft.com/office/powerpoint/2010/main" val="236044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rátula Frontal de Jars Of Clay - Redemption So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332656"/>
            <a:ext cx="1847335" cy="18473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67544" y="-276944"/>
            <a:ext cx="8229600" cy="1219200"/>
          </a:xfrm>
        </p:spPr>
        <p:txBody>
          <a:bodyPr/>
          <a:lstStyle/>
          <a:p>
            <a:pPr algn="just"/>
            <a:r>
              <a:rPr lang="en-GB" u="sng" dirty="0"/>
              <a:t>Psalm 51</a:t>
            </a:r>
          </a:p>
        </p:txBody>
      </p:sp>
      <p:sp>
        <p:nvSpPr>
          <p:cNvPr id="6" name="Rectangle 5"/>
          <p:cNvSpPr/>
          <p:nvPr/>
        </p:nvSpPr>
        <p:spPr>
          <a:xfrm>
            <a:off x="1547664" y="1117633"/>
            <a:ext cx="6696744" cy="6001643"/>
          </a:xfrm>
          <a:prstGeom prst="rect">
            <a:avLst/>
          </a:prstGeom>
        </p:spPr>
        <p:txBody>
          <a:bodyPr wrap="square">
            <a:spAutoFit/>
          </a:bodyPr>
          <a:lstStyle/>
          <a:p>
            <a:r>
              <a:rPr lang="en-GB" sz="2400" u="sng" dirty="0">
                <a:solidFill>
                  <a:schemeClr val="tx2"/>
                </a:solidFill>
              </a:rPr>
              <a:t>Vocab</a:t>
            </a:r>
          </a:p>
          <a:p>
            <a:endParaRPr lang="en-GB" sz="2400" u="sng" dirty="0">
              <a:solidFill>
                <a:schemeClr val="tx2"/>
              </a:solidFill>
            </a:endParaRPr>
          </a:p>
          <a:p>
            <a:pPr marL="342900" indent="-342900">
              <a:buFont typeface="Arial" panose="020B0604020202020204" pitchFamily="34" charset="0"/>
              <a:buChar char="•"/>
            </a:pPr>
            <a:r>
              <a:rPr lang="en-GB" sz="2400" dirty="0">
                <a:solidFill>
                  <a:schemeClr val="tx2"/>
                </a:solidFill>
              </a:rPr>
              <a:t>grace – undeserved kindness</a:t>
            </a:r>
          </a:p>
          <a:p>
            <a:pPr marL="342900" indent="-342900">
              <a:buFont typeface="Arial" panose="020B0604020202020204" pitchFamily="34" charset="0"/>
              <a:buChar char="•"/>
            </a:pPr>
            <a:endParaRPr lang="en-GB" sz="2400" dirty="0">
              <a:solidFill>
                <a:schemeClr val="tx2"/>
              </a:solidFill>
            </a:endParaRPr>
          </a:p>
          <a:p>
            <a:pPr marL="342900" indent="-342900">
              <a:buFont typeface="Arial" panose="020B0604020202020204" pitchFamily="34" charset="0"/>
              <a:buChar char="•"/>
            </a:pPr>
            <a:r>
              <a:rPr lang="en-GB" sz="2400" dirty="0">
                <a:solidFill>
                  <a:schemeClr val="tx2"/>
                </a:solidFill>
              </a:rPr>
              <a:t>transgression – sin</a:t>
            </a:r>
          </a:p>
          <a:p>
            <a:pPr marL="342900" indent="-342900">
              <a:buFont typeface="Arial" panose="020B0604020202020204" pitchFamily="34" charset="0"/>
              <a:buChar char="•"/>
            </a:pPr>
            <a:endParaRPr lang="en-GB" sz="2400" dirty="0">
              <a:solidFill>
                <a:schemeClr val="tx2"/>
              </a:solidFill>
            </a:endParaRPr>
          </a:p>
          <a:p>
            <a:pPr marL="342900" indent="-342900">
              <a:buFont typeface="Arial" panose="020B0604020202020204" pitchFamily="34" charset="0"/>
              <a:buChar char="•"/>
            </a:pPr>
            <a:r>
              <a:rPr lang="en-GB" sz="2400" dirty="0">
                <a:solidFill>
                  <a:schemeClr val="tx2"/>
                </a:solidFill>
              </a:rPr>
              <a:t>just - fair</a:t>
            </a:r>
          </a:p>
          <a:p>
            <a:pPr marL="342900" indent="-342900">
              <a:buFont typeface="Arial" panose="020B0604020202020204" pitchFamily="34" charset="0"/>
              <a:buChar char="•"/>
            </a:pPr>
            <a:endParaRPr lang="en-GB" sz="2400" dirty="0">
              <a:solidFill>
                <a:schemeClr val="tx2"/>
              </a:solidFill>
            </a:endParaRPr>
          </a:p>
          <a:p>
            <a:pPr marL="342900" indent="-342900">
              <a:buFont typeface="Arial" panose="020B0604020202020204" pitchFamily="34" charset="0"/>
              <a:buChar char="•"/>
            </a:pPr>
            <a:r>
              <a:rPr lang="en-GB" sz="2400" dirty="0">
                <a:solidFill>
                  <a:schemeClr val="tx2"/>
                </a:solidFill>
              </a:rPr>
              <a:t>wrath – anger</a:t>
            </a:r>
          </a:p>
          <a:p>
            <a:pPr marL="342900" indent="-342900">
              <a:buFont typeface="Arial" panose="020B0604020202020204" pitchFamily="34" charset="0"/>
              <a:buChar char="•"/>
            </a:pPr>
            <a:endParaRPr lang="en-GB" sz="2400" dirty="0">
              <a:solidFill>
                <a:schemeClr val="tx2"/>
              </a:solidFill>
            </a:endParaRPr>
          </a:p>
          <a:p>
            <a:pPr marL="342900" indent="-342900">
              <a:buFont typeface="Arial" panose="020B0604020202020204" pitchFamily="34" charset="0"/>
              <a:buChar char="•"/>
            </a:pPr>
            <a:r>
              <a:rPr lang="en-GB" sz="2400" dirty="0">
                <a:solidFill>
                  <a:schemeClr val="tx2"/>
                </a:solidFill>
              </a:rPr>
              <a:t>steadfast – immovable, determined</a:t>
            </a:r>
          </a:p>
          <a:p>
            <a:pPr marL="342900" indent="-342900">
              <a:buFont typeface="Arial" panose="020B0604020202020204" pitchFamily="34" charset="0"/>
              <a:buChar char="•"/>
            </a:pPr>
            <a:endParaRPr lang="en-GB" sz="2400" dirty="0">
              <a:solidFill>
                <a:schemeClr val="tx2"/>
              </a:solidFill>
            </a:endParaRPr>
          </a:p>
          <a:p>
            <a:pPr marL="342900" indent="-342900">
              <a:buFont typeface="Arial" panose="020B0604020202020204" pitchFamily="34" charset="0"/>
              <a:buChar char="•"/>
            </a:pPr>
            <a:r>
              <a:rPr lang="en-GB" sz="2400" dirty="0">
                <a:solidFill>
                  <a:schemeClr val="tx2"/>
                </a:solidFill>
              </a:rPr>
              <a:t>contrite – sorry</a:t>
            </a:r>
          </a:p>
          <a:p>
            <a:endParaRPr lang="en-GB" sz="2400" dirty="0">
              <a:solidFill>
                <a:schemeClr val="tx2"/>
              </a:solidFill>
            </a:endParaRPr>
          </a:p>
          <a:p>
            <a:endParaRPr lang="en-GB" sz="2400" dirty="0">
              <a:solidFill>
                <a:schemeClr val="tx2"/>
              </a:solidFill>
            </a:endParaRPr>
          </a:p>
          <a:p>
            <a:endParaRPr lang="en-GB" sz="2400" u="sng" dirty="0">
              <a:solidFill>
                <a:schemeClr val="tx2"/>
              </a:solidFill>
            </a:endParaRPr>
          </a:p>
        </p:txBody>
      </p:sp>
      <p:sp>
        <p:nvSpPr>
          <p:cNvPr id="7" name="Rectangle 6"/>
          <p:cNvSpPr/>
          <p:nvPr/>
        </p:nvSpPr>
        <p:spPr>
          <a:xfrm>
            <a:off x="7020271" y="2276872"/>
            <a:ext cx="1847335" cy="923330"/>
          </a:xfrm>
          <a:prstGeom prst="rect">
            <a:avLst/>
          </a:prstGeom>
        </p:spPr>
        <p:txBody>
          <a:bodyPr wrap="square">
            <a:spAutoFit/>
          </a:bodyPr>
          <a:lstStyle/>
          <a:p>
            <a:r>
              <a:rPr lang="en-GB" dirty="0">
                <a:hlinkClick r:id="rId4"/>
              </a:rPr>
              <a:t>http://www.youtube.com/watch?v=Mu6R8fh4Llo</a:t>
            </a:r>
            <a:r>
              <a:rPr lang="en-GB" dirty="0"/>
              <a:t> </a:t>
            </a:r>
          </a:p>
        </p:txBody>
      </p:sp>
    </p:spTree>
    <p:extLst>
      <p:ext uri="{BB962C8B-B14F-4D97-AF65-F5344CB8AC3E}">
        <p14:creationId xmlns:p14="http://schemas.microsoft.com/office/powerpoint/2010/main" val="25832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 calcmode="lin" valueType="num">
                                      <p:cBhvr additive="base">
                                        <p:cTn id="2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 calcmode="lin" valueType="num">
                                      <p:cBhvr additive="base">
                                        <p:cTn id="2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anim calcmode="lin" valueType="num">
                                      <p:cBhvr additive="base">
                                        <p:cTn id="2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anim calcmode="lin" valueType="num">
                                      <p:cBhvr additive="base">
                                        <p:cTn id="3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806</TotalTime>
  <Words>955</Words>
  <Application>Microsoft Office PowerPoint</Application>
  <PresentationFormat>On-screen Show (4:3)</PresentationFormat>
  <Paragraphs>138</Paragraphs>
  <Slides>27</Slides>
  <Notes>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Constantia</vt:lpstr>
      <vt:lpstr>Wingdings 2</vt:lpstr>
      <vt:lpstr>Paper</vt:lpstr>
      <vt:lpstr>Crime &amp; Punishment</vt:lpstr>
      <vt:lpstr>Crime, Christianity &amp; Human Nature</vt:lpstr>
      <vt:lpstr>Contents of this amazing PowerPoint </vt:lpstr>
      <vt:lpstr>Christianity</vt:lpstr>
      <vt:lpstr>Christianity</vt:lpstr>
      <vt:lpstr>Christianity</vt:lpstr>
      <vt:lpstr>Psalm 51</vt:lpstr>
      <vt:lpstr>Psalm 51</vt:lpstr>
      <vt:lpstr>Psalm 51</vt:lpstr>
      <vt:lpstr>Psalm 51</vt:lpstr>
      <vt:lpstr>Psalm 51</vt:lpstr>
      <vt:lpstr>Psalm 51</vt:lpstr>
      <vt:lpstr>Psalm 51</vt:lpstr>
      <vt:lpstr>Psalm 51</vt:lpstr>
      <vt:lpstr>Christianity</vt:lpstr>
      <vt:lpstr>Born Again by Josh Garrels</vt:lpstr>
      <vt:lpstr>The Humility of Christ by Timothy Brindle</vt:lpstr>
      <vt:lpstr>The Parable of the Unmerciful Servant</vt:lpstr>
      <vt:lpstr>‘Forgiveness’ by Matthew West</vt:lpstr>
      <vt:lpstr>‘Forgiveness’ by Matthew West</vt:lpstr>
      <vt:lpstr>PowerPoint Presentation</vt:lpstr>
      <vt:lpstr>Signs of forgiveness</vt:lpstr>
      <vt:lpstr>Christianity</vt:lpstr>
      <vt:lpstr>Christianity</vt:lpstr>
      <vt:lpstr>Application</vt:lpstr>
      <vt:lpstr>Homework</vt:lpstr>
      <vt:lpstr>Conscience</vt:lpstr>
    </vt:vector>
  </TitlesOfParts>
  <Company>South Hunsley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Religion &amp; Human Nature</dc:title>
  <dc:creator>Mike Haughton</dc:creator>
  <cp:lastModifiedBy>M Haughton</cp:lastModifiedBy>
  <cp:revision>46</cp:revision>
  <dcterms:created xsi:type="dcterms:W3CDTF">2014-03-06T11:04:30Z</dcterms:created>
  <dcterms:modified xsi:type="dcterms:W3CDTF">2019-11-07T18:39:33Z</dcterms:modified>
</cp:coreProperties>
</file>