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76" r:id="rId2"/>
    <p:sldId id="256" r:id="rId3"/>
    <p:sldId id="257" r:id="rId4"/>
    <p:sldId id="261" r:id="rId5"/>
    <p:sldId id="272" r:id="rId6"/>
    <p:sldId id="259" r:id="rId7"/>
    <p:sldId id="271" r:id="rId8"/>
    <p:sldId id="263" r:id="rId9"/>
    <p:sldId id="264" r:id="rId10"/>
    <p:sldId id="265" r:id="rId11"/>
    <p:sldId id="270" r:id="rId12"/>
    <p:sldId id="269" r:id="rId13"/>
    <p:sldId id="268" r:id="rId14"/>
    <p:sldId id="267" r:id="rId15"/>
    <p:sldId id="266" r:id="rId16"/>
    <p:sldId id="290" r:id="rId17"/>
    <p:sldId id="286" r:id="rId18"/>
    <p:sldId id="284" r:id="rId19"/>
    <p:sldId id="285" r:id="rId20"/>
    <p:sldId id="258" r:id="rId21"/>
    <p:sldId id="287" r:id="rId22"/>
    <p:sldId id="283" r:id="rId23"/>
    <p:sldId id="289" r:id="rId24"/>
    <p:sldId id="278" r:id="rId25"/>
    <p:sldId id="282" r:id="rId26"/>
    <p:sldId id="275" r:id="rId27"/>
    <p:sldId id="280" r:id="rId28"/>
    <p:sldId id="281" r:id="rId29"/>
    <p:sldId id="274" r:id="rId30"/>
    <p:sldId id="273" r:id="rId31"/>
    <p:sldId id="262" r:id="rId32"/>
    <p:sldId id="279" r:id="rId33"/>
    <p:sldId id="260" r:id="rId34"/>
    <p:sldId id="277"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9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05A330-AC8F-4BA0-9880-6E2D79C81DAA}" type="datetimeFigureOut">
              <a:rPr lang="en-GB" smtClean="0"/>
              <a:t>19/07/2025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9E5ABC-689E-475E-9418-8D9F3F77FDAB}" type="slidenum">
              <a:rPr lang="en-GB" smtClean="0"/>
              <a:t>‹#›</a:t>
            </a:fld>
            <a:endParaRPr lang="en-GB"/>
          </a:p>
        </p:txBody>
      </p:sp>
    </p:spTree>
    <p:extLst>
      <p:ext uri="{BB962C8B-B14F-4D97-AF65-F5344CB8AC3E}">
        <p14:creationId xmlns:p14="http://schemas.microsoft.com/office/powerpoint/2010/main" val="2333394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printed on the handout.</a:t>
            </a:r>
            <a:endParaRPr lang="en-GB" dirty="0"/>
          </a:p>
        </p:txBody>
      </p:sp>
      <p:sp>
        <p:nvSpPr>
          <p:cNvPr id="4" name="Slide Number Placeholder 3"/>
          <p:cNvSpPr>
            <a:spLocks noGrp="1"/>
          </p:cNvSpPr>
          <p:nvPr>
            <p:ph type="sldNum" sz="quarter" idx="10"/>
          </p:nvPr>
        </p:nvSpPr>
        <p:spPr/>
        <p:txBody>
          <a:bodyPr/>
          <a:lstStyle/>
          <a:p>
            <a:fld id="{799E5ABC-689E-475E-9418-8D9F3F77FDAB}" type="slidenum">
              <a:rPr lang="en-GB" smtClean="0"/>
              <a:t>4</a:t>
            </a:fld>
            <a:endParaRPr lang="en-GB"/>
          </a:p>
        </p:txBody>
      </p:sp>
    </p:spTree>
    <p:extLst>
      <p:ext uri="{BB962C8B-B14F-4D97-AF65-F5344CB8AC3E}">
        <p14:creationId xmlns:p14="http://schemas.microsoft.com/office/powerpoint/2010/main" val="2692709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9E5ABC-689E-475E-9418-8D9F3F77FDAB}" type="slidenum">
              <a:rPr lang="en-GB" smtClean="0"/>
              <a:t>22</a:t>
            </a:fld>
            <a:endParaRPr lang="en-GB"/>
          </a:p>
        </p:txBody>
      </p:sp>
    </p:spTree>
    <p:extLst>
      <p:ext uri="{BB962C8B-B14F-4D97-AF65-F5344CB8AC3E}">
        <p14:creationId xmlns:p14="http://schemas.microsoft.com/office/powerpoint/2010/main" val="200076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Example laws from the Bible</a:t>
            </a:r>
            <a:endParaRPr lang="en-GB" dirty="0"/>
          </a:p>
        </p:txBody>
      </p:sp>
      <p:sp>
        <p:nvSpPr>
          <p:cNvPr id="4" name="Slide Number Placeholder 3"/>
          <p:cNvSpPr>
            <a:spLocks noGrp="1"/>
          </p:cNvSpPr>
          <p:nvPr>
            <p:ph type="sldNum" sz="quarter" idx="10"/>
          </p:nvPr>
        </p:nvSpPr>
        <p:spPr/>
        <p:txBody>
          <a:bodyPr/>
          <a:lstStyle/>
          <a:p>
            <a:fld id="{799E5ABC-689E-475E-9418-8D9F3F77FDAB}" type="slidenum">
              <a:rPr lang="en-GB" smtClean="0"/>
              <a:t>5</a:t>
            </a:fld>
            <a:endParaRPr lang="en-GB"/>
          </a:p>
        </p:txBody>
      </p:sp>
    </p:spTree>
    <p:extLst>
      <p:ext uri="{BB962C8B-B14F-4D97-AF65-F5344CB8AC3E}">
        <p14:creationId xmlns:p14="http://schemas.microsoft.com/office/powerpoint/2010/main" val="419773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have a lot of time or a very motivated class you can read through these three chapters that explain the NT view of the human condition as corrupt and fallen but capable</a:t>
            </a:r>
            <a:r>
              <a:rPr lang="en-GB" baseline="0" dirty="0" smtClean="0"/>
              <a:t> of being redeemed and forgiven.</a:t>
            </a:r>
            <a:endParaRPr lang="en-GB" dirty="0"/>
          </a:p>
        </p:txBody>
      </p:sp>
      <p:sp>
        <p:nvSpPr>
          <p:cNvPr id="4" name="Slide Number Placeholder 3"/>
          <p:cNvSpPr>
            <a:spLocks noGrp="1"/>
          </p:cNvSpPr>
          <p:nvPr>
            <p:ph type="sldNum" sz="quarter" idx="10"/>
          </p:nvPr>
        </p:nvSpPr>
        <p:spPr/>
        <p:txBody>
          <a:bodyPr/>
          <a:lstStyle/>
          <a:p>
            <a:fld id="{799E5ABC-689E-475E-9418-8D9F3F77FDAB}" type="slidenum">
              <a:rPr lang="en-GB" smtClean="0"/>
              <a:t>6</a:t>
            </a:fld>
            <a:endParaRPr lang="en-GB"/>
          </a:p>
        </p:txBody>
      </p:sp>
    </p:spTree>
    <p:extLst>
      <p:ext uri="{BB962C8B-B14F-4D97-AF65-F5344CB8AC3E}">
        <p14:creationId xmlns:p14="http://schemas.microsoft.com/office/powerpoint/2010/main" val="3742886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link is to Allegri’s </a:t>
            </a:r>
            <a:r>
              <a:rPr lang="en-GB" i="1" dirty="0"/>
              <a:t>Miserere</a:t>
            </a:r>
            <a:r>
              <a:rPr lang="en-GB" i="1" baseline="0" dirty="0"/>
              <a:t> </a:t>
            </a:r>
            <a:r>
              <a:rPr lang="en-GB" i="0" baseline="0" dirty="0"/>
              <a:t>based on this Psalm.  I use it for background atmosphere and </a:t>
            </a:r>
            <a:r>
              <a:rPr lang="en-GB" dirty="0"/>
              <a:t>give</a:t>
            </a:r>
            <a:r>
              <a:rPr lang="en-GB" baseline="0" dirty="0"/>
              <a:t> the story of David &amp; Bathsheba in some detail to fill in the context of the Psalm.  </a:t>
            </a:r>
            <a:r>
              <a:rPr lang="en-GB" baseline="0" dirty="0" smtClean="0"/>
              <a:t>This is told in 2 Samuel 11 – 12 https://www.blueletterbible.org/nasb95/2sa/11/1-31/s_278001 https://www.blueletterbible.org/nasb95/2sa/12/1/s_279001 </a:t>
            </a:r>
            <a:endParaRPr lang="en-GB" dirty="0"/>
          </a:p>
        </p:txBody>
      </p:sp>
      <p:sp>
        <p:nvSpPr>
          <p:cNvPr id="4" name="Slide Number Placeholder 3"/>
          <p:cNvSpPr>
            <a:spLocks noGrp="1"/>
          </p:cNvSpPr>
          <p:nvPr>
            <p:ph type="sldNum" sz="quarter" idx="10"/>
          </p:nvPr>
        </p:nvSpPr>
        <p:spPr/>
        <p:txBody>
          <a:bodyPr/>
          <a:lstStyle/>
          <a:p>
            <a:fld id="{799E5ABC-689E-475E-9418-8D9F3F77FDAB}" type="slidenum">
              <a:rPr lang="en-GB" smtClean="0"/>
              <a:t>8</a:t>
            </a:fld>
            <a:endParaRPr lang="en-GB"/>
          </a:p>
        </p:txBody>
      </p:sp>
    </p:spTree>
    <p:extLst>
      <p:ext uri="{BB962C8B-B14F-4D97-AF65-F5344CB8AC3E}">
        <p14:creationId xmlns:p14="http://schemas.microsoft.com/office/powerpoint/2010/main" val="2248019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put</a:t>
            </a:r>
            <a:r>
              <a:rPr lang="en-GB" baseline="0" dirty="0"/>
              <a:t> subheading and copy down the questions.  </a:t>
            </a:r>
            <a:endParaRPr lang="en-GB" dirty="0"/>
          </a:p>
        </p:txBody>
      </p:sp>
      <p:sp>
        <p:nvSpPr>
          <p:cNvPr id="4" name="Slide Number Placeholder 3"/>
          <p:cNvSpPr>
            <a:spLocks noGrp="1"/>
          </p:cNvSpPr>
          <p:nvPr>
            <p:ph type="sldNum" sz="quarter" idx="10"/>
          </p:nvPr>
        </p:nvSpPr>
        <p:spPr/>
        <p:txBody>
          <a:bodyPr/>
          <a:lstStyle/>
          <a:p>
            <a:fld id="{799E5ABC-689E-475E-9418-8D9F3F77FDAB}" type="slidenum">
              <a:rPr lang="en-GB" smtClean="0"/>
              <a:t>9</a:t>
            </a:fld>
            <a:endParaRPr lang="en-GB"/>
          </a:p>
        </p:txBody>
      </p:sp>
    </p:spTree>
    <p:extLst>
      <p:ext uri="{BB962C8B-B14F-4D97-AF65-F5344CB8AC3E}">
        <p14:creationId xmlns:p14="http://schemas.microsoft.com/office/powerpoint/2010/main" val="64660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save lesson time,</a:t>
            </a:r>
            <a:r>
              <a:rPr lang="en-GB" baseline="0" dirty="0"/>
              <a:t> this slide could be printed and stuck in.</a:t>
            </a:r>
            <a:endParaRPr lang="en-GB" dirty="0"/>
          </a:p>
        </p:txBody>
      </p:sp>
      <p:sp>
        <p:nvSpPr>
          <p:cNvPr id="4" name="Slide Number Placeholder 3"/>
          <p:cNvSpPr>
            <a:spLocks noGrp="1"/>
          </p:cNvSpPr>
          <p:nvPr>
            <p:ph type="sldNum" sz="quarter" idx="10"/>
          </p:nvPr>
        </p:nvSpPr>
        <p:spPr/>
        <p:txBody>
          <a:bodyPr/>
          <a:lstStyle/>
          <a:p>
            <a:fld id="{799E5ABC-689E-475E-9418-8D9F3F77FDAB}" type="slidenum">
              <a:rPr lang="en-GB" smtClean="0"/>
              <a:t>10</a:t>
            </a:fld>
            <a:endParaRPr lang="en-GB"/>
          </a:p>
        </p:txBody>
      </p:sp>
    </p:spTree>
    <p:extLst>
      <p:ext uri="{BB962C8B-B14F-4D97-AF65-F5344CB8AC3E}">
        <p14:creationId xmlns:p14="http://schemas.microsoft.com/office/powerpoint/2010/main" val="2403148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consequences of David’s sin are described at</a:t>
            </a:r>
            <a:r>
              <a:rPr lang="en-GB" baseline="0" dirty="0" smtClean="0"/>
              <a:t> length in 2 Sam 12-18 https://www.blueletterbible.org/nasb95/2sa/12/1/s_279001 </a:t>
            </a:r>
            <a:endParaRPr lang="en-GB" dirty="0"/>
          </a:p>
        </p:txBody>
      </p:sp>
      <p:sp>
        <p:nvSpPr>
          <p:cNvPr id="4" name="Slide Number Placeholder 3"/>
          <p:cNvSpPr>
            <a:spLocks noGrp="1"/>
          </p:cNvSpPr>
          <p:nvPr>
            <p:ph type="sldNum" sz="quarter" idx="10"/>
          </p:nvPr>
        </p:nvSpPr>
        <p:spPr/>
        <p:txBody>
          <a:bodyPr/>
          <a:lstStyle/>
          <a:p>
            <a:fld id="{799E5ABC-689E-475E-9418-8D9F3F77FDAB}" type="slidenum">
              <a:rPr lang="en-GB" smtClean="0"/>
              <a:t>16</a:t>
            </a:fld>
            <a:endParaRPr lang="en-GB"/>
          </a:p>
        </p:txBody>
      </p:sp>
    </p:spTree>
    <p:extLst>
      <p:ext uri="{BB962C8B-B14F-4D97-AF65-F5344CB8AC3E}">
        <p14:creationId xmlns:p14="http://schemas.microsoft.com/office/powerpoint/2010/main" val="2025214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Jean </a:t>
            </a:r>
            <a:r>
              <a:rPr lang="en-GB" dirty="0" err="1" smtClean="0"/>
              <a:t>Valjean</a:t>
            </a:r>
            <a:r>
              <a:rPr lang="en-GB" dirty="0" smtClean="0"/>
              <a:t> moves to a town where</a:t>
            </a:r>
            <a:r>
              <a:rPr lang="en-GB" baseline="0" dirty="0" smtClean="0"/>
              <a:t> nobody knows him and decides to </a:t>
            </a:r>
            <a:r>
              <a:rPr lang="en-GB" dirty="0" smtClean="0"/>
              <a:t>go straight. He becomes</a:t>
            </a:r>
            <a:r>
              <a:rPr lang="en-GB" baseline="0" dirty="0" smtClean="0"/>
              <a:t> a respectable member of society. He runs a business where he shows compassion to his workers and he later is elected mayor of his town. Nobody knows his shameful past until Inspector </a:t>
            </a:r>
            <a:r>
              <a:rPr lang="en-GB" baseline="0" dirty="0" err="1" smtClean="0"/>
              <a:t>Javert</a:t>
            </a:r>
            <a:r>
              <a:rPr lang="en-GB" baseline="0" dirty="0" smtClean="0"/>
              <a:t> is appointed chief of the local police.  </a:t>
            </a:r>
            <a:r>
              <a:rPr lang="en-GB" baseline="0" dirty="0" err="1" smtClean="0"/>
              <a:t>Javert</a:t>
            </a:r>
            <a:r>
              <a:rPr lang="en-GB" baseline="0" dirty="0" smtClean="0"/>
              <a:t> was previously Jean </a:t>
            </a:r>
            <a:r>
              <a:rPr lang="en-GB" baseline="0" dirty="0" err="1" smtClean="0"/>
              <a:t>Valjean’s</a:t>
            </a:r>
            <a:r>
              <a:rPr lang="en-GB" baseline="0" dirty="0" smtClean="0"/>
              <a:t> jailor. </a:t>
            </a:r>
            <a:endParaRPr lang="en-GB" dirty="0"/>
          </a:p>
        </p:txBody>
      </p:sp>
      <p:sp>
        <p:nvSpPr>
          <p:cNvPr id="4" name="Slide Number Placeholder 3"/>
          <p:cNvSpPr>
            <a:spLocks noGrp="1"/>
          </p:cNvSpPr>
          <p:nvPr>
            <p:ph type="sldNum" sz="quarter" idx="10"/>
          </p:nvPr>
        </p:nvSpPr>
        <p:spPr/>
        <p:txBody>
          <a:bodyPr/>
          <a:lstStyle/>
          <a:p>
            <a:fld id="{799E5ABC-689E-475E-9418-8D9F3F77FDAB}" type="slidenum">
              <a:rPr lang="en-GB" smtClean="0"/>
              <a:t>19</a:t>
            </a:fld>
            <a:endParaRPr lang="en-GB"/>
          </a:p>
        </p:txBody>
      </p:sp>
    </p:spTree>
    <p:extLst>
      <p:ext uri="{BB962C8B-B14F-4D97-AF65-F5344CB8AC3E}">
        <p14:creationId xmlns:p14="http://schemas.microsoft.com/office/powerpoint/2010/main" val="196523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Javert</a:t>
            </a:r>
            <a:r>
              <a:rPr lang="en-GB" dirty="0" smtClean="0"/>
              <a:t> can’t forgive Jean </a:t>
            </a:r>
            <a:r>
              <a:rPr lang="en-GB" dirty="0" err="1" smtClean="0"/>
              <a:t>Valjean</a:t>
            </a:r>
            <a:r>
              <a:rPr lang="en-GB" baseline="0" dirty="0" smtClean="0"/>
              <a:t> or accept that he’s a changed person.</a:t>
            </a:r>
            <a:endParaRPr lang="en-GB" dirty="0"/>
          </a:p>
        </p:txBody>
      </p:sp>
      <p:sp>
        <p:nvSpPr>
          <p:cNvPr id="4" name="Slide Number Placeholder 3"/>
          <p:cNvSpPr>
            <a:spLocks noGrp="1"/>
          </p:cNvSpPr>
          <p:nvPr>
            <p:ph type="sldNum" sz="quarter" idx="10"/>
          </p:nvPr>
        </p:nvSpPr>
        <p:spPr/>
        <p:txBody>
          <a:bodyPr/>
          <a:lstStyle/>
          <a:p>
            <a:fld id="{799E5ABC-689E-475E-9418-8D9F3F77FDAB}" type="slidenum">
              <a:rPr lang="en-GB" smtClean="0"/>
              <a:t>20</a:t>
            </a:fld>
            <a:endParaRPr lang="en-GB"/>
          </a:p>
        </p:txBody>
      </p:sp>
    </p:spTree>
    <p:extLst>
      <p:ext uri="{BB962C8B-B14F-4D97-AF65-F5344CB8AC3E}">
        <p14:creationId xmlns:p14="http://schemas.microsoft.com/office/powerpoint/2010/main" val="3448672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0B71EFB2-68C0-4C49-A935-7C8C71E2BC31}" type="datetimeFigureOut">
              <a:rPr lang="en-GB" smtClean="0"/>
              <a:t>19/07/2025</a:t>
            </a:fld>
            <a:endParaRPr lang="en-GB"/>
          </a:p>
        </p:txBody>
      </p:sp>
      <p:sp>
        <p:nvSpPr>
          <p:cNvPr id="16" name="Slide Number Placeholder 15"/>
          <p:cNvSpPr>
            <a:spLocks noGrp="1"/>
          </p:cNvSpPr>
          <p:nvPr>
            <p:ph type="sldNum" sz="quarter" idx="11"/>
          </p:nvPr>
        </p:nvSpPr>
        <p:spPr/>
        <p:txBody>
          <a:bodyPr/>
          <a:lstStyle/>
          <a:p>
            <a:fld id="{7C3827D4-8C88-4E69-9FF3-085FC1463A9D}" type="slidenum">
              <a:rPr lang="en-GB" smtClean="0"/>
              <a:t>‹#›</a:t>
            </a:fld>
            <a:endParaRPr lang="en-GB"/>
          </a:p>
        </p:txBody>
      </p:sp>
      <p:sp>
        <p:nvSpPr>
          <p:cNvPr id="17" name="Footer Placeholder 16"/>
          <p:cNvSpPr>
            <a:spLocks noGrp="1"/>
          </p:cNvSpPr>
          <p:nvPr>
            <p:ph type="ftr" sz="quarter" idx="12"/>
          </p:nvPr>
        </p:nvSpPr>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B71EFB2-68C0-4C49-A935-7C8C71E2BC31}" type="datetimeFigureOut">
              <a:rPr lang="en-GB" smtClean="0"/>
              <a:t>19/07/2025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3827D4-8C88-4E69-9FF3-085FC1463A9D}"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B71EFB2-68C0-4C49-A935-7C8C71E2BC31}" type="datetimeFigureOut">
              <a:rPr lang="en-GB" smtClean="0"/>
              <a:t>19/07/2025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3827D4-8C88-4E69-9FF3-085FC1463A9D}"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0B71EFB2-68C0-4C49-A935-7C8C71E2BC31}" type="datetimeFigureOut">
              <a:rPr lang="en-GB" smtClean="0"/>
              <a:t>19/07/2025</a:t>
            </a:fld>
            <a:endParaRPr lang="en-GB"/>
          </a:p>
        </p:txBody>
      </p:sp>
      <p:sp>
        <p:nvSpPr>
          <p:cNvPr id="15" name="Slide Number Placeholder 14"/>
          <p:cNvSpPr>
            <a:spLocks noGrp="1"/>
          </p:cNvSpPr>
          <p:nvPr>
            <p:ph type="sldNum" sz="quarter" idx="15"/>
          </p:nvPr>
        </p:nvSpPr>
        <p:spPr/>
        <p:txBody>
          <a:bodyPr/>
          <a:lstStyle>
            <a:lvl1pPr algn="ctr">
              <a:defRPr/>
            </a:lvl1pPr>
          </a:lstStyle>
          <a:p>
            <a:fld id="{7C3827D4-8C88-4E69-9FF3-085FC1463A9D}" type="slidenum">
              <a:rPr lang="en-GB" smtClean="0"/>
              <a:t>‹#›</a:t>
            </a:fld>
            <a:endParaRPr lang="en-GB"/>
          </a:p>
        </p:txBody>
      </p:sp>
      <p:sp>
        <p:nvSpPr>
          <p:cNvPr id="16" name="Footer Placeholder 15"/>
          <p:cNvSpPr>
            <a:spLocks noGrp="1"/>
          </p:cNvSpPr>
          <p:nvPr>
            <p:ph type="ftr" sz="quarter" idx="16"/>
          </p:nvPr>
        </p:nvSpPr>
        <p:spPr/>
        <p:txBody>
          <a:bodyPr/>
          <a:lstStyle/>
          <a:p>
            <a:endParaRPr lang="en-GB"/>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B71EFB2-68C0-4C49-A935-7C8C71E2BC31}" type="datetimeFigureOut">
              <a:rPr lang="en-GB" smtClean="0"/>
              <a:t>19/07/2025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3827D4-8C88-4E69-9FF3-085FC1463A9D}" type="slidenum">
              <a:rPr lang="en-GB" smtClean="0"/>
              <a:t>‹#›</a:t>
            </a:fld>
            <a:endParaRPr lang="en-GB"/>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B71EFB2-68C0-4C49-A935-7C8C71E2BC31}" type="datetimeFigureOut">
              <a:rPr lang="en-GB" smtClean="0"/>
              <a:t>19/07/2025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3827D4-8C88-4E69-9FF3-085FC1463A9D}" type="slidenum">
              <a:rPr lang="en-GB" smtClean="0"/>
              <a:t>‹#›</a:t>
            </a:fld>
            <a:endParaRPr lang="en-GB"/>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3827D4-8C88-4E69-9FF3-085FC1463A9D}" type="slidenum">
              <a:rPr lang="en-GB" smtClean="0"/>
              <a:t>‹#›</a:t>
            </a:fld>
            <a:endParaRPr lang="en-GB"/>
          </a:p>
        </p:txBody>
      </p:sp>
      <p:sp>
        <p:nvSpPr>
          <p:cNvPr id="8" name="Footer Placeholder 7"/>
          <p:cNvSpPr>
            <a:spLocks noGrp="1"/>
          </p:cNvSpPr>
          <p:nvPr>
            <p:ph type="ftr" sz="quarter" idx="11"/>
          </p:nvPr>
        </p:nvSpPr>
        <p:spPr/>
        <p:txBody>
          <a:bodyPr/>
          <a:lstStyle/>
          <a:p>
            <a:endParaRPr lang="en-GB"/>
          </a:p>
        </p:txBody>
      </p:sp>
      <p:sp>
        <p:nvSpPr>
          <p:cNvPr id="7" name="Date Placeholder 6"/>
          <p:cNvSpPr>
            <a:spLocks noGrp="1"/>
          </p:cNvSpPr>
          <p:nvPr>
            <p:ph type="dt" sz="half" idx="10"/>
          </p:nvPr>
        </p:nvSpPr>
        <p:spPr/>
        <p:txBody>
          <a:bodyPr/>
          <a:lstStyle/>
          <a:p>
            <a:fld id="{0B71EFB2-68C0-4C49-A935-7C8C71E2BC31}" type="datetimeFigureOut">
              <a:rPr lang="en-GB" smtClean="0"/>
              <a:t>19/07/2025</a:t>
            </a:fld>
            <a:endParaRPr lang="en-GB"/>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B71EFB2-68C0-4C49-A935-7C8C71E2BC31}" type="datetimeFigureOut">
              <a:rPr lang="en-GB" smtClean="0"/>
              <a:t>19/07/2025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3827D4-8C88-4E69-9FF3-085FC1463A9D}" type="slidenum">
              <a:rPr lang="en-GB" smtClean="0"/>
              <a:t>‹#›</a:t>
            </a:fld>
            <a:endParaRPr lang="en-GB"/>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1EFB2-68C0-4C49-A935-7C8C71E2BC31}" type="datetimeFigureOut">
              <a:rPr lang="en-GB" smtClean="0"/>
              <a:t>19/07/2025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3827D4-8C88-4E69-9FF3-085FC1463A9D}"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0B71EFB2-68C0-4C49-A935-7C8C71E2BC31}" type="datetimeFigureOut">
              <a:rPr lang="en-GB" smtClean="0"/>
              <a:t>19/07/2025</a:t>
            </a:fld>
            <a:endParaRPr lang="en-GB"/>
          </a:p>
        </p:txBody>
      </p:sp>
      <p:sp>
        <p:nvSpPr>
          <p:cNvPr id="9" name="Slide Number Placeholder 8"/>
          <p:cNvSpPr>
            <a:spLocks noGrp="1"/>
          </p:cNvSpPr>
          <p:nvPr>
            <p:ph type="sldNum" sz="quarter" idx="15"/>
          </p:nvPr>
        </p:nvSpPr>
        <p:spPr/>
        <p:txBody>
          <a:bodyPr/>
          <a:lstStyle/>
          <a:p>
            <a:fld id="{7C3827D4-8C88-4E69-9FF3-085FC1463A9D}" type="slidenum">
              <a:rPr lang="en-GB" smtClean="0"/>
              <a:t>‹#›</a:t>
            </a:fld>
            <a:endParaRPr lang="en-GB"/>
          </a:p>
        </p:txBody>
      </p:sp>
      <p:sp>
        <p:nvSpPr>
          <p:cNvPr id="10" name="Footer Placeholder 9"/>
          <p:cNvSpPr>
            <a:spLocks noGrp="1"/>
          </p:cNvSpPr>
          <p:nvPr>
            <p:ph type="ftr" sz="quarter" idx="16"/>
          </p:nvPr>
        </p:nvSpPr>
        <p:spPr/>
        <p:txBody>
          <a:bodyPr/>
          <a:lstStyle/>
          <a:p>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0B71EFB2-68C0-4C49-A935-7C8C71E2BC31}" type="datetimeFigureOut">
              <a:rPr lang="en-GB" smtClean="0"/>
              <a:t>19/07/2025</a:t>
            </a:fld>
            <a:endParaRPr lang="en-GB"/>
          </a:p>
        </p:txBody>
      </p:sp>
      <p:sp>
        <p:nvSpPr>
          <p:cNvPr id="9" name="Slide Number Placeholder 8"/>
          <p:cNvSpPr>
            <a:spLocks noGrp="1"/>
          </p:cNvSpPr>
          <p:nvPr>
            <p:ph type="sldNum" sz="quarter" idx="11"/>
          </p:nvPr>
        </p:nvSpPr>
        <p:spPr/>
        <p:txBody>
          <a:bodyPr/>
          <a:lstStyle/>
          <a:p>
            <a:fld id="{7C3827D4-8C88-4E69-9FF3-085FC1463A9D}" type="slidenum">
              <a:rPr lang="en-GB" smtClean="0"/>
              <a:t>‹#›</a:t>
            </a:fld>
            <a:endParaRPr lang="en-GB"/>
          </a:p>
        </p:txBody>
      </p:sp>
      <p:sp>
        <p:nvSpPr>
          <p:cNvPr id="10" name="Footer Placeholder 9"/>
          <p:cNvSpPr>
            <a:spLocks noGrp="1"/>
          </p:cNvSpPr>
          <p:nvPr>
            <p:ph type="ftr" sz="quarter" idx="12"/>
          </p:nvPr>
        </p:nvSpPr>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0B71EFB2-68C0-4C49-A935-7C8C71E2BC31}" type="datetimeFigureOut">
              <a:rPr lang="en-GB" smtClean="0"/>
              <a:t>19/07/2025</a:t>
            </a:fld>
            <a:endParaRPr lang="en-GB"/>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GB"/>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C3827D4-8C88-4E69-9FF3-085FC1463A9D}" type="slidenum">
              <a:rPr lang="en-GB" smtClean="0"/>
              <a:t>‹#›</a:t>
            </a:fld>
            <a:endParaRPr lang="en-GB"/>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youtube.com/watch?v=Mu6R8fh4Llo"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BQKQ5xTbYZU"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blueletterbible.org/nasb95/luk/18/9-14/s_991009"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iBWeRK-j0Hw"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youtube.com/watch?v=nf6EUKPHQM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biblegateway.com/passage/?search=mat+18&amp;version=ESVUK"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youtube.com/watch?v=FxoMbPWuk0I"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wz3tkHv5sb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wz3tkHv5sbg"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xfkhqpl81NA"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biblegateway.com/passage/?search=Exodus%2022&amp;version=NIVU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biblegateway.com/passage/?search=Romans+1-3&amp;version=NIVU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36Y_ztEW1N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biblegateway.com/passage/?search=ps+51&amp;version=ESV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a:xfrm>
            <a:off x="611560" y="3068960"/>
            <a:ext cx="8229600" cy="1219200"/>
          </a:xfrm>
        </p:spPr>
        <p:txBody>
          <a:bodyPr>
            <a:noAutofit/>
          </a:bodyPr>
          <a:lstStyle/>
          <a:p>
            <a:pPr algn="ctr"/>
            <a:r>
              <a:rPr lang="en-GB" sz="9600" dirty="0"/>
              <a:t>Crime &amp; Punishment</a:t>
            </a:r>
          </a:p>
        </p:txBody>
      </p:sp>
    </p:spTree>
    <p:extLst>
      <p:ext uri="{BB962C8B-B14F-4D97-AF65-F5344CB8AC3E}">
        <p14:creationId xmlns:p14="http://schemas.microsoft.com/office/powerpoint/2010/main" val="1402066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átula Frontal de Jars Of Clay - Redemption Son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332656"/>
            <a:ext cx="1847335" cy="184733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67544" y="-276944"/>
            <a:ext cx="8229600" cy="1219200"/>
          </a:xfrm>
        </p:spPr>
        <p:txBody>
          <a:bodyPr/>
          <a:lstStyle/>
          <a:p>
            <a:pPr algn="just"/>
            <a:r>
              <a:rPr lang="en-GB" u="sng" dirty="0"/>
              <a:t>Psalm 51</a:t>
            </a:r>
          </a:p>
        </p:txBody>
      </p:sp>
      <p:sp>
        <p:nvSpPr>
          <p:cNvPr id="6" name="Rectangle 5"/>
          <p:cNvSpPr/>
          <p:nvPr/>
        </p:nvSpPr>
        <p:spPr>
          <a:xfrm>
            <a:off x="2483404" y="712769"/>
            <a:ext cx="6696744" cy="7109639"/>
          </a:xfrm>
          <a:prstGeom prst="rect">
            <a:avLst/>
          </a:prstGeom>
        </p:spPr>
        <p:txBody>
          <a:bodyPr wrap="square">
            <a:spAutoFit/>
          </a:bodyPr>
          <a:lstStyle/>
          <a:p>
            <a:r>
              <a:rPr lang="en-GB" sz="2400" u="sng" dirty="0">
                <a:solidFill>
                  <a:schemeClr val="tx2"/>
                </a:solidFill>
              </a:rPr>
              <a:t>Vocab</a:t>
            </a:r>
          </a:p>
          <a:p>
            <a:pPr marL="342900" indent="-342900">
              <a:buFont typeface="Arial" panose="020B0604020202020204" pitchFamily="34" charset="0"/>
              <a:buChar char="•"/>
            </a:pPr>
            <a:r>
              <a:rPr lang="en-GB" sz="2400" dirty="0" smtClean="0">
                <a:solidFill>
                  <a:schemeClr val="tx2"/>
                </a:solidFill>
              </a:rPr>
              <a:t>grace </a:t>
            </a:r>
            <a:r>
              <a:rPr lang="en-GB" sz="2400" dirty="0">
                <a:solidFill>
                  <a:schemeClr val="tx2"/>
                </a:solidFill>
              </a:rPr>
              <a:t>– undeserved kindness</a:t>
            </a:r>
          </a:p>
          <a:p>
            <a:pPr marL="342900" indent="-342900">
              <a:buFont typeface="Arial" panose="020B0604020202020204" pitchFamily="34" charset="0"/>
              <a:buChar char="•"/>
            </a:pPr>
            <a:endParaRPr lang="en-GB" sz="2400" dirty="0">
              <a:solidFill>
                <a:schemeClr val="tx2"/>
              </a:solidFill>
            </a:endParaRPr>
          </a:p>
          <a:p>
            <a:pPr marL="342900" indent="-342900">
              <a:buFont typeface="Arial" panose="020B0604020202020204" pitchFamily="34" charset="0"/>
              <a:buChar char="•"/>
            </a:pPr>
            <a:r>
              <a:rPr lang="en-GB" sz="2400" dirty="0">
                <a:solidFill>
                  <a:schemeClr val="tx2"/>
                </a:solidFill>
              </a:rPr>
              <a:t>transgression – sin</a:t>
            </a:r>
          </a:p>
          <a:p>
            <a:pPr marL="342900" indent="-342900">
              <a:buFont typeface="Arial" panose="020B0604020202020204" pitchFamily="34" charset="0"/>
              <a:buChar char="•"/>
            </a:pPr>
            <a:endParaRPr lang="en-GB" sz="2400" dirty="0">
              <a:solidFill>
                <a:schemeClr val="tx2"/>
              </a:solidFill>
            </a:endParaRPr>
          </a:p>
          <a:p>
            <a:pPr marL="342900" indent="-342900">
              <a:buFont typeface="Arial" panose="020B0604020202020204" pitchFamily="34" charset="0"/>
              <a:buChar char="•"/>
            </a:pPr>
            <a:r>
              <a:rPr lang="en-GB" sz="2400" dirty="0">
                <a:solidFill>
                  <a:schemeClr val="tx2"/>
                </a:solidFill>
              </a:rPr>
              <a:t>just - fair</a:t>
            </a:r>
          </a:p>
          <a:p>
            <a:pPr marL="342900" indent="-342900">
              <a:buFont typeface="Arial" panose="020B0604020202020204" pitchFamily="34" charset="0"/>
              <a:buChar char="•"/>
            </a:pPr>
            <a:endParaRPr lang="en-GB" sz="2400" dirty="0">
              <a:solidFill>
                <a:schemeClr val="tx2"/>
              </a:solidFill>
            </a:endParaRPr>
          </a:p>
          <a:p>
            <a:pPr marL="342900" indent="-342900">
              <a:buFont typeface="Arial" panose="020B0604020202020204" pitchFamily="34" charset="0"/>
              <a:buChar char="•"/>
            </a:pPr>
            <a:r>
              <a:rPr lang="en-GB" sz="2400" dirty="0">
                <a:solidFill>
                  <a:schemeClr val="tx2"/>
                </a:solidFill>
              </a:rPr>
              <a:t>wrath – anger</a:t>
            </a:r>
          </a:p>
          <a:p>
            <a:pPr marL="342900" indent="-342900">
              <a:buFont typeface="Arial" panose="020B0604020202020204" pitchFamily="34" charset="0"/>
              <a:buChar char="•"/>
            </a:pPr>
            <a:endParaRPr lang="en-GB" sz="2400" dirty="0">
              <a:solidFill>
                <a:schemeClr val="tx2"/>
              </a:solidFill>
            </a:endParaRPr>
          </a:p>
          <a:p>
            <a:pPr marL="342900" indent="-342900">
              <a:buFont typeface="Arial" panose="020B0604020202020204" pitchFamily="34" charset="0"/>
              <a:buChar char="•"/>
            </a:pPr>
            <a:r>
              <a:rPr lang="en-GB" sz="2400" dirty="0">
                <a:solidFill>
                  <a:schemeClr val="tx2"/>
                </a:solidFill>
              </a:rPr>
              <a:t>steadfast – immovable, determined</a:t>
            </a:r>
          </a:p>
          <a:p>
            <a:pPr marL="342900" indent="-342900">
              <a:buFont typeface="Arial" panose="020B0604020202020204" pitchFamily="34" charset="0"/>
              <a:buChar char="•"/>
            </a:pPr>
            <a:endParaRPr lang="en-GB" sz="2400" dirty="0">
              <a:solidFill>
                <a:schemeClr val="tx2"/>
              </a:solidFill>
            </a:endParaRPr>
          </a:p>
          <a:p>
            <a:pPr marL="342900" indent="-342900">
              <a:buFont typeface="Arial" panose="020B0604020202020204" pitchFamily="34" charset="0"/>
              <a:buChar char="•"/>
            </a:pPr>
            <a:r>
              <a:rPr lang="en-GB" sz="2400" dirty="0">
                <a:solidFill>
                  <a:schemeClr val="tx2"/>
                </a:solidFill>
              </a:rPr>
              <a:t>contrite – </a:t>
            </a:r>
            <a:r>
              <a:rPr lang="en-GB" sz="2400" dirty="0" smtClean="0">
                <a:solidFill>
                  <a:schemeClr val="tx2"/>
                </a:solidFill>
              </a:rPr>
              <a:t>sorry</a:t>
            </a:r>
          </a:p>
          <a:p>
            <a:pPr marL="342900" indent="-342900">
              <a:buFont typeface="Arial" panose="020B0604020202020204" pitchFamily="34" charset="0"/>
              <a:buChar char="•"/>
            </a:pPr>
            <a:endParaRPr lang="en-GB" sz="2400" dirty="0" smtClean="0">
              <a:solidFill>
                <a:schemeClr val="tx2"/>
              </a:solidFill>
            </a:endParaRPr>
          </a:p>
          <a:p>
            <a:pPr marL="342900" indent="-342900">
              <a:buFont typeface="Arial" panose="020B0604020202020204" pitchFamily="34" charset="0"/>
              <a:buChar char="•"/>
            </a:pPr>
            <a:r>
              <a:rPr lang="en-GB" sz="2400" dirty="0" smtClean="0">
                <a:solidFill>
                  <a:schemeClr val="tx2"/>
                </a:solidFill>
              </a:rPr>
              <a:t>thee/thou – you (singular)</a:t>
            </a:r>
          </a:p>
          <a:p>
            <a:pPr marL="342900" indent="-342900">
              <a:buFont typeface="Arial" panose="020B0604020202020204" pitchFamily="34" charset="0"/>
              <a:buChar char="•"/>
            </a:pPr>
            <a:endParaRPr lang="en-GB" sz="2400" dirty="0" smtClean="0">
              <a:solidFill>
                <a:schemeClr val="tx2"/>
              </a:solidFill>
            </a:endParaRPr>
          </a:p>
          <a:p>
            <a:pPr marL="342900" indent="-342900">
              <a:buFont typeface="Arial" panose="020B0604020202020204" pitchFamily="34" charset="0"/>
              <a:buChar char="•"/>
            </a:pPr>
            <a:r>
              <a:rPr lang="en-GB" sz="2400" dirty="0" smtClean="0">
                <a:solidFill>
                  <a:schemeClr val="tx2"/>
                </a:solidFill>
              </a:rPr>
              <a:t>thine/thy – your (singular)</a:t>
            </a:r>
            <a:endParaRPr lang="en-GB" sz="2400" dirty="0">
              <a:solidFill>
                <a:schemeClr val="tx2"/>
              </a:solidFill>
            </a:endParaRPr>
          </a:p>
          <a:p>
            <a:endParaRPr lang="en-GB" sz="2400" dirty="0">
              <a:solidFill>
                <a:schemeClr val="tx2"/>
              </a:solidFill>
            </a:endParaRPr>
          </a:p>
          <a:p>
            <a:endParaRPr lang="en-GB" sz="2400" dirty="0">
              <a:solidFill>
                <a:schemeClr val="tx2"/>
              </a:solidFill>
            </a:endParaRPr>
          </a:p>
          <a:p>
            <a:endParaRPr lang="en-GB" sz="2400" u="sng" dirty="0">
              <a:solidFill>
                <a:schemeClr val="tx2"/>
              </a:solidFill>
            </a:endParaRPr>
          </a:p>
        </p:txBody>
      </p:sp>
      <p:sp>
        <p:nvSpPr>
          <p:cNvPr id="7" name="Rectangle 6"/>
          <p:cNvSpPr/>
          <p:nvPr/>
        </p:nvSpPr>
        <p:spPr>
          <a:xfrm>
            <a:off x="7020271" y="2276872"/>
            <a:ext cx="1847335" cy="923330"/>
          </a:xfrm>
          <a:prstGeom prst="rect">
            <a:avLst/>
          </a:prstGeom>
        </p:spPr>
        <p:txBody>
          <a:bodyPr wrap="square">
            <a:spAutoFit/>
          </a:bodyPr>
          <a:lstStyle/>
          <a:p>
            <a:r>
              <a:rPr lang="en-GB" dirty="0">
                <a:hlinkClick r:id="rId4"/>
              </a:rPr>
              <a:t>http://www.youtube.com/watch?v=Mu6R8fh4Llo</a:t>
            </a:r>
            <a:r>
              <a:rPr lang="en-GB" dirty="0"/>
              <a:t> </a:t>
            </a:r>
          </a:p>
        </p:txBody>
      </p:sp>
    </p:spTree>
    <p:extLst>
      <p:ext uri="{BB962C8B-B14F-4D97-AF65-F5344CB8AC3E}">
        <p14:creationId xmlns:p14="http://schemas.microsoft.com/office/powerpoint/2010/main" val="258322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additive="base">
                                        <p:cTn id="2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 calcmode="lin" valueType="num">
                                      <p:cBhvr additive="base">
                                        <p:cTn id="2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anim calcmode="lin" valueType="num">
                                      <p:cBhvr additive="base">
                                        <p:cTn id="29"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anim calcmode="lin" valueType="num">
                                      <p:cBhvr additive="base">
                                        <p:cTn id="33"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11" end="1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anim calcmode="lin" valueType="num">
                                      <p:cBhvr additive="base">
                                        <p:cTn id="37"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3" end="1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15" end="15"/>
                                            </p:txEl>
                                          </p:spTgt>
                                        </p:tgtEl>
                                        <p:attrNameLst>
                                          <p:attrName>style.visibility</p:attrName>
                                        </p:attrNameLst>
                                      </p:cBhvr>
                                      <p:to>
                                        <p:strVal val="visible"/>
                                      </p:to>
                                    </p:set>
                                    <p:anim calcmode="lin" valueType="num">
                                      <p:cBhvr additive="base">
                                        <p:cTn id="41" dur="500" fill="hold"/>
                                        <p:tgtEl>
                                          <p:spTgt spid="6">
                                            <p:txEl>
                                              <p:pRg st="15" end="1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átula Frontal de Jars Of Clay - Redemption Son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332656"/>
            <a:ext cx="1847335" cy="184733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lgn="just"/>
            <a:r>
              <a:rPr lang="en-GB" u="sng" dirty="0"/>
              <a:t>Psalm 51</a:t>
            </a:r>
          </a:p>
        </p:txBody>
      </p:sp>
      <p:sp>
        <p:nvSpPr>
          <p:cNvPr id="6" name="Rectangle 5"/>
          <p:cNvSpPr/>
          <p:nvPr/>
        </p:nvSpPr>
        <p:spPr>
          <a:xfrm>
            <a:off x="1403648" y="1556792"/>
            <a:ext cx="6696744" cy="2308324"/>
          </a:xfrm>
          <a:prstGeom prst="rect">
            <a:avLst/>
          </a:prstGeom>
        </p:spPr>
        <p:txBody>
          <a:bodyPr wrap="square">
            <a:spAutoFit/>
          </a:bodyPr>
          <a:lstStyle/>
          <a:p>
            <a:r>
              <a:rPr lang="en-GB" sz="2400" dirty="0">
                <a:solidFill>
                  <a:schemeClr val="tx2"/>
                </a:solidFill>
              </a:rPr>
              <a:t>God be merciful to me,</a:t>
            </a:r>
          </a:p>
          <a:p>
            <a:r>
              <a:rPr lang="en-GB" sz="2400" dirty="0">
                <a:solidFill>
                  <a:schemeClr val="tx2"/>
                </a:solidFill>
              </a:rPr>
              <a:t>On Thy grace I rest my plea.</a:t>
            </a:r>
          </a:p>
          <a:p>
            <a:r>
              <a:rPr lang="en-GB" sz="2400" dirty="0">
                <a:solidFill>
                  <a:schemeClr val="tx2"/>
                </a:solidFill>
              </a:rPr>
              <a:t>Plenteous in compassion Thou,</a:t>
            </a:r>
          </a:p>
          <a:p>
            <a:r>
              <a:rPr lang="en-GB" sz="2400" dirty="0">
                <a:solidFill>
                  <a:schemeClr val="tx2"/>
                </a:solidFill>
              </a:rPr>
              <a:t>Blot out my transgressions now.</a:t>
            </a:r>
          </a:p>
          <a:p>
            <a:r>
              <a:rPr lang="en-GB" sz="2400" dirty="0">
                <a:solidFill>
                  <a:schemeClr val="tx2"/>
                </a:solidFill>
              </a:rPr>
              <a:t>Wash me, make me pure within,</a:t>
            </a:r>
          </a:p>
          <a:p>
            <a:r>
              <a:rPr lang="en-GB" sz="2400" dirty="0">
                <a:solidFill>
                  <a:schemeClr val="tx2"/>
                </a:solidFill>
              </a:rPr>
              <a:t>Cleanse, oh cleanse me from my sin.</a:t>
            </a:r>
          </a:p>
        </p:txBody>
      </p:sp>
    </p:spTree>
    <p:extLst>
      <p:ext uri="{BB962C8B-B14F-4D97-AF65-F5344CB8AC3E}">
        <p14:creationId xmlns:p14="http://schemas.microsoft.com/office/powerpoint/2010/main" val="30636020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átula Frontal de Jars Of Clay - Redemption Son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332656"/>
            <a:ext cx="1847335" cy="184733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lgn="just"/>
            <a:r>
              <a:rPr lang="en-GB" u="sng" dirty="0"/>
              <a:t>Psalm 51</a:t>
            </a:r>
          </a:p>
        </p:txBody>
      </p:sp>
      <p:sp>
        <p:nvSpPr>
          <p:cNvPr id="2" name="Rectangle 1"/>
          <p:cNvSpPr/>
          <p:nvPr/>
        </p:nvSpPr>
        <p:spPr>
          <a:xfrm>
            <a:off x="1835696" y="1628800"/>
            <a:ext cx="4572000" cy="2308324"/>
          </a:xfrm>
          <a:prstGeom prst="rect">
            <a:avLst/>
          </a:prstGeom>
        </p:spPr>
        <p:txBody>
          <a:bodyPr>
            <a:spAutoFit/>
          </a:bodyPr>
          <a:lstStyle/>
          <a:p>
            <a:r>
              <a:rPr lang="en-GB" sz="2400" dirty="0">
                <a:solidFill>
                  <a:schemeClr val="tx2"/>
                </a:solidFill>
              </a:rPr>
              <a:t>My transgressions I confess,</a:t>
            </a:r>
          </a:p>
          <a:p>
            <a:r>
              <a:rPr lang="en-GB" sz="2400" dirty="0">
                <a:solidFill>
                  <a:schemeClr val="tx2"/>
                </a:solidFill>
              </a:rPr>
              <a:t>Grief and guilt my soul oppress.</a:t>
            </a:r>
          </a:p>
          <a:p>
            <a:r>
              <a:rPr lang="en-GB" sz="2400" dirty="0">
                <a:solidFill>
                  <a:schemeClr val="tx2"/>
                </a:solidFill>
              </a:rPr>
              <a:t>I have sinned against Thy grace,</a:t>
            </a:r>
          </a:p>
          <a:p>
            <a:r>
              <a:rPr lang="en-GB" sz="2400" dirty="0">
                <a:solidFill>
                  <a:schemeClr val="tx2"/>
                </a:solidFill>
              </a:rPr>
              <a:t>And provoked Thee to Thy face.</a:t>
            </a:r>
          </a:p>
          <a:p>
            <a:r>
              <a:rPr lang="en-GB" sz="2400" dirty="0">
                <a:solidFill>
                  <a:schemeClr val="tx2"/>
                </a:solidFill>
              </a:rPr>
              <a:t>I confess Thy judgement just,</a:t>
            </a:r>
          </a:p>
          <a:p>
            <a:r>
              <a:rPr lang="en-GB" sz="2400" dirty="0">
                <a:solidFill>
                  <a:schemeClr val="tx2"/>
                </a:solidFill>
              </a:rPr>
              <a:t>Speechless, I Thy mercy trust.</a:t>
            </a:r>
          </a:p>
        </p:txBody>
      </p:sp>
    </p:spTree>
    <p:extLst>
      <p:ext uri="{BB962C8B-B14F-4D97-AF65-F5344CB8AC3E}">
        <p14:creationId xmlns:p14="http://schemas.microsoft.com/office/powerpoint/2010/main" val="25463865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átula Frontal de Jars Of Clay - Redemption Son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332656"/>
            <a:ext cx="1847335" cy="184733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lgn="just"/>
            <a:r>
              <a:rPr lang="en-GB" u="sng" dirty="0"/>
              <a:t>Psalm 51</a:t>
            </a:r>
          </a:p>
        </p:txBody>
      </p:sp>
      <p:sp>
        <p:nvSpPr>
          <p:cNvPr id="2" name="Rectangle 1"/>
          <p:cNvSpPr/>
          <p:nvPr/>
        </p:nvSpPr>
        <p:spPr>
          <a:xfrm>
            <a:off x="2195736" y="2179992"/>
            <a:ext cx="4572000" cy="2308324"/>
          </a:xfrm>
          <a:prstGeom prst="rect">
            <a:avLst/>
          </a:prstGeom>
        </p:spPr>
        <p:txBody>
          <a:bodyPr>
            <a:spAutoFit/>
          </a:bodyPr>
          <a:lstStyle/>
          <a:p>
            <a:r>
              <a:rPr lang="en-GB" sz="2400" dirty="0">
                <a:solidFill>
                  <a:schemeClr val="tx2"/>
                </a:solidFill>
              </a:rPr>
              <a:t>I am evil born in sin,</a:t>
            </a:r>
          </a:p>
          <a:p>
            <a:r>
              <a:rPr lang="en-GB" sz="2400" dirty="0">
                <a:solidFill>
                  <a:schemeClr val="tx2"/>
                </a:solidFill>
              </a:rPr>
              <a:t>Thou </a:t>
            </a:r>
            <a:r>
              <a:rPr lang="en-GB" sz="2400" dirty="0" err="1">
                <a:solidFill>
                  <a:schemeClr val="tx2"/>
                </a:solidFill>
              </a:rPr>
              <a:t>desirest</a:t>
            </a:r>
            <a:r>
              <a:rPr lang="en-GB" sz="2400" dirty="0">
                <a:solidFill>
                  <a:schemeClr val="tx2"/>
                </a:solidFill>
              </a:rPr>
              <a:t> truth within.</a:t>
            </a:r>
          </a:p>
          <a:p>
            <a:r>
              <a:rPr lang="en-GB" sz="2400" dirty="0">
                <a:solidFill>
                  <a:schemeClr val="tx2"/>
                </a:solidFill>
              </a:rPr>
              <a:t>Thou alone my </a:t>
            </a:r>
            <a:r>
              <a:rPr lang="en-GB" sz="2400" dirty="0" err="1">
                <a:solidFill>
                  <a:schemeClr val="tx2"/>
                </a:solidFill>
              </a:rPr>
              <a:t>Savior</a:t>
            </a:r>
            <a:r>
              <a:rPr lang="en-GB" sz="2400" dirty="0">
                <a:solidFill>
                  <a:schemeClr val="tx2"/>
                </a:solidFill>
              </a:rPr>
              <a:t> art,</a:t>
            </a:r>
          </a:p>
          <a:p>
            <a:r>
              <a:rPr lang="en-GB" sz="2400" dirty="0">
                <a:solidFill>
                  <a:schemeClr val="tx2"/>
                </a:solidFill>
              </a:rPr>
              <a:t>Teach Thy wisdom to my heart.</a:t>
            </a:r>
          </a:p>
          <a:p>
            <a:r>
              <a:rPr lang="en-GB" sz="2400" dirty="0">
                <a:solidFill>
                  <a:schemeClr val="tx2"/>
                </a:solidFill>
              </a:rPr>
              <a:t>Make me pure, Thy grace bestow,</a:t>
            </a:r>
          </a:p>
          <a:p>
            <a:r>
              <a:rPr lang="en-GB" sz="2400" dirty="0">
                <a:solidFill>
                  <a:schemeClr val="tx2"/>
                </a:solidFill>
              </a:rPr>
              <a:t>Wash me whiter than the snow.</a:t>
            </a:r>
          </a:p>
        </p:txBody>
      </p:sp>
    </p:spTree>
    <p:extLst>
      <p:ext uri="{BB962C8B-B14F-4D97-AF65-F5344CB8AC3E}">
        <p14:creationId xmlns:p14="http://schemas.microsoft.com/office/powerpoint/2010/main" val="1378008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átula Frontal de Jars Of Clay - Redemption Son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332656"/>
            <a:ext cx="1847335" cy="184733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lgn="just"/>
            <a:r>
              <a:rPr lang="en-GB" u="sng" dirty="0"/>
              <a:t>Psalm 51</a:t>
            </a:r>
          </a:p>
        </p:txBody>
      </p:sp>
      <p:sp>
        <p:nvSpPr>
          <p:cNvPr id="2" name="Rectangle 1"/>
          <p:cNvSpPr/>
          <p:nvPr/>
        </p:nvSpPr>
        <p:spPr>
          <a:xfrm>
            <a:off x="2286000" y="1859340"/>
            <a:ext cx="4572000" cy="1938992"/>
          </a:xfrm>
          <a:prstGeom prst="rect">
            <a:avLst/>
          </a:prstGeom>
        </p:spPr>
        <p:txBody>
          <a:bodyPr>
            <a:spAutoFit/>
          </a:bodyPr>
          <a:lstStyle/>
          <a:p>
            <a:r>
              <a:rPr lang="en-GB" sz="2400" dirty="0">
                <a:solidFill>
                  <a:schemeClr val="tx2"/>
                </a:solidFill>
              </a:rPr>
              <a:t>Gracious God, my heart renew.</a:t>
            </a:r>
          </a:p>
          <a:p>
            <a:r>
              <a:rPr lang="en-GB" sz="2400" dirty="0">
                <a:solidFill>
                  <a:schemeClr val="tx2"/>
                </a:solidFill>
              </a:rPr>
              <a:t>Make my spirit right and true.</a:t>
            </a:r>
          </a:p>
          <a:p>
            <a:r>
              <a:rPr lang="en-GB" sz="2400" dirty="0">
                <a:solidFill>
                  <a:schemeClr val="tx2"/>
                </a:solidFill>
              </a:rPr>
              <a:t>Thy salvation’s joy impart,</a:t>
            </a:r>
          </a:p>
          <a:p>
            <a:r>
              <a:rPr lang="en-GB" sz="2400" dirty="0">
                <a:solidFill>
                  <a:schemeClr val="tx2"/>
                </a:solidFill>
              </a:rPr>
              <a:t>Steadfast make my willing heart.</a:t>
            </a:r>
          </a:p>
          <a:p>
            <a:r>
              <a:rPr lang="en-GB" sz="2400" dirty="0">
                <a:solidFill>
                  <a:schemeClr val="tx2"/>
                </a:solidFill>
              </a:rPr>
              <a:t>Steadfast make my willing heart. </a:t>
            </a:r>
          </a:p>
        </p:txBody>
      </p:sp>
    </p:spTree>
    <p:extLst>
      <p:ext uri="{BB962C8B-B14F-4D97-AF65-F5344CB8AC3E}">
        <p14:creationId xmlns:p14="http://schemas.microsoft.com/office/powerpoint/2010/main" val="10619868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átula Frontal de Jars Of Clay - Redemption Song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332656"/>
            <a:ext cx="1847335" cy="184733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lgn="just"/>
            <a:r>
              <a:rPr lang="en-GB" u="sng" dirty="0"/>
              <a:t>Psalm 51</a:t>
            </a:r>
          </a:p>
        </p:txBody>
      </p:sp>
      <p:sp>
        <p:nvSpPr>
          <p:cNvPr id="2" name="Rectangle 1"/>
          <p:cNvSpPr/>
          <p:nvPr/>
        </p:nvSpPr>
        <p:spPr>
          <a:xfrm>
            <a:off x="1961417" y="1519459"/>
            <a:ext cx="5040560" cy="2308324"/>
          </a:xfrm>
          <a:prstGeom prst="rect">
            <a:avLst/>
          </a:prstGeom>
        </p:spPr>
        <p:txBody>
          <a:bodyPr wrap="square">
            <a:spAutoFit/>
          </a:bodyPr>
          <a:lstStyle/>
          <a:p>
            <a:r>
              <a:rPr lang="en-GB" sz="2400" dirty="0">
                <a:solidFill>
                  <a:schemeClr val="tx2"/>
                </a:solidFill>
              </a:rPr>
              <a:t>Broken, humbled to the dust, </a:t>
            </a:r>
          </a:p>
          <a:p>
            <a:r>
              <a:rPr lang="en-GB" sz="2400" dirty="0">
                <a:solidFill>
                  <a:schemeClr val="tx2"/>
                </a:solidFill>
              </a:rPr>
              <a:t>By Thy wrath and judgement just.</a:t>
            </a:r>
          </a:p>
          <a:p>
            <a:r>
              <a:rPr lang="en-GB" sz="2400" dirty="0">
                <a:solidFill>
                  <a:schemeClr val="tx2"/>
                </a:solidFill>
              </a:rPr>
              <a:t>Let my contrite heart rejoice,</a:t>
            </a:r>
          </a:p>
          <a:p>
            <a:r>
              <a:rPr lang="en-GB" sz="2400" dirty="0">
                <a:solidFill>
                  <a:schemeClr val="tx2"/>
                </a:solidFill>
              </a:rPr>
              <a:t>And in gladness hear Thy voice.</a:t>
            </a:r>
          </a:p>
          <a:p>
            <a:r>
              <a:rPr lang="en-GB" sz="2400" dirty="0">
                <a:solidFill>
                  <a:schemeClr val="tx2"/>
                </a:solidFill>
              </a:rPr>
              <a:t>From my sins, oh hide Thy face,</a:t>
            </a:r>
          </a:p>
          <a:p>
            <a:r>
              <a:rPr lang="en-GB" sz="2400" dirty="0">
                <a:solidFill>
                  <a:schemeClr val="tx2"/>
                </a:solidFill>
              </a:rPr>
              <a:t>Blot them out in boundless grace.</a:t>
            </a:r>
          </a:p>
        </p:txBody>
      </p:sp>
    </p:spTree>
    <p:extLst>
      <p:ext uri="{BB962C8B-B14F-4D97-AF65-F5344CB8AC3E}">
        <p14:creationId xmlns:p14="http://schemas.microsoft.com/office/powerpoint/2010/main" val="3865575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David’s sins carried a death penalty under biblical law.</a:t>
            </a:r>
          </a:p>
          <a:p>
            <a:r>
              <a:rPr lang="en-GB" dirty="0" smtClean="0"/>
              <a:t>However, he is forgiven by God.</a:t>
            </a:r>
          </a:p>
          <a:p>
            <a:r>
              <a:rPr lang="en-GB" dirty="0" smtClean="0"/>
              <a:t>Nevertheless, he is still punished by God and dethroned as well as seeing two of his sons die in family feuds. </a:t>
            </a:r>
          </a:p>
          <a:p>
            <a:r>
              <a:rPr lang="en-GB" dirty="0" smtClean="0"/>
              <a:t>Christians believe that criminals should be forgiven but this is not the same as saying they should not be punished. </a:t>
            </a:r>
            <a:endParaRPr lang="en-GB" dirty="0"/>
          </a:p>
        </p:txBody>
      </p:sp>
      <p:sp>
        <p:nvSpPr>
          <p:cNvPr id="3" name="Title 2"/>
          <p:cNvSpPr>
            <a:spLocks noGrp="1"/>
          </p:cNvSpPr>
          <p:nvPr>
            <p:ph type="title"/>
          </p:nvPr>
        </p:nvSpPr>
        <p:spPr/>
        <p:txBody>
          <a:bodyPr/>
          <a:lstStyle/>
          <a:p>
            <a:r>
              <a:rPr lang="en-GB" u="sng" dirty="0"/>
              <a:t>Christianity</a:t>
            </a:r>
          </a:p>
        </p:txBody>
      </p:sp>
    </p:spTree>
    <p:extLst>
      <p:ext uri="{BB962C8B-B14F-4D97-AF65-F5344CB8AC3E}">
        <p14:creationId xmlns:p14="http://schemas.microsoft.com/office/powerpoint/2010/main" val="3795984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 xmlns:a16="http://schemas.microsoft.com/office/drawing/2014/main" id="{D0EFF6EB-8E03-4640-88CB-7C275CED22C3}"/>
              </a:ext>
            </a:extLst>
          </p:cNvPr>
          <p:cNvSpPr>
            <a:spLocks noGrp="1" noChangeArrowheads="1"/>
          </p:cNvSpPr>
          <p:nvPr>
            <p:ph type="title"/>
          </p:nvPr>
        </p:nvSpPr>
        <p:spPr>
          <a:xfrm>
            <a:off x="468313" y="-85725"/>
            <a:ext cx="8229600" cy="1139825"/>
          </a:xfrm>
        </p:spPr>
        <p:txBody>
          <a:bodyPr>
            <a:normAutofit fontScale="90000"/>
          </a:bodyPr>
          <a:lstStyle/>
          <a:p>
            <a:r>
              <a:rPr lang="en-GB" altLang="en-US" sz="7200">
                <a:latin typeface="French Script MT" panose="03020402040607040605" pitchFamily="66" charset="0"/>
              </a:rPr>
              <a:t>Law &amp; Grace</a:t>
            </a:r>
            <a:endParaRPr lang="en-US" altLang="en-US" sz="7200">
              <a:latin typeface="French Script MT" panose="03020402040607040605" pitchFamily="66" charset="0"/>
            </a:endParaRPr>
          </a:p>
        </p:txBody>
      </p:sp>
      <p:sp>
        <p:nvSpPr>
          <p:cNvPr id="13315" name="Rectangle 3">
            <a:extLst>
              <a:ext uri="{FF2B5EF4-FFF2-40B4-BE49-F238E27FC236}">
                <a16:creationId xmlns="" xmlns:a16="http://schemas.microsoft.com/office/drawing/2014/main" id="{0395B056-5D04-460D-8180-D33A9B8804C3}"/>
              </a:ext>
            </a:extLst>
          </p:cNvPr>
          <p:cNvSpPr>
            <a:spLocks noGrp="1" noChangeArrowheads="1"/>
          </p:cNvSpPr>
          <p:nvPr>
            <p:ph type="body" idx="1"/>
          </p:nvPr>
        </p:nvSpPr>
        <p:spPr>
          <a:xfrm>
            <a:off x="0" y="2133600"/>
            <a:ext cx="9144000" cy="4530725"/>
          </a:xfrm>
        </p:spPr>
        <p:txBody>
          <a:bodyPr/>
          <a:lstStyle/>
          <a:p>
            <a:r>
              <a:rPr lang="en-US" altLang="en-US" dirty="0">
                <a:solidFill>
                  <a:srgbClr val="FFFF00"/>
                </a:solidFill>
              </a:rPr>
              <a:t>The novel is set in 19</a:t>
            </a:r>
            <a:r>
              <a:rPr lang="en-US" altLang="en-US" baseline="30000" dirty="0">
                <a:solidFill>
                  <a:srgbClr val="FFFF00"/>
                </a:solidFill>
              </a:rPr>
              <a:t>th</a:t>
            </a:r>
            <a:r>
              <a:rPr lang="en-US" altLang="en-US" dirty="0">
                <a:solidFill>
                  <a:srgbClr val="FFFF00"/>
                </a:solidFill>
              </a:rPr>
              <a:t> century France.  Jean Valjean steals a loaf of bread to feed his starving sister’s children. He spends  19 years of hard labour in prison before being released.  He has been turned away from towns because he is carrying yellow identity papers that mark him out as a convict.</a:t>
            </a:r>
          </a:p>
          <a:p>
            <a:r>
              <a:rPr lang="en-US" altLang="en-US" dirty="0"/>
              <a:t>Put the subheading ‘Les Misérables’.</a:t>
            </a:r>
          </a:p>
          <a:p>
            <a:r>
              <a:rPr lang="en-US" altLang="en-US" dirty="0"/>
              <a:t>Watch the opening scene</a:t>
            </a:r>
            <a:r>
              <a:rPr lang="en-US" altLang="en-US" dirty="0" smtClean="0"/>
              <a:t>. (7 min)</a:t>
            </a:r>
            <a:endParaRPr lang="en-US" altLang="en-US" dirty="0"/>
          </a:p>
          <a:p>
            <a:r>
              <a:rPr lang="en-US" altLang="en-US" dirty="0"/>
              <a:t>Write a sentence or two to explain what happens.</a:t>
            </a:r>
          </a:p>
        </p:txBody>
      </p:sp>
      <p:sp>
        <p:nvSpPr>
          <p:cNvPr id="13316" name="Text Box 4">
            <a:extLst>
              <a:ext uri="{FF2B5EF4-FFF2-40B4-BE49-F238E27FC236}">
                <a16:creationId xmlns="" xmlns:a16="http://schemas.microsoft.com/office/drawing/2014/main" id="{11BF3BD0-6098-4DA3-9B64-FE638FFB7514}"/>
              </a:ext>
            </a:extLst>
          </p:cNvPr>
          <p:cNvSpPr txBox="1">
            <a:spLocks noChangeArrowheads="1"/>
          </p:cNvSpPr>
          <p:nvPr/>
        </p:nvSpPr>
        <p:spPr bwMode="auto">
          <a:xfrm>
            <a:off x="1116013" y="808038"/>
            <a:ext cx="66246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4000" dirty="0">
                <a:solidFill>
                  <a:schemeClr val="tx2"/>
                </a:solidFill>
                <a:effectLst>
                  <a:outerShdw blurRad="38100" dist="38100" dir="2700000" algn="tl">
                    <a:srgbClr val="000000"/>
                  </a:outerShdw>
                </a:effectLst>
                <a:latin typeface="French Script MT" panose="03020402040607040605" pitchFamily="66" charset="0"/>
              </a:rPr>
              <a:t>Les Misérables by Victor Hugo</a:t>
            </a:r>
            <a:endParaRPr lang="en-US" altLang="en-US" sz="4000" dirty="0">
              <a:solidFill>
                <a:schemeClr val="tx2"/>
              </a:solidFill>
              <a:effectLst>
                <a:outerShdw blurRad="38100" dist="38100" dir="2700000" algn="tl">
                  <a:srgbClr val="000000"/>
                </a:outerShdw>
              </a:effectLst>
              <a:latin typeface="French Script MT" panose="03020402040607040605" pitchFamily="66" charset="0"/>
            </a:endParaRPr>
          </a:p>
        </p:txBody>
      </p:sp>
      <p:sp>
        <p:nvSpPr>
          <p:cNvPr id="2" name="Rectangle 1">
            <a:extLst>
              <a:ext uri="{FF2B5EF4-FFF2-40B4-BE49-F238E27FC236}">
                <a16:creationId xmlns="" xmlns:a16="http://schemas.microsoft.com/office/drawing/2014/main" id="{E79C1CFC-9719-4B56-9459-C58333D29837}"/>
              </a:ext>
            </a:extLst>
          </p:cNvPr>
          <p:cNvSpPr/>
          <p:nvPr/>
        </p:nvSpPr>
        <p:spPr>
          <a:xfrm>
            <a:off x="1979712" y="5805264"/>
            <a:ext cx="5400600" cy="369332"/>
          </a:xfrm>
          <a:prstGeom prst="rect">
            <a:avLst/>
          </a:prstGeom>
        </p:spPr>
        <p:txBody>
          <a:bodyPr wrap="square">
            <a:spAutoFit/>
          </a:bodyPr>
          <a:lstStyle/>
          <a:p>
            <a:r>
              <a:rPr lang="en-GB" dirty="0">
                <a:solidFill>
                  <a:srgbClr val="FFFF00"/>
                </a:solidFill>
                <a:hlinkClick r:id="rId2">
                  <a:extLst>
                    <a:ext uri="{A12FA001-AC4F-418D-AE19-62706E023703}">
                      <ahyp:hlinkClr xmlns="" xmlns:ahyp="http://schemas.microsoft.com/office/drawing/2018/hyperlinkcolor" val="tx"/>
                    </a:ext>
                  </a:extLst>
                </a:hlinkClick>
              </a:rPr>
              <a:t>https://www.youtube.com/watch?v=BQKQ5xTbYZU</a:t>
            </a:r>
            <a:r>
              <a:rPr lang="en-GB" dirty="0">
                <a:solidFill>
                  <a:srgbClr val="FFFF00"/>
                </a:solidFill>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ishop's Forgiveness">
            <a:extLst>
              <a:ext uri="{FF2B5EF4-FFF2-40B4-BE49-F238E27FC236}">
                <a16:creationId xmlns="" xmlns:a16="http://schemas.microsoft.com/office/drawing/2014/main" id="{805CF349-A222-4FBF-A554-641B89DB6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0"/>
            <a:ext cx="9753601" cy="702945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a:extLst>
              <a:ext uri="{FF2B5EF4-FFF2-40B4-BE49-F238E27FC236}">
                <a16:creationId xmlns="" xmlns:a16="http://schemas.microsoft.com/office/drawing/2014/main" id="{18B238A1-2043-460D-ABFA-0B8CC3B1E7CD}"/>
              </a:ext>
            </a:extLst>
          </p:cNvPr>
          <p:cNvSpPr>
            <a:spLocks noGrp="1" noChangeArrowheads="1"/>
          </p:cNvSpPr>
          <p:nvPr>
            <p:ph type="title"/>
          </p:nvPr>
        </p:nvSpPr>
        <p:spPr/>
        <p:txBody>
          <a:bodyPr/>
          <a:lstStyle/>
          <a:p>
            <a:r>
              <a:rPr lang="en-GB" altLang="en-US" sz="7200">
                <a:latin typeface="French Script MT" panose="03020402040607040605" pitchFamily="66" charset="0"/>
              </a:rPr>
              <a:t>Redemption</a:t>
            </a:r>
            <a:endParaRPr lang="en-US" altLang="en-US" sz="7200">
              <a:latin typeface="French Script MT" panose="03020402040607040605" pitchFamily="66" charset="0"/>
            </a:endParaRPr>
          </a:p>
        </p:txBody>
      </p:sp>
      <p:sp>
        <p:nvSpPr>
          <p:cNvPr id="3075" name="Rectangle 3">
            <a:extLst>
              <a:ext uri="{FF2B5EF4-FFF2-40B4-BE49-F238E27FC236}">
                <a16:creationId xmlns="" xmlns:a16="http://schemas.microsoft.com/office/drawing/2014/main" id="{2AFE9DB4-38DA-47B4-AA3A-051595BC5588}"/>
              </a:ext>
            </a:extLst>
          </p:cNvPr>
          <p:cNvSpPr>
            <a:spLocks noGrp="1" noChangeArrowheads="1"/>
          </p:cNvSpPr>
          <p:nvPr>
            <p:ph type="body" idx="1"/>
          </p:nvPr>
        </p:nvSpPr>
        <p:spPr>
          <a:xfrm>
            <a:off x="395288" y="3923858"/>
            <a:ext cx="8229600" cy="4530725"/>
          </a:xfrm>
        </p:spPr>
        <p:txBody>
          <a:bodyPr/>
          <a:lstStyle/>
          <a:p>
            <a:pPr>
              <a:buFont typeface="Wingdings" panose="05000000000000000000" pitchFamily="2" charset="2"/>
              <a:buNone/>
            </a:pPr>
            <a:r>
              <a:rPr lang="en-GB" altLang="en-US" dirty="0"/>
              <a:t>“Jean </a:t>
            </a:r>
            <a:r>
              <a:rPr lang="en-GB" altLang="en-US" dirty="0" err="1" smtClean="0"/>
              <a:t>Valjean</a:t>
            </a:r>
            <a:r>
              <a:rPr lang="en-GB" altLang="en-US" dirty="0" smtClean="0"/>
              <a:t>, </a:t>
            </a:r>
            <a:r>
              <a:rPr lang="en-GB" altLang="en-US" dirty="0"/>
              <a:t>my brother, you no longer belong to evil.  With this silver I’ve bought your soul.  I’ve ransomed you from fear and hatred and now I give you back to God</a:t>
            </a:r>
            <a:r>
              <a:rPr lang="en-GB" altLang="en-US" dirty="0" smtClean="0"/>
              <a:t>.”</a:t>
            </a:r>
          </a:p>
          <a:p>
            <a:pPr>
              <a:buFont typeface="Wingdings" panose="05000000000000000000" pitchFamily="2" charset="2"/>
              <a:buNone/>
            </a:pPr>
            <a:r>
              <a:rPr lang="en-GB" altLang="en-US" dirty="0" smtClean="0">
                <a:solidFill>
                  <a:srgbClr val="FFFF00"/>
                </a:solidFill>
              </a:rPr>
              <a:t>The bishop’s forgiveness and gift of silver help Jean </a:t>
            </a:r>
            <a:r>
              <a:rPr lang="en-GB" altLang="en-US" dirty="0" err="1" smtClean="0">
                <a:solidFill>
                  <a:srgbClr val="FFFF00"/>
                </a:solidFill>
              </a:rPr>
              <a:t>Valjean</a:t>
            </a:r>
            <a:r>
              <a:rPr lang="en-GB" altLang="en-US" dirty="0" smtClean="0">
                <a:solidFill>
                  <a:srgbClr val="FFFF00"/>
                </a:solidFill>
              </a:rPr>
              <a:t> to start a new life in a new town where people don’t know about his past and won’t judge him.</a:t>
            </a:r>
            <a:endParaRPr lang="en-US" altLang="en-US" dirty="0">
              <a:solidFill>
                <a:srgbClr val="FFFF00"/>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419"/>
          <a:stretch/>
        </p:blipFill>
        <p:spPr bwMode="auto">
          <a:xfrm>
            <a:off x="6479558" y="-83979"/>
            <a:ext cx="3023659" cy="14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onvict's Confession">
            <a:extLst>
              <a:ext uri="{FF2B5EF4-FFF2-40B4-BE49-F238E27FC236}">
                <a16:creationId xmlns="" xmlns:a16="http://schemas.microsoft.com/office/drawing/2014/main" id="{39CCA6A2-A99F-4ED2-94BB-5FD1E15E1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100888"/>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a:extLst>
              <a:ext uri="{FF2B5EF4-FFF2-40B4-BE49-F238E27FC236}">
                <a16:creationId xmlns="" xmlns:a16="http://schemas.microsoft.com/office/drawing/2014/main" id="{DD728DAC-6B4A-4BF6-ABDB-C429D5140DE7}"/>
              </a:ext>
            </a:extLst>
          </p:cNvPr>
          <p:cNvSpPr>
            <a:spLocks noGrp="1" noChangeArrowheads="1"/>
          </p:cNvSpPr>
          <p:nvPr>
            <p:ph type="title"/>
          </p:nvPr>
        </p:nvSpPr>
        <p:spPr/>
        <p:txBody>
          <a:bodyPr/>
          <a:lstStyle/>
          <a:p>
            <a:r>
              <a:rPr lang="en-GB" altLang="en-US" sz="7200">
                <a:latin typeface="French Script MT" panose="03020402040607040605" pitchFamily="66" charset="0"/>
              </a:rPr>
              <a:t>The Character of the</a:t>
            </a:r>
            <a:r>
              <a:rPr lang="en-GB" altLang="en-US" sz="3800"/>
              <a:t> </a:t>
            </a:r>
            <a:r>
              <a:rPr lang="en-GB" altLang="en-US" sz="7200">
                <a:latin typeface="French Script MT" panose="03020402040607040605" pitchFamily="66" charset="0"/>
              </a:rPr>
              <a:t>Convict</a:t>
            </a:r>
            <a:endParaRPr lang="en-US" altLang="en-US" sz="7200">
              <a:latin typeface="French Script MT" panose="03020402040607040605" pitchFamily="66" charset="0"/>
            </a:endParaRPr>
          </a:p>
        </p:txBody>
      </p:sp>
      <p:sp>
        <p:nvSpPr>
          <p:cNvPr id="5123" name="Rectangle 3">
            <a:extLst>
              <a:ext uri="{FF2B5EF4-FFF2-40B4-BE49-F238E27FC236}">
                <a16:creationId xmlns="" xmlns:a16="http://schemas.microsoft.com/office/drawing/2014/main" id="{9D31C524-2F86-48DB-A874-EDCF7E0023E1}"/>
              </a:ext>
            </a:extLst>
          </p:cNvPr>
          <p:cNvSpPr>
            <a:spLocks noGrp="1" noChangeArrowheads="1"/>
          </p:cNvSpPr>
          <p:nvPr>
            <p:ph type="body" idx="1"/>
          </p:nvPr>
        </p:nvSpPr>
        <p:spPr>
          <a:xfrm>
            <a:off x="539750" y="5373688"/>
            <a:ext cx="8229600" cy="4530725"/>
          </a:xfrm>
        </p:spPr>
        <p:txBody>
          <a:bodyPr/>
          <a:lstStyle/>
          <a:p>
            <a:pPr>
              <a:buFont typeface="Wingdings" panose="05000000000000000000" pitchFamily="2" charset="2"/>
              <a:buNone/>
            </a:pPr>
            <a:r>
              <a:rPr lang="en-GB" altLang="en-US"/>
              <a:t>“I did things there in jail, terrible things.  I became an animal.”</a:t>
            </a:r>
            <a:endParaRPr lang="en-US"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GB" dirty="0"/>
              <a:t>Key Question: What does Christianity teach about crime &amp; punishment?</a:t>
            </a:r>
          </a:p>
        </p:txBody>
      </p:sp>
      <p:sp>
        <p:nvSpPr>
          <p:cNvPr id="2" name="Title 1"/>
          <p:cNvSpPr>
            <a:spLocks noGrp="1"/>
          </p:cNvSpPr>
          <p:nvPr>
            <p:ph type="ctrTitle"/>
          </p:nvPr>
        </p:nvSpPr>
        <p:spPr/>
        <p:txBody>
          <a:bodyPr/>
          <a:lstStyle/>
          <a:p>
            <a:r>
              <a:rPr lang="en-GB" dirty="0"/>
              <a:t>Crime, Christianity &amp; Human Nature</a:t>
            </a:r>
          </a:p>
        </p:txBody>
      </p:sp>
    </p:spTree>
    <p:extLst>
      <p:ext uri="{BB962C8B-B14F-4D97-AF65-F5344CB8AC3E}">
        <p14:creationId xmlns:p14="http://schemas.microsoft.com/office/powerpoint/2010/main" val="12157117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eform is a Fantasy">
            <a:extLst>
              <a:ext uri="{FF2B5EF4-FFF2-40B4-BE49-F238E27FC236}">
                <a16:creationId xmlns="" xmlns:a16="http://schemas.microsoft.com/office/drawing/2014/main" id="{DF930DA8-09F9-4C6A-A1C3-E6844ABC1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9753600" cy="7173913"/>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a:extLst>
              <a:ext uri="{FF2B5EF4-FFF2-40B4-BE49-F238E27FC236}">
                <a16:creationId xmlns="" xmlns:a16="http://schemas.microsoft.com/office/drawing/2014/main" id="{7D5483E1-6A60-457F-80CD-254B4007B6C0}"/>
              </a:ext>
            </a:extLst>
          </p:cNvPr>
          <p:cNvSpPr>
            <a:spLocks noGrp="1" noChangeArrowheads="1"/>
          </p:cNvSpPr>
          <p:nvPr>
            <p:ph type="title"/>
          </p:nvPr>
        </p:nvSpPr>
        <p:spPr/>
        <p:txBody>
          <a:bodyPr>
            <a:normAutofit/>
          </a:bodyPr>
          <a:lstStyle/>
          <a:p>
            <a:r>
              <a:rPr lang="en-GB" altLang="en-US" sz="6000" dirty="0" smtClean="0">
                <a:latin typeface="French Script MT" panose="03020402040607040605" pitchFamily="66" charset="0"/>
              </a:rPr>
              <a:t>Inspector </a:t>
            </a:r>
            <a:r>
              <a:rPr lang="en-GB" altLang="en-US" sz="6000" dirty="0" err="1" smtClean="0">
                <a:latin typeface="French Script MT" panose="03020402040607040605" pitchFamily="66" charset="0"/>
              </a:rPr>
              <a:t>Javert’s</a:t>
            </a:r>
            <a:r>
              <a:rPr lang="en-GB" altLang="en-US" sz="6000" dirty="0" smtClean="0">
                <a:latin typeface="French Script MT" panose="03020402040607040605" pitchFamily="66" charset="0"/>
              </a:rPr>
              <a:t> View of </a:t>
            </a:r>
            <a:r>
              <a:rPr lang="en-GB" altLang="en-US" sz="6000" dirty="0" err="1" smtClean="0">
                <a:latin typeface="French Script MT" panose="03020402040607040605" pitchFamily="66" charset="0"/>
              </a:rPr>
              <a:t>Crriminals</a:t>
            </a:r>
            <a:endParaRPr lang="en-US" altLang="en-US" sz="6000" dirty="0">
              <a:latin typeface="French Script MT" panose="03020402040607040605" pitchFamily="66" charset="0"/>
            </a:endParaRPr>
          </a:p>
        </p:txBody>
      </p:sp>
      <p:sp>
        <p:nvSpPr>
          <p:cNvPr id="4099" name="Rectangle 3">
            <a:extLst>
              <a:ext uri="{FF2B5EF4-FFF2-40B4-BE49-F238E27FC236}">
                <a16:creationId xmlns="" xmlns:a16="http://schemas.microsoft.com/office/drawing/2014/main" id="{64134338-AACD-4355-82AA-769D36820A3E}"/>
              </a:ext>
            </a:extLst>
          </p:cNvPr>
          <p:cNvSpPr>
            <a:spLocks noGrp="1" noChangeArrowheads="1"/>
          </p:cNvSpPr>
          <p:nvPr>
            <p:ph type="body" idx="1"/>
          </p:nvPr>
        </p:nvSpPr>
        <p:spPr>
          <a:xfrm>
            <a:off x="395288" y="5157788"/>
            <a:ext cx="8229600" cy="4530725"/>
          </a:xfrm>
        </p:spPr>
        <p:txBody>
          <a:bodyPr/>
          <a:lstStyle/>
          <a:p>
            <a:pPr>
              <a:buFont typeface="Wingdings" panose="05000000000000000000" pitchFamily="2" charset="2"/>
              <a:buNone/>
            </a:pPr>
            <a:r>
              <a:rPr lang="en-GB" altLang="en-US" dirty="0"/>
              <a:t>“Reform is a discredited fantasy … a wolf can wear sheep’s clothing but he’s still a wolf</a:t>
            </a:r>
            <a:r>
              <a:rPr lang="en-GB" altLang="en-US" dirty="0" smtClean="0"/>
              <a:t>.”</a:t>
            </a:r>
          </a:p>
          <a:p>
            <a:pPr>
              <a:buFont typeface="Wingdings" panose="05000000000000000000" pitchFamily="2" charset="2"/>
              <a:buNone/>
            </a:pPr>
            <a:r>
              <a:rPr lang="en-GB" altLang="en-US" dirty="0" smtClean="0">
                <a:solidFill>
                  <a:srgbClr val="FFFF00"/>
                </a:solidFill>
              </a:rPr>
              <a:t>Is </a:t>
            </a:r>
            <a:r>
              <a:rPr lang="en-GB" altLang="en-US" dirty="0" err="1" smtClean="0">
                <a:solidFill>
                  <a:srgbClr val="FFFF00"/>
                </a:solidFill>
              </a:rPr>
              <a:t>Javert</a:t>
            </a:r>
            <a:r>
              <a:rPr lang="en-GB" altLang="en-US" dirty="0" smtClean="0">
                <a:solidFill>
                  <a:srgbClr val="FFFF00"/>
                </a:solidFill>
              </a:rPr>
              <a:t> right or can a criminal change for the better?  Discuss with people next to you.</a:t>
            </a:r>
            <a:endParaRPr lang="en-US" altLang="en-US" dirty="0">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 xmlns:a16="http://schemas.microsoft.com/office/drawing/2014/main" id="{B2F908E1-B2AC-420A-9A0F-BB753DED5EEF}"/>
              </a:ext>
            </a:extLst>
          </p:cNvPr>
          <p:cNvSpPr>
            <a:spLocks noGrp="1" noChangeArrowheads="1"/>
          </p:cNvSpPr>
          <p:nvPr>
            <p:ph type="title"/>
          </p:nvPr>
        </p:nvSpPr>
        <p:spPr/>
        <p:txBody>
          <a:bodyPr/>
          <a:lstStyle/>
          <a:p>
            <a:r>
              <a:rPr lang="en-GB" altLang="en-US" sz="6600">
                <a:latin typeface="French Script MT" panose="03020402040607040605" pitchFamily="66" charset="0"/>
              </a:rPr>
              <a:t>Law &amp; Grace</a:t>
            </a:r>
            <a:endParaRPr lang="en-US" altLang="en-US" sz="6600">
              <a:latin typeface="French Script MT" panose="03020402040607040605" pitchFamily="66" charset="0"/>
            </a:endParaRPr>
          </a:p>
        </p:txBody>
      </p:sp>
      <p:sp>
        <p:nvSpPr>
          <p:cNvPr id="14339" name="Rectangle 3">
            <a:extLst>
              <a:ext uri="{FF2B5EF4-FFF2-40B4-BE49-F238E27FC236}">
                <a16:creationId xmlns="" xmlns:a16="http://schemas.microsoft.com/office/drawing/2014/main" id="{A83B0FD9-2B49-4BB8-930E-66A7E1A12D09}"/>
              </a:ext>
            </a:extLst>
          </p:cNvPr>
          <p:cNvSpPr>
            <a:spLocks noGrp="1" noChangeArrowheads="1"/>
          </p:cNvSpPr>
          <p:nvPr>
            <p:ph type="body" idx="1"/>
          </p:nvPr>
        </p:nvSpPr>
        <p:spPr>
          <a:xfrm>
            <a:off x="0" y="1600200"/>
            <a:ext cx="9144000" cy="4530725"/>
          </a:xfrm>
        </p:spPr>
        <p:txBody>
          <a:bodyPr/>
          <a:lstStyle/>
          <a:p>
            <a:r>
              <a:rPr lang="en-GB" altLang="en-US"/>
              <a:t>“… but the gift of God is eternal life in Christ Jesus our lord.”  Romans 6:23b</a:t>
            </a:r>
          </a:p>
          <a:p>
            <a:r>
              <a:rPr lang="en-GB" altLang="en-US"/>
              <a:t>Parable of the Pharisee &amp; the Tax Collector (Luke 18:9-14)</a:t>
            </a:r>
            <a:endParaRPr lang="en-US" altLang="en-US"/>
          </a:p>
        </p:txBody>
      </p:sp>
      <p:sp>
        <p:nvSpPr>
          <p:cNvPr id="2" name="Rectangle 1"/>
          <p:cNvSpPr/>
          <p:nvPr/>
        </p:nvSpPr>
        <p:spPr>
          <a:xfrm>
            <a:off x="467544" y="3140968"/>
            <a:ext cx="8136904" cy="369332"/>
          </a:xfrm>
          <a:prstGeom prst="rect">
            <a:avLst/>
          </a:prstGeom>
        </p:spPr>
        <p:txBody>
          <a:bodyPr wrap="square">
            <a:spAutoFit/>
          </a:bodyPr>
          <a:lstStyle/>
          <a:p>
            <a:r>
              <a:rPr lang="en-GB" dirty="0">
                <a:hlinkClick r:id="rId2"/>
              </a:rPr>
              <a:t>https://</a:t>
            </a:r>
            <a:r>
              <a:rPr lang="en-GB" dirty="0" smtClean="0">
                <a:hlinkClick r:id="rId2"/>
              </a:rPr>
              <a:t>www.blueletterbible.org/nasb95/luk/18/9-14/s_991009</a:t>
            </a:r>
            <a:r>
              <a:rPr lang="en-GB" dirty="0" smtClean="0"/>
              <a:t> </a:t>
            </a:r>
            <a:endParaRPr lang="en-GB"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CABCCCEB-CD05-4F17-8DCE-38D1DF38422C}"/>
              </a:ext>
            </a:extLst>
          </p:cNvPr>
          <p:cNvSpPr>
            <a:spLocks noGrp="1"/>
          </p:cNvSpPr>
          <p:nvPr>
            <p:ph idx="1"/>
          </p:nvPr>
        </p:nvSpPr>
        <p:spPr/>
        <p:txBody>
          <a:bodyPr/>
          <a:lstStyle/>
          <a:p>
            <a:r>
              <a:rPr lang="en-GB" sz="2400" dirty="0"/>
              <a:t>Look at your sheet and read the questions.</a:t>
            </a:r>
          </a:p>
          <a:p>
            <a:r>
              <a:rPr lang="en-GB" sz="2400" dirty="0"/>
              <a:t>Watch the video and give short answers.</a:t>
            </a:r>
          </a:p>
          <a:p>
            <a:r>
              <a:rPr lang="en-GB" sz="2400" u="sng" dirty="0" smtClean="0">
                <a:hlinkClick r:id="rId3"/>
              </a:rPr>
              <a:t>https</a:t>
            </a:r>
            <a:r>
              <a:rPr lang="en-GB" sz="2400" u="sng" dirty="0">
                <a:hlinkClick r:id="rId3"/>
              </a:rPr>
              <a:t>://</a:t>
            </a:r>
            <a:r>
              <a:rPr lang="en-GB" sz="2400" u="sng" dirty="0" smtClean="0">
                <a:hlinkClick r:id="rId3"/>
              </a:rPr>
              <a:t>www.youtube.com/watch?v=iBWeRK-j0Hw</a:t>
            </a:r>
            <a:r>
              <a:rPr lang="en-GB" sz="2400" dirty="0"/>
              <a:t> </a:t>
            </a:r>
            <a:r>
              <a:rPr lang="en-GB" dirty="0" smtClean="0"/>
              <a:t>(4:35</a:t>
            </a:r>
            <a:r>
              <a:rPr lang="en-GB" dirty="0" smtClean="0"/>
              <a:t>)</a:t>
            </a:r>
            <a:endParaRPr lang="en-GB" u="sng" dirty="0" smtClean="0"/>
          </a:p>
        </p:txBody>
      </p:sp>
      <p:sp>
        <p:nvSpPr>
          <p:cNvPr id="3" name="Title 2">
            <a:extLst>
              <a:ext uri="{FF2B5EF4-FFF2-40B4-BE49-F238E27FC236}">
                <a16:creationId xmlns="" xmlns:a16="http://schemas.microsoft.com/office/drawing/2014/main" id="{3ADACAF2-0700-4D72-93BD-E8E2E184A6D5}"/>
              </a:ext>
            </a:extLst>
          </p:cNvPr>
          <p:cNvSpPr>
            <a:spLocks noGrp="1"/>
          </p:cNvSpPr>
          <p:nvPr>
            <p:ph type="title"/>
          </p:nvPr>
        </p:nvSpPr>
        <p:spPr/>
        <p:txBody>
          <a:bodyPr/>
          <a:lstStyle/>
          <a:p>
            <a:r>
              <a:rPr lang="en-GB" i="1" u="sng" dirty="0"/>
              <a:t>Born Again </a:t>
            </a:r>
            <a:r>
              <a:rPr lang="en-GB" u="sng" dirty="0"/>
              <a:t>by Josh </a:t>
            </a:r>
            <a:r>
              <a:rPr lang="en-GB" u="sng" dirty="0" err="1"/>
              <a:t>Garrels</a:t>
            </a:r>
            <a:endParaRPr lang="en-GB" i="1" u="sng" dirty="0"/>
          </a:p>
        </p:txBody>
      </p:sp>
      <p:pic>
        <p:nvPicPr>
          <p:cNvPr id="4" name="Picture 3">
            <a:extLst>
              <a:ext uri="{FF2B5EF4-FFF2-40B4-BE49-F238E27FC236}">
                <a16:creationId xmlns="" xmlns:a16="http://schemas.microsoft.com/office/drawing/2014/main" id="{CFB4D909-C384-46CF-A842-75DA521E75CF}"/>
              </a:ext>
            </a:extLst>
          </p:cNvPr>
          <p:cNvPicPr/>
          <p:nvPr/>
        </p:nvPicPr>
        <p:blipFill>
          <a:blip r:embed="rId4"/>
          <a:stretch>
            <a:fillRect/>
          </a:stretch>
        </p:blipFill>
        <p:spPr>
          <a:xfrm>
            <a:off x="827584" y="3284985"/>
            <a:ext cx="3888432" cy="2049016"/>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284985"/>
            <a:ext cx="3642694" cy="204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08694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CABCCCEB-CD05-4F17-8DCE-38D1DF38422C}"/>
              </a:ext>
            </a:extLst>
          </p:cNvPr>
          <p:cNvSpPr>
            <a:spLocks noGrp="1"/>
          </p:cNvSpPr>
          <p:nvPr>
            <p:ph idx="1"/>
          </p:nvPr>
        </p:nvSpPr>
        <p:spPr/>
        <p:txBody>
          <a:bodyPr/>
          <a:lstStyle/>
          <a:p>
            <a:r>
              <a:rPr lang="en-GB" dirty="0" smtClean="0"/>
              <a:t>The song shows the writer’s own story of loss of innocence, criminal life and then redemption.</a:t>
            </a:r>
          </a:p>
          <a:p>
            <a:endParaRPr lang="en-GB" dirty="0"/>
          </a:p>
          <a:p>
            <a:endParaRPr lang="en-GB" dirty="0" smtClean="0"/>
          </a:p>
          <a:p>
            <a:endParaRPr lang="en-GB" dirty="0"/>
          </a:p>
          <a:p>
            <a:endParaRPr lang="en-GB" dirty="0" smtClean="0"/>
          </a:p>
          <a:p>
            <a:endParaRPr lang="en-GB" dirty="0" smtClean="0"/>
          </a:p>
          <a:p>
            <a:r>
              <a:rPr lang="en-GB" dirty="0" smtClean="0"/>
              <a:t>Josh </a:t>
            </a:r>
            <a:r>
              <a:rPr lang="en-GB" dirty="0" err="1" smtClean="0"/>
              <a:t>Garrels</a:t>
            </a:r>
            <a:r>
              <a:rPr lang="en-GB" dirty="0" smtClean="0"/>
              <a:t> turned to drugs and crime in his teenage years but after his conversion to Christ he abandoned his previous life and got cleaned </a:t>
            </a:r>
            <a:r>
              <a:rPr lang="en-GB" smtClean="0"/>
              <a:t>up</a:t>
            </a:r>
            <a:r>
              <a:rPr lang="en-GB" smtClean="0"/>
              <a:t>. </a:t>
            </a:r>
            <a:endParaRPr lang="en-GB" dirty="0"/>
          </a:p>
        </p:txBody>
      </p:sp>
      <p:sp>
        <p:nvSpPr>
          <p:cNvPr id="3" name="Title 2">
            <a:extLst>
              <a:ext uri="{FF2B5EF4-FFF2-40B4-BE49-F238E27FC236}">
                <a16:creationId xmlns="" xmlns:a16="http://schemas.microsoft.com/office/drawing/2014/main" id="{3ADACAF2-0700-4D72-93BD-E8E2E184A6D5}"/>
              </a:ext>
            </a:extLst>
          </p:cNvPr>
          <p:cNvSpPr>
            <a:spLocks noGrp="1"/>
          </p:cNvSpPr>
          <p:nvPr>
            <p:ph type="title"/>
          </p:nvPr>
        </p:nvSpPr>
        <p:spPr/>
        <p:txBody>
          <a:bodyPr/>
          <a:lstStyle/>
          <a:p>
            <a:r>
              <a:rPr lang="en-GB" i="1" u="sng" dirty="0"/>
              <a:t>Born Again </a:t>
            </a:r>
            <a:r>
              <a:rPr lang="en-GB" u="sng" dirty="0"/>
              <a:t>by Josh </a:t>
            </a:r>
            <a:r>
              <a:rPr lang="en-GB" u="sng" dirty="0" err="1"/>
              <a:t>Garrels</a:t>
            </a:r>
            <a:endParaRPr lang="en-GB" i="1" u="sng" dirty="0"/>
          </a:p>
        </p:txBody>
      </p:sp>
      <p:pic>
        <p:nvPicPr>
          <p:cNvPr id="5" name="Picture 4">
            <a:extLst>
              <a:ext uri="{FF2B5EF4-FFF2-40B4-BE49-F238E27FC236}">
                <a16:creationId xmlns="" xmlns:a16="http://schemas.microsoft.com/office/drawing/2014/main" id="{CB41E2A2-67E7-4D53-9BC0-1A2283EFF6B6}"/>
              </a:ext>
            </a:extLst>
          </p:cNvPr>
          <p:cNvPicPr/>
          <p:nvPr/>
        </p:nvPicPr>
        <p:blipFill>
          <a:blip r:embed="rId2"/>
          <a:stretch>
            <a:fillRect/>
          </a:stretch>
        </p:blipFill>
        <p:spPr>
          <a:xfrm>
            <a:off x="755576" y="2420888"/>
            <a:ext cx="3456384" cy="2049016"/>
          </a:xfrm>
          <a:prstGeom prst="rect">
            <a:avLst/>
          </a:prstGeom>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8278" y="2420888"/>
            <a:ext cx="3762078" cy="2116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43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i="1" u="sng" dirty="0"/>
              <a:t>The Humility of Christ </a:t>
            </a:r>
            <a:r>
              <a:rPr lang="en-GB" u="sng" dirty="0"/>
              <a:t>by Timothy Brindle</a:t>
            </a:r>
            <a:endParaRPr lang="en-GB" dirty="0"/>
          </a:p>
        </p:txBody>
      </p:sp>
      <p:sp>
        <p:nvSpPr>
          <p:cNvPr id="4" name="Rectangle 3"/>
          <p:cNvSpPr/>
          <p:nvPr/>
        </p:nvSpPr>
        <p:spPr>
          <a:xfrm>
            <a:off x="2123728" y="5445224"/>
            <a:ext cx="4572000" cy="646331"/>
          </a:xfrm>
          <a:prstGeom prst="rect">
            <a:avLst/>
          </a:prstGeom>
        </p:spPr>
        <p:txBody>
          <a:bodyPr>
            <a:spAutoFit/>
          </a:bodyPr>
          <a:lstStyle/>
          <a:p>
            <a:r>
              <a:rPr lang="en-GB" dirty="0">
                <a:hlinkClick r:id="rId2"/>
              </a:rPr>
              <a:t>http://www.youtube.com/watch?v=nf6EUKPHQMU</a:t>
            </a:r>
            <a:r>
              <a:rPr lang="en-GB" dirty="0"/>
              <a:t> </a:t>
            </a:r>
          </a:p>
        </p:txBody>
      </p:sp>
      <p:sp>
        <p:nvSpPr>
          <p:cNvPr id="5" name="Content Placeholder 4"/>
          <p:cNvSpPr>
            <a:spLocks noGrp="1"/>
          </p:cNvSpPr>
          <p:nvPr>
            <p:ph idx="1"/>
          </p:nvPr>
        </p:nvSpPr>
        <p:spPr>
          <a:xfrm>
            <a:off x="395536" y="1340768"/>
            <a:ext cx="8229600" cy="4572000"/>
          </a:xfrm>
        </p:spPr>
        <p:txBody>
          <a:bodyPr/>
          <a:lstStyle/>
          <a:p>
            <a:pPr marL="0" indent="0">
              <a:buNone/>
            </a:pPr>
            <a:r>
              <a:rPr lang="en-GB" dirty="0"/>
              <a:t>1. According to Timothy Brindle, who is Jesus?</a:t>
            </a:r>
          </a:p>
          <a:p>
            <a:pPr marL="0" indent="0">
              <a:buNone/>
            </a:pPr>
            <a:r>
              <a:rPr lang="en-GB" dirty="0"/>
              <a:t>2. What is the purpose of his coming to earth?</a:t>
            </a:r>
          </a:p>
          <a:p>
            <a:pPr marL="0" indent="0">
              <a:buNone/>
            </a:pPr>
            <a:r>
              <a:rPr lang="en-GB" dirty="0"/>
              <a:t>3. What are the two ways in which God deals with human crime?  </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2873475"/>
            <a:ext cx="4114798" cy="2571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2231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EEC1820F-62AD-45A4-A8F2-83CFD18F7B4C}"/>
              </a:ext>
            </a:extLst>
          </p:cNvPr>
          <p:cNvSpPr>
            <a:spLocks noGrp="1"/>
          </p:cNvSpPr>
          <p:nvPr>
            <p:ph idx="1"/>
          </p:nvPr>
        </p:nvSpPr>
        <p:spPr/>
        <p:txBody>
          <a:bodyPr/>
          <a:lstStyle/>
          <a:p>
            <a:pPr marL="0" indent="0">
              <a:buNone/>
            </a:pPr>
            <a:r>
              <a:rPr lang="en-GB" u="sng" dirty="0"/>
              <a:t>Matthew chapter 18</a:t>
            </a:r>
          </a:p>
          <a:p>
            <a:r>
              <a:rPr lang="en-GB" dirty="0"/>
              <a:t>Summarise what happens in the story.</a:t>
            </a:r>
          </a:p>
          <a:p>
            <a:r>
              <a:rPr lang="en-GB" dirty="0"/>
              <a:t>What is Jesus saying about forgiveness in this parable?</a:t>
            </a:r>
          </a:p>
        </p:txBody>
      </p:sp>
      <p:sp>
        <p:nvSpPr>
          <p:cNvPr id="3" name="Title 2">
            <a:extLst>
              <a:ext uri="{FF2B5EF4-FFF2-40B4-BE49-F238E27FC236}">
                <a16:creationId xmlns="" xmlns:a16="http://schemas.microsoft.com/office/drawing/2014/main" id="{BAE55931-BCDF-4575-BA11-CC0BF09E47A5}"/>
              </a:ext>
            </a:extLst>
          </p:cNvPr>
          <p:cNvSpPr>
            <a:spLocks noGrp="1"/>
          </p:cNvSpPr>
          <p:nvPr>
            <p:ph type="title"/>
          </p:nvPr>
        </p:nvSpPr>
        <p:spPr/>
        <p:txBody>
          <a:bodyPr>
            <a:normAutofit fontScale="90000"/>
          </a:bodyPr>
          <a:lstStyle/>
          <a:p>
            <a:r>
              <a:rPr lang="en-GB" u="sng" dirty="0"/>
              <a:t>The Parable of the Unmerciful Servant</a:t>
            </a:r>
          </a:p>
        </p:txBody>
      </p:sp>
      <p:sp>
        <p:nvSpPr>
          <p:cNvPr id="4" name="Rectangle 3">
            <a:extLst>
              <a:ext uri="{FF2B5EF4-FFF2-40B4-BE49-F238E27FC236}">
                <a16:creationId xmlns="" xmlns:a16="http://schemas.microsoft.com/office/drawing/2014/main" id="{A6B90406-84F5-47C6-99B5-C24FEED788DE}"/>
              </a:ext>
            </a:extLst>
          </p:cNvPr>
          <p:cNvSpPr/>
          <p:nvPr/>
        </p:nvSpPr>
        <p:spPr>
          <a:xfrm>
            <a:off x="611560" y="3356992"/>
            <a:ext cx="8075240" cy="369332"/>
          </a:xfrm>
          <a:prstGeom prst="rect">
            <a:avLst/>
          </a:prstGeom>
        </p:spPr>
        <p:txBody>
          <a:bodyPr wrap="square">
            <a:spAutoFit/>
          </a:bodyPr>
          <a:lstStyle/>
          <a:p>
            <a:r>
              <a:rPr lang="en-GB" dirty="0">
                <a:hlinkClick r:id="rId2"/>
              </a:rPr>
              <a:t>https://www.biblegateway.com/passage/?search=mat+18&amp;version=ESVUK</a:t>
            </a:r>
            <a:endParaRPr lang="en-GB" dirty="0"/>
          </a:p>
        </p:txBody>
      </p:sp>
    </p:spTree>
    <p:extLst>
      <p:ext uri="{BB962C8B-B14F-4D97-AF65-F5344CB8AC3E}">
        <p14:creationId xmlns:p14="http://schemas.microsoft.com/office/powerpoint/2010/main" val="16894106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a:p>
        </p:txBody>
      </p:sp>
      <p:sp>
        <p:nvSpPr>
          <p:cNvPr id="3" name="Title 2"/>
          <p:cNvSpPr>
            <a:spLocks noGrp="1"/>
          </p:cNvSpPr>
          <p:nvPr>
            <p:ph type="title"/>
          </p:nvPr>
        </p:nvSpPr>
        <p:spPr/>
        <p:txBody>
          <a:bodyPr>
            <a:normAutofit/>
          </a:bodyPr>
          <a:lstStyle/>
          <a:p>
            <a:pPr algn="just"/>
            <a:r>
              <a:rPr lang="en-GB" sz="3200" u="sng" dirty="0"/>
              <a:t>Signs of forgiveness</a:t>
            </a:r>
          </a:p>
        </p:txBody>
      </p:sp>
      <p:sp>
        <p:nvSpPr>
          <p:cNvPr id="4" name="TextBox 3"/>
          <p:cNvSpPr txBox="1"/>
          <p:nvPr/>
        </p:nvSpPr>
        <p:spPr>
          <a:xfrm>
            <a:off x="2051720" y="5701898"/>
            <a:ext cx="5544616" cy="369332"/>
          </a:xfrm>
          <a:prstGeom prst="rect">
            <a:avLst/>
          </a:prstGeom>
          <a:noFill/>
        </p:spPr>
        <p:txBody>
          <a:bodyPr wrap="square" rtlCol="0">
            <a:spAutoFit/>
          </a:bodyPr>
          <a:lstStyle/>
          <a:p>
            <a:r>
              <a:rPr lang="en-GB" dirty="0">
                <a:hlinkClick r:id="rId2"/>
              </a:rPr>
              <a:t>http://www.youtube.com/watch?v=FxoMbPWuk0I</a:t>
            </a:r>
            <a:r>
              <a:rPr lang="en-GB" dirty="0"/>
              <a:t> </a:t>
            </a:r>
          </a:p>
        </p:txBody>
      </p:sp>
      <p:sp>
        <p:nvSpPr>
          <p:cNvPr id="5" name="TextBox 4"/>
          <p:cNvSpPr txBox="1"/>
          <p:nvPr/>
        </p:nvSpPr>
        <p:spPr>
          <a:xfrm>
            <a:off x="1477979" y="4811763"/>
            <a:ext cx="6336704" cy="923330"/>
          </a:xfrm>
          <a:prstGeom prst="rect">
            <a:avLst/>
          </a:prstGeom>
          <a:noFill/>
        </p:spPr>
        <p:txBody>
          <a:bodyPr wrap="square" rtlCol="0">
            <a:spAutoFit/>
          </a:bodyPr>
          <a:lstStyle/>
          <a:p>
            <a:pPr algn="ctr"/>
            <a:r>
              <a:rPr lang="en-GB" dirty="0"/>
              <a:t>What does this video say about forgiveness</a:t>
            </a:r>
            <a:r>
              <a:rPr lang="en-GB" dirty="0" smtClean="0"/>
              <a:t>? Write at least one quotation that you don’t already have.  The video can be replayed and paused if necessary.</a:t>
            </a:r>
            <a:endParaRPr lang="en-GB"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1628800"/>
            <a:ext cx="4037094" cy="322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469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2697" y="2115108"/>
            <a:ext cx="8229600" cy="4572000"/>
          </a:xfrm>
        </p:spPr>
        <p:txBody>
          <a:bodyPr/>
          <a:lstStyle/>
          <a:p>
            <a:r>
              <a:rPr lang="en-GB" dirty="0">
                <a:solidFill>
                  <a:srgbClr val="FFFF00"/>
                </a:solidFill>
              </a:rPr>
              <a:t>Describe the story that inspired Matthew West to write his song called ‘Forgiveness’.  </a:t>
            </a:r>
          </a:p>
          <a:p>
            <a:r>
              <a:rPr lang="en-GB" dirty="0" smtClean="0">
                <a:hlinkClick r:id="rId2"/>
              </a:rPr>
              <a:t>https</a:t>
            </a:r>
            <a:r>
              <a:rPr lang="en-GB" dirty="0">
                <a:hlinkClick r:id="rId2"/>
              </a:rPr>
              <a:t>://www.youtube.com/watch?v=wz3tkHv5sbg</a:t>
            </a:r>
            <a:r>
              <a:rPr lang="en-GB" dirty="0"/>
              <a:t> </a:t>
            </a:r>
          </a:p>
        </p:txBody>
      </p:sp>
      <p:sp>
        <p:nvSpPr>
          <p:cNvPr id="3" name="Title 2"/>
          <p:cNvSpPr>
            <a:spLocks noGrp="1"/>
          </p:cNvSpPr>
          <p:nvPr>
            <p:ph type="title"/>
          </p:nvPr>
        </p:nvSpPr>
        <p:spPr>
          <a:xfrm>
            <a:off x="271593" y="836712"/>
            <a:ext cx="8928992" cy="1219200"/>
          </a:xfrm>
        </p:spPr>
        <p:txBody>
          <a:bodyPr>
            <a:normAutofit fontScale="90000"/>
          </a:bodyPr>
          <a:lstStyle/>
          <a:p>
            <a:r>
              <a:rPr lang="en-GB" u="sng" dirty="0" smtClean="0"/>
              <a:t>A modern true story of crime &amp; redemption</a:t>
            </a:r>
            <a:br>
              <a:rPr lang="en-GB" u="sng" dirty="0" smtClean="0"/>
            </a:br>
            <a:r>
              <a:rPr lang="en-GB" u="sng" dirty="0"/>
              <a:t/>
            </a:r>
            <a:br>
              <a:rPr lang="en-GB" u="sng" dirty="0"/>
            </a:br>
            <a:r>
              <a:rPr lang="en-GB" sz="3600" u="sng" dirty="0" smtClean="0"/>
              <a:t>‘Forgiveness</a:t>
            </a:r>
            <a:r>
              <a:rPr lang="en-GB" sz="3600" u="sng" dirty="0"/>
              <a:t>’ by Matthew West</a:t>
            </a:r>
          </a:p>
        </p:txBody>
      </p:sp>
      <p:pic>
        <p:nvPicPr>
          <p:cNvPr id="4" name="Picture 3"/>
          <p:cNvPicPr>
            <a:picLocks noChangeAspect="1"/>
          </p:cNvPicPr>
          <p:nvPr/>
        </p:nvPicPr>
        <p:blipFill rotWithShape="1">
          <a:blip r:embed="rId3"/>
          <a:srcRect t="7333" b="10168"/>
          <a:stretch/>
        </p:blipFill>
        <p:spPr>
          <a:xfrm>
            <a:off x="827584" y="3429000"/>
            <a:ext cx="6982744" cy="3240360"/>
          </a:xfrm>
          <a:prstGeom prst="rect">
            <a:avLst/>
          </a:prstGeom>
        </p:spPr>
      </p:pic>
    </p:spTree>
    <p:extLst>
      <p:ext uri="{BB962C8B-B14F-4D97-AF65-F5344CB8AC3E}">
        <p14:creationId xmlns:p14="http://schemas.microsoft.com/office/powerpoint/2010/main" val="22262140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692696"/>
            <a:ext cx="6264696" cy="4572000"/>
          </a:xfrm>
        </p:spPr>
        <p:txBody>
          <a:bodyPr/>
          <a:lstStyle/>
          <a:p>
            <a:r>
              <a:rPr lang="en-GB" dirty="0"/>
              <a:t>Describe the story that inspired Matthew West to write his song called ‘Forgiveness’.  </a:t>
            </a:r>
          </a:p>
          <a:p>
            <a:endParaRPr lang="en-GB" dirty="0"/>
          </a:p>
          <a:p>
            <a:r>
              <a:rPr lang="en-GB" dirty="0">
                <a:hlinkClick r:id="rId2"/>
              </a:rPr>
              <a:t>https://www.youtube.com/watch?v=wz3tkHv5sbg</a:t>
            </a:r>
            <a:r>
              <a:rPr lang="en-GB" dirty="0"/>
              <a:t> </a:t>
            </a:r>
          </a:p>
        </p:txBody>
      </p:sp>
      <p:sp>
        <p:nvSpPr>
          <p:cNvPr id="3" name="Title 2"/>
          <p:cNvSpPr>
            <a:spLocks noGrp="1"/>
          </p:cNvSpPr>
          <p:nvPr>
            <p:ph type="title"/>
          </p:nvPr>
        </p:nvSpPr>
        <p:spPr>
          <a:xfrm>
            <a:off x="457200" y="152400"/>
            <a:ext cx="8229600" cy="612304"/>
          </a:xfrm>
        </p:spPr>
        <p:txBody>
          <a:bodyPr>
            <a:normAutofit fontScale="90000"/>
          </a:bodyPr>
          <a:lstStyle/>
          <a:p>
            <a:r>
              <a:rPr lang="en-GB" u="sng" dirty="0"/>
              <a:t>‘Forgiveness’ by Matthew West</a:t>
            </a:r>
          </a:p>
        </p:txBody>
      </p:sp>
      <p:pic>
        <p:nvPicPr>
          <p:cNvPr id="5" name="Picture 4"/>
          <p:cNvPicPr>
            <a:picLocks noChangeAspect="1"/>
          </p:cNvPicPr>
          <p:nvPr/>
        </p:nvPicPr>
        <p:blipFill>
          <a:blip r:embed="rId3"/>
          <a:stretch>
            <a:fillRect/>
          </a:stretch>
        </p:blipFill>
        <p:spPr>
          <a:xfrm>
            <a:off x="321203" y="1556793"/>
            <a:ext cx="5834973" cy="3282172"/>
          </a:xfrm>
          <a:prstGeom prst="rect">
            <a:avLst/>
          </a:prstGeom>
        </p:spPr>
      </p:pic>
      <p:pic>
        <p:nvPicPr>
          <p:cNvPr id="6" name="Picture 5"/>
          <p:cNvPicPr>
            <a:picLocks noChangeAspect="1"/>
          </p:cNvPicPr>
          <p:nvPr/>
        </p:nvPicPr>
        <p:blipFill rotWithShape="1">
          <a:blip r:embed="rId4"/>
          <a:srcRect l="12018" t="28298" r="67643" b="32399"/>
          <a:stretch/>
        </p:blipFill>
        <p:spPr>
          <a:xfrm>
            <a:off x="5938499" y="2783338"/>
            <a:ext cx="3096344" cy="3365591"/>
          </a:xfrm>
          <a:prstGeom prst="rect">
            <a:avLst/>
          </a:prstGeom>
        </p:spPr>
      </p:pic>
      <p:sp>
        <p:nvSpPr>
          <p:cNvPr id="7" name="TextBox 6"/>
          <p:cNvSpPr txBox="1"/>
          <p:nvPr/>
        </p:nvSpPr>
        <p:spPr>
          <a:xfrm>
            <a:off x="711749" y="4913835"/>
            <a:ext cx="2674640" cy="369332"/>
          </a:xfrm>
          <a:prstGeom prst="rect">
            <a:avLst/>
          </a:prstGeom>
          <a:noFill/>
        </p:spPr>
        <p:txBody>
          <a:bodyPr wrap="square" rtlCol="0">
            <a:spAutoFit/>
          </a:bodyPr>
          <a:lstStyle/>
          <a:p>
            <a:r>
              <a:rPr lang="en-GB" dirty="0"/>
              <a:t>Eric </a:t>
            </a:r>
            <a:r>
              <a:rPr lang="en-GB" dirty="0" err="1"/>
              <a:t>Smallridge</a:t>
            </a:r>
            <a:endParaRPr lang="en-GB" dirty="0"/>
          </a:p>
        </p:txBody>
      </p:sp>
      <p:sp>
        <p:nvSpPr>
          <p:cNvPr id="8" name="TextBox 7"/>
          <p:cNvSpPr txBox="1"/>
          <p:nvPr/>
        </p:nvSpPr>
        <p:spPr>
          <a:xfrm>
            <a:off x="3779912" y="4875907"/>
            <a:ext cx="2160240" cy="369332"/>
          </a:xfrm>
          <a:prstGeom prst="rect">
            <a:avLst/>
          </a:prstGeom>
          <a:noFill/>
        </p:spPr>
        <p:txBody>
          <a:bodyPr wrap="square" rtlCol="0">
            <a:spAutoFit/>
          </a:bodyPr>
          <a:lstStyle/>
          <a:p>
            <a:r>
              <a:rPr lang="en-GB" dirty="0"/>
              <a:t>Meagan Napier</a:t>
            </a:r>
          </a:p>
        </p:txBody>
      </p:sp>
      <p:sp>
        <p:nvSpPr>
          <p:cNvPr id="9" name="TextBox 8"/>
          <p:cNvSpPr txBox="1"/>
          <p:nvPr/>
        </p:nvSpPr>
        <p:spPr>
          <a:xfrm>
            <a:off x="5940152" y="6093296"/>
            <a:ext cx="2612976" cy="369332"/>
          </a:xfrm>
          <a:prstGeom prst="rect">
            <a:avLst/>
          </a:prstGeom>
          <a:noFill/>
        </p:spPr>
        <p:txBody>
          <a:bodyPr wrap="square" rtlCol="0">
            <a:spAutoFit/>
          </a:bodyPr>
          <a:lstStyle/>
          <a:p>
            <a:r>
              <a:rPr lang="en-GB" dirty="0"/>
              <a:t>Renee Napier</a:t>
            </a:r>
          </a:p>
        </p:txBody>
      </p:sp>
      <p:pic>
        <p:nvPicPr>
          <p:cNvPr id="10" name="Picture 9"/>
          <p:cNvPicPr>
            <a:picLocks noChangeAspect="1"/>
          </p:cNvPicPr>
          <p:nvPr/>
        </p:nvPicPr>
        <p:blipFill rotWithShape="1">
          <a:blip r:embed="rId5"/>
          <a:srcRect t="7234" r="53041" b="9551"/>
          <a:stretch/>
        </p:blipFill>
        <p:spPr>
          <a:xfrm>
            <a:off x="6508783" y="260647"/>
            <a:ext cx="2311690" cy="2304257"/>
          </a:xfrm>
          <a:prstGeom prst="rect">
            <a:avLst/>
          </a:prstGeom>
        </p:spPr>
      </p:pic>
      <p:sp>
        <p:nvSpPr>
          <p:cNvPr id="4" name="TextBox 3"/>
          <p:cNvSpPr txBox="1"/>
          <p:nvPr/>
        </p:nvSpPr>
        <p:spPr>
          <a:xfrm>
            <a:off x="6912260" y="2469446"/>
            <a:ext cx="1584176" cy="369332"/>
          </a:xfrm>
          <a:prstGeom prst="rect">
            <a:avLst/>
          </a:prstGeom>
          <a:noFill/>
        </p:spPr>
        <p:txBody>
          <a:bodyPr wrap="square" rtlCol="0">
            <a:spAutoFit/>
          </a:bodyPr>
          <a:lstStyle/>
          <a:p>
            <a:pPr algn="ctr"/>
            <a:r>
              <a:rPr lang="en-GB" dirty="0"/>
              <a:t>11</a:t>
            </a:r>
            <a:r>
              <a:rPr lang="en-GB" baseline="30000" dirty="0"/>
              <a:t>th</a:t>
            </a:r>
            <a:r>
              <a:rPr lang="en-GB" dirty="0"/>
              <a:t> May 2002</a:t>
            </a:r>
          </a:p>
        </p:txBody>
      </p:sp>
    </p:spTree>
    <p:extLst>
      <p:ext uri="{BB962C8B-B14F-4D97-AF65-F5344CB8AC3E}">
        <p14:creationId xmlns:p14="http://schemas.microsoft.com/office/powerpoint/2010/main" val="958204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260648"/>
            <a:ext cx="5715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691680" y="5001648"/>
            <a:ext cx="5400600" cy="369332"/>
          </a:xfrm>
          <a:prstGeom prst="rect">
            <a:avLst/>
          </a:prstGeom>
        </p:spPr>
        <p:txBody>
          <a:bodyPr wrap="square">
            <a:spAutoFit/>
          </a:bodyPr>
          <a:lstStyle/>
          <a:p>
            <a:r>
              <a:rPr lang="en-GB" dirty="0">
                <a:hlinkClick r:id="rId3"/>
              </a:rPr>
              <a:t>http://www.youtube.com/watch?v=xfkhqpl81NA</a:t>
            </a:r>
            <a:r>
              <a:rPr lang="en-GB" dirty="0"/>
              <a:t> </a:t>
            </a:r>
          </a:p>
        </p:txBody>
      </p:sp>
      <p:sp>
        <p:nvSpPr>
          <p:cNvPr id="6" name="TextBox 5"/>
          <p:cNvSpPr txBox="1"/>
          <p:nvPr/>
        </p:nvSpPr>
        <p:spPr>
          <a:xfrm>
            <a:off x="1403648" y="5517232"/>
            <a:ext cx="6336704" cy="369332"/>
          </a:xfrm>
          <a:prstGeom prst="rect">
            <a:avLst/>
          </a:prstGeom>
          <a:noFill/>
        </p:spPr>
        <p:txBody>
          <a:bodyPr wrap="square" rtlCol="0">
            <a:spAutoFit/>
          </a:bodyPr>
          <a:lstStyle/>
          <a:p>
            <a:pPr algn="ctr"/>
            <a:r>
              <a:rPr lang="en-GB" dirty="0"/>
              <a:t>Give at least two teachings about forgiveness from the song.</a:t>
            </a:r>
          </a:p>
        </p:txBody>
      </p:sp>
    </p:spTree>
    <p:extLst>
      <p:ext uri="{BB962C8B-B14F-4D97-AF65-F5344CB8AC3E}">
        <p14:creationId xmlns:p14="http://schemas.microsoft.com/office/powerpoint/2010/main" val="2533897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en-GB" dirty="0"/>
              <a:t>Human nature</a:t>
            </a:r>
          </a:p>
          <a:p>
            <a:pPr marL="514350" indent="-514350">
              <a:buFont typeface="+mj-lt"/>
              <a:buAutoNum type="arabicPeriod"/>
            </a:pPr>
            <a:r>
              <a:rPr lang="en-GB" dirty="0"/>
              <a:t>Wrong-doing</a:t>
            </a:r>
          </a:p>
          <a:p>
            <a:pPr marL="514350" indent="-514350">
              <a:buFont typeface="+mj-lt"/>
              <a:buAutoNum type="arabicPeriod"/>
            </a:pPr>
            <a:r>
              <a:rPr lang="en-GB" dirty="0"/>
              <a:t>Forgiveness </a:t>
            </a:r>
            <a:r>
              <a:rPr lang="en-GB" dirty="0" smtClean="0"/>
              <a:t>&amp; grace</a:t>
            </a:r>
            <a:endParaRPr lang="en-GB" dirty="0"/>
          </a:p>
        </p:txBody>
      </p:sp>
      <p:sp>
        <p:nvSpPr>
          <p:cNvPr id="3" name="Title 2"/>
          <p:cNvSpPr>
            <a:spLocks noGrp="1"/>
          </p:cNvSpPr>
          <p:nvPr>
            <p:ph type="title"/>
          </p:nvPr>
        </p:nvSpPr>
        <p:spPr/>
        <p:txBody>
          <a:bodyPr>
            <a:normAutofit fontScale="90000"/>
          </a:bodyPr>
          <a:lstStyle/>
          <a:p>
            <a:r>
              <a:rPr lang="en-GB" dirty="0"/>
              <a:t>Contents of this amazing PowerPoint	</a:t>
            </a:r>
          </a:p>
        </p:txBody>
      </p:sp>
    </p:spTree>
    <p:extLst>
      <p:ext uri="{BB962C8B-B14F-4D97-AF65-F5344CB8AC3E}">
        <p14:creationId xmlns:p14="http://schemas.microsoft.com/office/powerpoint/2010/main" val="10771974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Romans 6:23a  ‘The wages of sin is death…’</a:t>
            </a:r>
          </a:p>
          <a:p>
            <a:r>
              <a:rPr lang="en-GB" dirty="0"/>
              <a:t>Romans 6:23b ‘… but the gift of God is eternal life in Jesus Christ, our Lord.’</a:t>
            </a:r>
          </a:p>
        </p:txBody>
      </p:sp>
      <p:sp>
        <p:nvSpPr>
          <p:cNvPr id="3" name="Title 2"/>
          <p:cNvSpPr>
            <a:spLocks noGrp="1"/>
          </p:cNvSpPr>
          <p:nvPr>
            <p:ph type="title"/>
          </p:nvPr>
        </p:nvSpPr>
        <p:spPr/>
        <p:txBody>
          <a:bodyPr/>
          <a:lstStyle/>
          <a:p>
            <a:r>
              <a:rPr lang="en-GB" u="sng" dirty="0"/>
              <a:t>Christianity</a:t>
            </a:r>
          </a:p>
        </p:txBody>
      </p:sp>
    </p:spTree>
    <p:extLst>
      <p:ext uri="{BB962C8B-B14F-4D97-AF65-F5344CB8AC3E}">
        <p14:creationId xmlns:p14="http://schemas.microsoft.com/office/powerpoint/2010/main" val="1881422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sz="3600" dirty="0"/>
              <a:t> Acts 2:38 </a:t>
            </a:r>
          </a:p>
          <a:p>
            <a:pPr marL="0" indent="0">
              <a:buNone/>
            </a:pPr>
            <a:r>
              <a:rPr lang="en-GB" sz="3600" dirty="0"/>
              <a:t>And Peter said to them, “Repent and be baptized every one of you in the name of Jesus Christ for the forgiveness of </a:t>
            </a:r>
            <a:r>
              <a:rPr lang="en-GB" sz="3600"/>
              <a:t>your sins …” </a:t>
            </a:r>
            <a:endParaRPr lang="en-GB" sz="3600" dirty="0"/>
          </a:p>
        </p:txBody>
      </p:sp>
      <p:sp>
        <p:nvSpPr>
          <p:cNvPr id="3" name="Title 2"/>
          <p:cNvSpPr>
            <a:spLocks noGrp="1"/>
          </p:cNvSpPr>
          <p:nvPr>
            <p:ph type="title"/>
          </p:nvPr>
        </p:nvSpPr>
        <p:spPr/>
        <p:txBody>
          <a:bodyPr/>
          <a:lstStyle/>
          <a:p>
            <a:pPr algn="just"/>
            <a:r>
              <a:rPr lang="en-GB" u="sng" dirty="0"/>
              <a:t>Christianity</a:t>
            </a:r>
          </a:p>
        </p:txBody>
      </p:sp>
    </p:spTree>
    <p:extLst>
      <p:ext uri="{BB962C8B-B14F-4D97-AF65-F5344CB8AC3E}">
        <p14:creationId xmlns:p14="http://schemas.microsoft.com/office/powerpoint/2010/main" val="3895743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Christians believe criminals deserve to be punished.</a:t>
            </a:r>
          </a:p>
          <a:p>
            <a:r>
              <a:rPr lang="en-GB" dirty="0"/>
              <a:t>Christians themselves deserve punishment.</a:t>
            </a:r>
          </a:p>
          <a:p>
            <a:r>
              <a:rPr lang="en-GB" dirty="0"/>
              <a:t>They are no better than criminals in God’s sight.</a:t>
            </a:r>
          </a:p>
          <a:p>
            <a:r>
              <a:rPr lang="en-GB" dirty="0"/>
              <a:t>They need to forgive criminals if they want to be forgiven.</a:t>
            </a:r>
          </a:p>
          <a:p>
            <a:r>
              <a:rPr lang="en-GB" dirty="0"/>
              <a:t>This does not mean that criminals should not be punished with jail, etc.  </a:t>
            </a:r>
          </a:p>
        </p:txBody>
      </p:sp>
      <p:sp>
        <p:nvSpPr>
          <p:cNvPr id="3" name="Title 2"/>
          <p:cNvSpPr>
            <a:spLocks noGrp="1"/>
          </p:cNvSpPr>
          <p:nvPr>
            <p:ph type="title"/>
          </p:nvPr>
        </p:nvSpPr>
        <p:spPr/>
        <p:txBody>
          <a:bodyPr/>
          <a:lstStyle/>
          <a:p>
            <a:r>
              <a:rPr lang="en-GB" u="sng" dirty="0"/>
              <a:t>Application</a:t>
            </a:r>
          </a:p>
        </p:txBody>
      </p:sp>
    </p:spTree>
    <p:extLst>
      <p:ext uri="{BB962C8B-B14F-4D97-AF65-F5344CB8AC3E}">
        <p14:creationId xmlns:p14="http://schemas.microsoft.com/office/powerpoint/2010/main" val="333149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Find a news story about crime and bring it in for next RS lesson.</a:t>
            </a:r>
          </a:p>
          <a:p>
            <a:pPr lvl="1"/>
            <a:r>
              <a:rPr lang="en-GB" dirty="0"/>
              <a:t>This could be a printout from the internet or it could be from a newspaper or other source.  </a:t>
            </a:r>
          </a:p>
        </p:txBody>
      </p:sp>
      <p:sp>
        <p:nvSpPr>
          <p:cNvPr id="3" name="Title 2"/>
          <p:cNvSpPr>
            <a:spLocks noGrp="1"/>
          </p:cNvSpPr>
          <p:nvPr>
            <p:ph type="title"/>
          </p:nvPr>
        </p:nvSpPr>
        <p:spPr/>
        <p:txBody>
          <a:bodyPr/>
          <a:lstStyle/>
          <a:p>
            <a:r>
              <a:rPr lang="en-GB" dirty="0"/>
              <a:t>Homework</a:t>
            </a:r>
          </a:p>
        </p:txBody>
      </p:sp>
    </p:spTree>
    <p:extLst>
      <p:ext uri="{BB962C8B-B14F-4D97-AF65-F5344CB8AC3E}">
        <p14:creationId xmlns:p14="http://schemas.microsoft.com/office/powerpoint/2010/main" val="3385923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What is a conscience?  Talk to the person next to you and try to write a definition.  </a:t>
            </a:r>
          </a:p>
          <a:p>
            <a:endParaRPr lang="en-GB" dirty="0"/>
          </a:p>
        </p:txBody>
      </p:sp>
      <p:sp>
        <p:nvSpPr>
          <p:cNvPr id="3" name="Title 2"/>
          <p:cNvSpPr>
            <a:spLocks noGrp="1"/>
          </p:cNvSpPr>
          <p:nvPr>
            <p:ph type="title"/>
          </p:nvPr>
        </p:nvSpPr>
        <p:spPr/>
        <p:txBody>
          <a:bodyPr/>
          <a:lstStyle/>
          <a:p>
            <a:r>
              <a:rPr lang="en-GB" u="sng" dirty="0"/>
              <a:t>Conscience</a:t>
            </a:r>
          </a:p>
        </p:txBody>
      </p:sp>
    </p:spTree>
    <p:extLst>
      <p:ext uri="{BB962C8B-B14F-4D97-AF65-F5344CB8AC3E}">
        <p14:creationId xmlns:p14="http://schemas.microsoft.com/office/powerpoint/2010/main" val="4257376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sz="3600" dirty="0"/>
              <a:t>1 John 1:8-9</a:t>
            </a:r>
            <a:r>
              <a:rPr lang="en-GB" sz="3600" baseline="30000" dirty="0"/>
              <a:t> </a:t>
            </a:r>
          </a:p>
          <a:p>
            <a:pPr marL="0" indent="0">
              <a:buNone/>
            </a:pPr>
            <a:endParaRPr lang="en-GB" sz="3600" baseline="30000" dirty="0"/>
          </a:p>
          <a:p>
            <a:pPr marL="0" indent="0">
              <a:buNone/>
            </a:pPr>
            <a:r>
              <a:rPr lang="en-GB" sz="3600" dirty="0"/>
              <a:t>If we say we have no sin, we deceive ourselves, and the truth is not in us. If we confess our sins, he is faithful and just to forgive us our sins and to cleanse us from all unrighteousness.  </a:t>
            </a:r>
          </a:p>
          <a:p>
            <a:pPr marL="0" indent="0">
              <a:buNone/>
            </a:pPr>
            <a:endParaRPr lang="en-GB" sz="3600" dirty="0"/>
          </a:p>
        </p:txBody>
      </p:sp>
      <p:sp>
        <p:nvSpPr>
          <p:cNvPr id="3" name="Title 2"/>
          <p:cNvSpPr>
            <a:spLocks noGrp="1"/>
          </p:cNvSpPr>
          <p:nvPr>
            <p:ph type="title"/>
          </p:nvPr>
        </p:nvSpPr>
        <p:spPr/>
        <p:txBody>
          <a:bodyPr/>
          <a:lstStyle/>
          <a:p>
            <a:pPr algn="just"/>
            <a:r>
              <a:rPr lang="en-GB" u="sng" dirty="0"/>
              <a:t>Christianity</a:t>
            </a:r>
          </a:p>
        </p:txBody>
      </p:sp>
    </p:spTree>
    <p:extLst>
      <p:ext uri="{BB962C8B-B14F-4D97-AF65-F5344CB8AC3E}">
        <p14:creationId xmlns:p14="http://schemas.microsoft.com/office/powerpoint/2010/main" val="22622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u="sng" dirty="0"/>
              <a:t>Biblical Law</a:t>
            </a:r>
            <a:endParaRPr lang="en-GB" dirty="0"/>
          </a:p>
          <a:p>
            <a:r>
              <a:rPr lang="en-GB" dirty="0"/>
              <a:t>613 laws written in Genesis, Exodus, Leviticus, Numbers and Deuteronomy</a:t>
            </a:r>
          </a:p>
          <a:p>
            <a:r>
              <a:rPr lang="en-GB" dirty="0"/>
              <a:t>Exodus 21:24 ‘An eye for an eye, a tooth for a tooth…’</a:t>
            </a:r>
          </a:p>
        </p:txBody>
      </p:sp>
      <p:sp>
        <p:nvSpPr>
          <p:cNvPr id="3" name="Title 2"/>
          <p:cNvSpPr>
            <a:spLocks noGrp="1"/>
          </p:cNvSpPr>
          <p:nvPr>
            <p:ph type="title"/>
          </p:nvPr>
        </p:nvSpPr>
        <p:spPr/>
        <p:txBody>
          <a:bodyPr/>
          <a:lstStyle/>
          <a:p>
            <a:r>
              <a:rPr lang="en-GB" u="sng" dirty="0"/>
              <a:t>Christianity</a:t>
            </a:r>
          </a:p>
        </p:txBody>
      </p:sp>
      <p:sp>
        <p:nvSpPr>
          <p:cNvPr id="5" name="Rectangle 4"/>
          <p:cNvSpPr/>
          <p:nvPr/>
        </p:nvSpPr>
        <p:spPr>
          <a:xfrm>
            <a:off x="395536" y="4941168"/>
            <a:ext cx="8280920" cy="369332"/>
          </a:xfrm>
          <a:prstGeom prst="rect">
            <a:avLst/>
          </a:prstGeom>
        </p:spPr>
        <p:txBody>
          <a:bodyPr wrap="square">
            <a:spAutoFit/>
          </a:bodyPr>
          <a:lstStyle/>
          <a:p>
            <a:r>
              <a:rPr lang="en-GB" dirty="0">
                <a:hlinkClick r:id="rId3"/>
              </a:rPr>
              <a:t>https://www.biblegateway.com/passage/?search=Exodus%2022&amp;version=NIVUK</a:t>
            </a:r>
            <a:r>
              <a:rPr lang="en-GB" dirty="0"/>
              <a:t> </a:t>
            </a:r>
          </a:p>
        </p:txBody>
      </p:sp>
      <p:sp>
        <p:nvSpPr>
          <p:cNvPr id="6" name="TextBox 5"/>
          <p:cNvSpPr txBox="1"/>
          <p:nvPr/>
        </p:nvSpPr>
        <p:spPr>
          <a:xfrm>
            <a:off x="2020888" y="4293096"/>
            <a:ext cx="1656184" cy="369332"/>
          </a:xfrm>
          <a:prstGeom prst="rect">
            <a:avLst/>
          </a:prstGeom>
          <a:noFill/>
        </p:spPr>
        <p:txBody>
          <a:bodyPr wrap="square" rtlCol="0">
            <a:spAutoFit/>
          </a:bodyPr>
          <a:lstStyle/>
          <a:p>
            <a:r>
              <a:rPr lang="en-GB" dirty="0"/>
              <a:t>Exodus 22</a:t>
            </a:r>
          </a:p>
        </p:txBody>
      </p:sp>
    </p:spTree>
    <p:extLst>
      <p:ext uri="{BB962C8B-B14F-4D97-AF65-F5344CB8AC3E}">
        <p14:creationId xmlns:p14="http://schemas.microsoft.com/office/powerpoint/2010/main" val="34353525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Romans 1-3</a:t>
            </a:r>
          </a:p>
          <a:p>
            <a:pPr marL="0" indent="0">
              <a:buNone/>
            </a:pPr>
            <a:r>
              <a:rPr lang="en-GB" dirty="0">
                <a:hlinkClick r:id="rId3"/>
              </a:rPr>
              <a:t>http://www.biblegateway.com/passage/?search=Romans+1-3&amp;version=NIVUK</a:t>
            </a:r>
            <a:r>
              <a:rPr lang="en-GB" dirty="0"/>
              <a:t> </a:t>
            </a:r>
          </a:p>
          <a:p>
            <a:pPr marL="0" indent="0">
              <a:buNone/>
            </a:pPr>
            <a:endParaRPr lang="en-GB" dirty="0"/>
          </a:p>
        </p:txBody>
      </p:sp>
      <p:sp>
        <p:nvSpPr>
          <p:cNvPr id="3" name="Title 2"/>
          <p:cNvSpPr>
            <a:spLocks noGrp="1"/>
          </p:cNvSpPr>
          <p:nvPr>
            <p:ph type="title"/>
          </p:nvPr>
        </p:nvSpPr>
        <p:spPr/>
        <p:txBody>
          <a:bodyPr/>
          <a:lstStyle/>
          <a:p>
            <a:pPr algn="just"/>
            <a:r>
              <a:rPr lang="en-GB" u="sng" dirty="0"/>
              <a:t>Christianity</a:t>
            </a:r>
          </a:p>
        </p:txBody>
      </p:sp>
    </p:spTree>
    <p:extLst>
      <p:ext uri="{BB962C8B-B14F-4D97-AF65-F5344CB8AC3E}">
        <p14:creationId xmlns:p14="http://schemas.microsoft.com/office/powerpoint/2010/main" val="3970158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Romans 6:23a  ‘The wages of sin is death…’</a:t>
            </a:r>
          </a:p>
        </p:txBody>
      </p:sp>
      <p:sp>
        <p:nvSpPr>
          <p:cNvPr id="3" name="Title 2"/>
          <p:cNvSpPr>
            <a:spLocks noGrp="1"/>
          </p:cNvSpPr>
          <p:nvPr>
            <p:ph type="title"/>
          </p:nvPr>
        </p:nvSpPr>
        <p:spPr/>
        <p:txBody>
          <a:bodyPr/>
          <a:lstStyle/>
          <a:p>
            <a:r>
              <a:rPr lang="en-GB" u="sng" dirty="0"/>
              <a:t>Christianity</a:t>
            </a:r>
          </a:p>
        </p:txBody>
      </p:sp>
    </p:spTree>
    <p:extLst>
      <p:ext uri="{BB962C8B-B14F-4D97-AF65-F5344CB8AC3E}">
        <p14:creationId xmlns:p14="http://schemas.microsoft.com/office/powerpoint/2010/main" val="2078919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GB" dirty="0"/>
              <a:t>Written by King David after committing adultery with Bathsheba and arranging the death of her husband.</a:t>
            </a:r>
          </a:p>
          <a:p>
            <a:pPr lvl="1"/>
            <a:r>
              <a:rPr lang="en-GB" i="1" dirty="0"/>
              <a:t>Miserere </a:t>
            </a:r>
            <a:r>
              <a:rPr lang="en-GB" i="1" dirty="0" err="1"/>
              <a:t>mei</a:t>
            </a:r>
            <a:r>
              <a:rPr lang="en-GB" i="1" dirty="0"/>
              <a:t>, Deus. </a:t>
            </a:r>
            <a:r>
              <a:rPr lang="en-GB" dirty="0"/>
              <a:t>‘God be merciful to me.’</a:t>
            </a:r>
            <a:endParaRPr lang="en-GB" i="1" dirty="0"/>
          </a:p>
          <a:p>
            <a:pPr marL="0" indent="0">
              <a:buNone/>
            </a:pPr>
            <a:endParaRPr lang="en-GB" dirty="0"/>
          </a:p>
        </p:txBody>
      </p:sp>
      <p:sp>
        <p:nvSpPr>
          <p:cNvPr id="3" name="Title 2"/>
          <p:cNvSpPr>
            <a:spLocks noGrp="1"/>
          </p:cNvSpPr>
          <p:nvPr>
            <p:ph type="title"/>
          </p:nvPr>
        </p:nvSpPr>
        <p:spPr/>
        <p:txBody>
          <a:bodyPr/>
          <a:lstStyle/>
          <a:p>
            <a:pPr algn="just"/>
            <a:r>
              <a:rPr lang="en-GB" u="sng" dirty="0"/>
              <a:t>Psalm 51</a:t>
            </a:r>
          </a:p>
        </p:txBody>
      </p:sp>
      <p:sp>
        <p:nvSpPr>
          <p:cNvPr id="4" name="Rectangle 3"/>
          <p:cNvSpPr/>
          <p:nvPr/>
        </p:nvSpPr>
        <p:spPr>
          <a:xfrm>
            <a:off x="971600" y="3105835"/>
            <a:ext cx="7416824" cy="369332"/>
          </a:xfrm>
          <a:prstGeom prst="rect">
            <a:avLst/>
          </a:prstGeom>
        </p:spPr>
        <p:txBody>
          <a:bodyPr wrap="square">
            <a:spAutoFit/>
          </a:bodyPr>
          <a:lstStyle/>
          <a:p>
            <a:r>
              <a:rPr lang="en-GB" dirty="0">
                <a:hlinkClick r:id="rId3"/>
              </a:rPr>
              <a:t>http://www.youtube.com/watch?v=36Y_ztEW1NE</a:t>
            </a:r>
            <a:r>
              <a:rPr lang="en-GB" dirty="0"/>
              <a:t> </a:t>
            </a:r>
          </a:p>
        </p:txBody>
      </p:sp>
      <p:sp>
        <p:nvSpPr>
          <p:cNvPr id="5" name="Rectangle 4">
            <a:extLst>
              <a:ext uri="{FF2B5EF4-FFF2-40B4-BE49-F238E27FC236}">
                <a16:creationId xmlns="" xmlns:a16="http://schemas.microsoft.com/office/drawing/2014/main" id="{88BC2EBE-8434-41E5-8C46-74655A7C3A6B}"/>
              </a:ext>
            </a:extLst>
          </p:cNvPr>
          <p:cNvSpPr/>
          <p:nvPr/>
        </p:nvSpPr>
        <p:spPr>
          <a:xfrm>
            <a:off x="827584" y="3645024"/>
            <a:ext cx="7416824" cy="369332"/>
          </a:xfrm>
          <a:prstGeom prst="rect">
            <a:avLst/>
          </a:prstGeom>
        </p:spPr>
        <p:txBody>
          <a:bodyPr wrap="square">
            <a:spAutoFit/>
          </a:bodyPr>
          <a:lstStyle/>
          <a:p>
            <a:r>
              <a:rPr lang="en-GB" dirty="0">
                <a:hlinkClick r:id="rId4"/>
              </a:rPr>
              <a:t>https://www.biblegateway.com/passage/?search=ps+51&amp;version=ESVUK</a:t>
            </a:r>
            <a:endParaRPr lang="en-GB" dirty="0"/>
          </a:p>
        </p:txBody>
      </p:sp>
      <p:sp>
        <p:nvSpPr>
          <p:cNvPr id="6" name="Content Placeholder 1"/>
          <p:cNvSpPr txBox="1">
            <a:spLocks/>
          </p:cNvSpPr>
          <p:nvPr/>
        </p:nvSpPr>
        <p:spPr>
          <a:xfrm>
            <a:off x="421196" y="4221088"/>
            <a:ext cx="7247148" cy="4572000"/>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GB" dirty="0" smtClean="0"/>
              <a:t>The full story of David’s life is described in the Bible in 1 Samuel chapters 16-31; the whole of 2 Samuel and 1 Kings 1-2.  The Jewish Star of David is named after him.</a:t>
            </a:r>
            <a:endParaRPr lang="en-GB" dirty="0"/>
          </a:p>
        </p:txBody>
      </p:sp>
      <p:pic>
        <p:nvPicPr>
          <p:cNvPr id="8" name="Picture 2" descr="Magen David PNG, Jewish star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296" y="4806280"/>
            <a:ext cx="1700808" cy="170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0576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átula Frontal de Jars Of Clay - Redemption So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2204864"/>
            <a:ext cx="4179937" cy="417993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395535" y="1556792"/>
            <a:ext cx="8644433" cy="4572000"/>
          </a:xfrm>
        </p:spPr>
        <p:txBody>
          <a:bodyPr/>
          <a:lstStyle/>
          <a:p>
            <a:pPr lvl="1"/>
            <a:r>
              <a:rPr lang="en-GB" i="1" dirty="0"/>
              <a:t>God be Merciful to Me</a:t>
            </a:r>
            <a:r>
              <a:rPr lang="en-GB" dirty="0"/>
              <a:t> by Jars of Clay</a:t>
            </a:r>
          </a:p>
          <a:p>
            <a:pPr lvl="1"/>
            <a:endParaRPr lang="en-GB" i="1" dirty="0"/>
          </a:p>
          <a:p>
            <a:pPr marL="365760" lvl="1" indent="0">
              <a:buNone/>
            </a:pPr>
            <a:r>
              <a:rPr lang="en-GB" i="1" dirty="0"/>
              <a:t>1. Describe David’s feelings </a:t>
            </a:r>
          </a:p>
          <a:p>
            <a:pPr marL="365760" lvl="1" indent="0">
              <a:buNone/>
            </a:pPr>
            <a:r>
              <a:rPr lang="en-GB" i="1" dirty="0"/>
              <a:t>in this song.</a:t>
            </a:r>
          </a:p>
          <a:p>
            <a:pPr marL="365760" lvl="1" indent="0">
              <a:buNone/>
            </a:pPr>
            <a:r>
              <a:rPr lang="en-GB" i="1" dirty="0"/>
              <a:t>2. What is his attitude </a:t>
            </a:r>
          </a:p>
          <a:p>
            <a:pPr marL="365760" lvl="1" indent="0">
              <a:buNone/>
            </a:pPr>
            <a:r>
              <a:rPr lang="en-GB" i="1" dirty="0"/>
              <a:t>towards his crime?</a:t>
            </a:r>
          </a:p>
          <a:p>
            <a:pPr marL="365760" lvl="1" indent="0">
              <a:buNone/>
            </a:pPr>
            <a:r>
              <a:rPr lang="en-GB" i="1" dirty="0"/>
              <a:t>3. What does he want from</a:t>
            </a:r>
          </a:p>
          <a:p>
            <a:pPr marL="365760" lvl="1" indent="0">
              <a:buNone/>
            </a:pPr>
            <a:r>
              <a:rPr lang="en-GB" i="1" dirty="0"/>
              <a:t>God?</a:t>
            </a:r>
          </a:p>
        </p:txBody>
      </p:sp>
      <p:sp>
        <p:nvSpPr>
          <p:cNvPr id="3" name="Title 2"/>
          <p:cNvSpPr>
            <a:spLocks noGrp="1"/>
          </p:cNvSpPr>
          <p:nvPr>
            <p:ph type="title"/>
          </p:nvPr>
        </p:nvSpPr>
        <p:spPr/>
        <p:txBody>
          <a:bodyPr/>
          <a:lstStyle/>
          <a:p>
            <a:pPr algn="just"/>
            <a:r>
              <a:rPr lang="en-GB" u="sng" dirty="0"/>
              <a:t>Psalm 51</a:t>
            </a:r>
          </a:p>
        </p:txBody>
      </p:sp>
      <p:pic>
        <p:nvPicPr>
          <p:cNvPr id="5" name="Picture 2" descr="Magen David PNG, Jewish star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260648"/>
            <a:ext cx="1700808" cy="170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408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1075</TotalTime>
  <Words>1445</Words>
  <Application>Microsoft Office PowerPoint</Application>
  <PresentationFormat>On-screen Show (4:3)</PresentationFormat>
  <Paragraphs>188</Paragraphs>
  <Slides>34</Slides>
  <Notes>10</Notes>
  <HiddenSlides>4</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Paper</vt:lpstr>
      <vt:lpstr>Crime &amp; Punishment</vt:lpstr>
      <vt:lpstr>Crime, Christianity &amp; Human Nature</vt:lpstr>
      <vt:lpstr>Contents of this amazing PowerPoint </vt:lpstr>
      <vt:lpstr>Christianity</vt:lpstr>
      <vt:lpstr>Christianity</vt:lpstr>
      <vt:lpstr>Christianity</vt:lpstr>
      <vt:lpstr>Christianity</vt:lpstr>
      <vt:lpstr>Psalm 51</vt:lpstr>
      <vt:lpstr>Psalm 51</vt:lpstr>
      <vt:lpstr>Psalm 51</vt:lpstr>
      <vt:lpstr>Psalm 51</vt:lpstr>
      <vt:lpstr>Psalm 51</vt:lpstr>
      <vt:lpstr>Psalm 51</vt:lpstr>
      <vt:lpstr>Psalm 51</vt:lpstr>
      <vt:lpstr>Psalm 51</vt:lpstr>
      <vt:lpstr>Christianity</vt:lpstr>
      <vt:lpstr>Law &amp; Grace</vt:lpstr>
      <vt:lpstr>Redemption</vt:lpstr>
      <vt:lpstr>The Character of the Convict</vt:lpstr>
      <vt:lpstr>Inspector Javert’s View of Crriminals</vt:lpstr>
      <vt:lpstr>Law &amp; Grace</vt:lpstr>
      <vt:lpstr>Born Again by Josh Garrels</vt:lpstr>
      <vt:lpstr>Born Again by Josh Garrels</vt:lpstr>
      <vt:lpstr>The Humility of Christ by Timothy Brindle</vt:lpstr>
      <vt:lpstr>The Parable of the Unmerciful Servant</vt:lpstr>
      <vt:lpstr>Signs of forgiveness</vt:lpstr>
      <vt:lpstr>A modern true story of crime &amp; redemption  ‘Forgiveness’ by Matthew West</vt:lpstr>
      <vt:lpstr>‘Forgiveness’ by Matthew West</vt:lpstr>
      <vt:lpstr>PowerPoint Presentation</vt:lpstr>
      <vt:lpstr>Christianity</vt:lpstr>
      <vt:lpstr>Christianity</vt:lpstr>
      <vt:lpstr>Application</vt:lpstr>
      <vt:lpstr>Homework</vt:lpstr>
      <vt:lpstr>Conscience</vt:lpstr>
    </vt:vector>
  </TitlesOfParts>
  <Company>South Hunsley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Crime, Religion &amp; Human Nature</dc:title>
  <dc:creator>Mike Haughton</dc:creator>
  <cp:lastModifiedBy>Michael Haughton</cp:lastModifiedBy>
  <cp:revision>75</cp:revision>
  <dcterms:created xsi:type="dcterms:W3CDTF">2014-03-06T11:04:30Z</dcterms:created>
  <dcterms:modified xsi:type="dcterms:W3CDTF">2025-07-19T14:46:26Z</dcterms:modified>
</cp:coreProperties>
</file>