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8"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408" y="-2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11/24/2018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11/24/2018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569"/>
            <a:ext cx="12191999" cy="923330"/>
          </a:xfrm>
          <a:prstGeom prst="rect">
            <a:avLst/>
          </a:prstGeom>
          <a:noFill/>
        </p:spPr>
        <p:txBody>
          <a:bodyPr wrap="square" lIns="91440" tIns="45720" rIns="91440" bIns="45720">
            <a:spAutoFit/>
          </a:bodyPr>
          <a:lstStyle/>
          <a:p>
            <a:pPr algn="ctr"/>
            <a:r>
              <a:rPr lang="en-US" sz="5400" b="1" dirty="0" smtClean="0">
                <a:ln w="19050">
                  <a:solidFill>
                    <a:schemeClr val="accent2">
                      <a:lumMod val="50000"/>
                    </a:schemeClr>
                  </a:solidFill>
                  <a:prstDash val="solid"/>
                </a:ln>
                <a:solidFill>
                  <a:srgbClr val="FFFFFF"/>
                </a:solidFill>
                <a:effectLst>
                  <a:glow rad="101600">
                    <a:schemeClr val="tx1">
                      <a:alpha val="60000"/>
                    </a:schemeClr>
                  </a:glow>
                  <a:outerShdw dist="38100" dir="2700000" algn="tl" rotWithShape="0">
                    <a:schemeClr val="accent2"/>
                  </a:outerShdw>
                </a:effectLst>
                <a:latin typeface="Eras Medium ITC" panose="020B0602030504020804" pitchFamily="34" charset="0"/>
              </a:rPr>
              <a:t>Post GCSE assessment feed back.</a:t>
            </a:r>
            <a:endParaRPr lang="en-US" sz="5400" b="1" cap="none" spc="0" dirty="0">
              <a:ln w="19050">
                <a:solidFill>
                  <a:schemeClr val="accent2">
                    <a:lumMod val="50000"/>
                  </a:schemeClr>
                </a:solidFill>
                <a:prstDash val="solid"/>
              </a:ln>
              <a:solidFill>
                <a:srgbClr val="FFFFFF"/>
              </a:solidFill>
              <a:effectLst>
                <a:glow rad="101600">
                  <a:schemeClr val="tx1">
                    <a:alpha val="60000"/>
                  </a:schemeClr>
                </a:glow>
                <a:outerShdw dist="38100" dir="2700000" algn="tl" rotWithShape="0">
                  <a:schemeClr val="accent2"/>
                </a:outerShdw>
              </a:effectLst>
              <a:latin typeface="Eras Medium ITC" panose="020B0602030504020804" pitchFamily="34" charset="0"/>
            </a:endParaRPr>
          </a:p>
        </p:txBody>
      </p:sp>
      <p:sp>
        <p:nvSpPr>
          <p:cNvPr id="5" name="TextBox 4"/>
          <p:cNvSpPr txBox="1"/>
          <p:nvPr/>
        </p:nvSpPr>
        <p:spPr>
          <a:xfrm>
            <a:off x="251791" y="1172495"/>
            <a:ext cx="11876000" cy="923330"/>
          </a:xfrm>
          <a:prstGeom prst="rect">
            <a:avLst/>
          </a:prstGeom>
          <a:noFill/>
        </p:spPr>
        <p:txBody>
          <a:bodyPr wrap="square" rtlCol="0">
            <a:spAutoFit/>
          </a:bodyPr>
          <a:lstStyle/>
          <a:p>
            <a:r>
              <a:rPr lang="en-GB" sz="2800" u="sng" dirty="0" smtClean="0">
                <a:latin typeface="Comic Sans MS" panose="030F0702030302020204" pitchFamily="66" charset="0"/>
              </a:rPr>
              <a:t>Key Question;</a:t>
            </a:r>
            <a:r>
              <a:rPr lang="en-GB" sz="2800" dirty="0" smtClean="0">
                <a:latin typeface="Comic Sans MS" panose="030F0702030302020204" pitchFamily="66" charset="0"/>
              </a:rPr>
              <a:t> What can I do to improve my GCSE assessment grade?</a:t>
            </a:r>
            <a:endParaRPr lang="en-GB" sz="2400" dirty="0" smtClean="0">
              <a:effectLst/>
              <a:latin typeface="Comic Sans MS" panose="030F0702030302020204" pitchFamily="66" charset="0"/>
            </a:endParaRPr>
          </a:p>
          <a:p>
            <a:endParaRPr lang="en-GB" sz="2600" dirty="0" smtClean="0">
              <a:effectLst/>
              <a:latin typeface="Comic Sans MS" panose="030F0702030302020204" pitchFamily="66" charset="0"/>
            </a:endParaRPr>
          </a:p>
        </p:txBody>
      </p:sp>
      <p:sp>
        <p:nvSpPr>
          <p:cNvPr id="6" name="TextBox 5"/>
          <p:cNvSpPr txBox="1"/>
          <p:nvPr/>
        </p:nvSpPr>
        <p:spPr>
          <a:xfrm>
            <a:off x="251791" y="1687853"/>
            <a:ext cx="11940208" cy="2831544"/>
          </a:xfrm>
          <a:prstGeom prst="rect">
            <a:avLst/>
          </a:prstGeom>
          <a:noFill/>
        </p:spPr>
        <p:txBody>
          <a:bodyPr wrap="square" rtlCol="0">
            <a:spAutoFit/>
          </a:bodyPr>
          <a:lstStyle/>
          <a:p>
            <a:r>
              <a:rPr lang="en-GB" sz="2800" u="sng" dirty="0" smtClean="0">
                <a:latin typeface="Comic Sans MS" panose="030F0702030302020204" pitchFamily="66" charset="0"/>
              </a:rPr>
              <a:t>To begin… </a:t>
            </a:r>
            <a:endParaRPr lang="en-GB" sz="2800" u="sng" dirty="0">
              <a:latin typeface="Comic Sans MS" panose="030F0702030302020204" pitchFamily="66" charset="0"/>
            </a:endParaRPr>
          </a:p>
          <a:p>
            <a:endParaRPr lang="en-GB" sz="1000" dirty="0" smtClean="0">
              <a:latin typeface="Comic Sans MS" panose="030F0702030302020204" pitchFamily="66" charset="0"/>
            </a:endParaRPr>
          </a:p>
          <a:p>
            <a:pPr marL="514350" indent="-514350">
              <a:buFont typeface="+mj-lt"/>
              <a:buAutoNum type="arabicPeriod"/>
            </a:pPr>
            <a:r>
              <a:rPr lang="en-GB" sz="2800" dirty="0" smtClean="0">
                <a:latin typeface="Comic Sans MS" panose="030F0702030302020204" pitchFamily="66" charset="0"/>
              </a:rPr>
              <a:t>Record the independent learning.</a:t>
            </a:r>
          </a:p>
          <a:p>
            <a:pPr marL="514350" indent="-514350">
              <a:buFont typeface="+mj-lt"/>
              <a:buAutoNum type="arabicPeriod"/>
            </a:pPr>
            <a:r>
              <a:rPr lang="en-GB" sz="2800" dirty="0" smtClean="0">
                <a:latin typeface="Comic Sans MS" panose="030F0702030302020204" pitchFamily="66" charset="0"/>
              </a:rPr>
              <a:t>Read through your assessment and the comments your teacher has written on your work and on the purple sheet.</a:t>
            </a:r>
          </a:p>
          <a:p>
            <a:pPr marL="514350" indent="-514350">
              <a:buFont typeface="+mj-lt"/>
              <a:buAutoNum type="arabicPeriod"/>
            </a:pPr>
            <a:r>
              <a:rPr lang="en-GB" sz="2800" dirty="0" smtClean="0">
                <a:latin typeface="Comic Sans MS" panose="030F0702030302020204" pitchFamily="66" charset="0"/>
              </a:rPr>
              <a:t>Write how many marks you were off your target/grade 5/grade 9.</a:t>
            </a:r>
            <a:endParaRPr lang="en-GB" sz="2800" dirty="0">
              <a:latin typeface="Comic Sans MS" panose="030F0702030302020204" pitchFamily="66" charset="0"/>
            </a:endParaRPr>
          </a:p>
          <a:p>
            <a:r>
              <a:rPr lang="en-GB" sz="2800" u="sng" dirty="0" smtClean="0">
                <a:latin typeface="Comic Sans MS" panose="030F0702030302020204" pitchFamily="66" charset="0"/>
              </a:rPr>
              <a:t>Extension:</a:t>
            </a:r>
            <a:r>
              <a:rPr lang="en-GB" sz="2800" dirty="0" smtClean="0">
                <a:latin typeface="Comic Sans MS" panose="030F0702030302020204" pitchFamily="66" charset="0"/>
              </a:rPr>
              <a:t> Read up on a weak area.</a:t>
            </a:r>
            <a:endParaRPr lang="en-GB" sz="2800" u="sng" dirty="0" smtClean="0">
              <a:latin typeface="Comic Sans MS" panose="030F0702030302020204" pitchFamily="66" charset="0"/>
            </a:endParaRPr>
          </a:p>
        </p:txBody>
      </p:sp>
      <p:sp>
        <p:nvSpPr>
          <p:cNvPr id="7" name="Rectangle 6"/>
          <p:cNvSpPr/>
          <p:nvPr/>
        </p:nvSpPr>
        <p:spPr>
          <a:xfrm>
            <a:off x="1577009" y="983974"/>
            <a:ext cx="9051234" cy="95070"/>
          </a:xfrm>
          <a:prstGeom prst="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0725113" y="983974"/>
            <a:ext cx="1466886" cy="95070"/>
          </a:xfrm>
          <a:prstGeom prst="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3253" y="978122"/>
            <a:ext cx="1466886" cy="95070"/>
          </a:xfrm>
          <a:prstGeom prst="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51791" y="5293794"/>
            <a:ext cx="9896306" cy="1785104"/>
          </a:xfrm>
          <a:prstGeom prst="rect">
            <a:avLst/>
          </a:prstGeom>
          <a:noFill/>
        </p:spPr>
        <p:txBody>
          <a:bodyPr wrap="square" rtlCol="0">
            <a:spAutoFit/>
          </a:bodyPr>
          <a:lstStyle/>
          <a:p>
            <a:r>
              <a:rPr lang="en-GB" sz="2800" u="sng" dirty="0" smtClean="0">
                <a:latin typeface="Comic Sans MS" panose="030F0702030302020204" pitchFamily="66" charset="0"/>
              </a:rPr>
              <a:t>I.L.</a:t>
            </a:r>
            <a:endParaRPr lang="en-GB" sz="2800" dirty="0" smtClean="0">
              <a:latin typeface="Comic Sans MS" panose="030F0702030302020204" pitchFamily="66" charset="0"/>
            </a:endParaRPr>
          </a:p>
          <a:p>
            <a:r>
              <a:rPr lang="en-GB" sz="2800" dirty="0" smtClean="0">
                <a:latin typeface="Comic Sans MS" panose="030F0702030302020204" pitchFamily="66" charset="0"/>
              </a:rPr>
              <a:t>Redo the question where you dropped the most marks.  If you got 100% you have no homework; have a cup of tea.</a:t>
            </a:r>
            <a:endParaRPr lang="en-GB" sz="2400" dirty="0" smtClean="0">
              <a:effectLst/>
              <a:latin typeface="Comic Sans MS" panose="030F0702030302020204" pitchFamily="66" charset="0"/>
            </a:endParaRPr>
          </a:p>
          <a:p>
            <a:endParaRPr lang="en-GB" sz="2600" dirty="0" smtClean="0">
              <a:effectLst/>
              <a:latin typeface="Comic Sans MS" panose="030F0702030302020204" pitchFamily="66" charset="0"/>
            </a:endParaRPr>
          </a:p>
        </p:txBody>
      </p:sp>
      <p:pic>
        <p:nvPicPr>
          <p:cNvPr id="1026" name="Picture 2" descr="http://www.edilongford.ie/images/moving%20servic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148097" y="4730619"/>
            <a:ext cx="1979694" cy="2480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182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52293" y="-5288"/>
            <a:ext cx="5633273" cy="707886"/>
          </a:xfrm>
          <a:prstGeom prst="rect">
            <a:avLst/>
          </a:prstGeom>
          <a:noFill/>
        </p:spPr>
        <p:txBody>
          <a:bodyPr wrap="none" lIns="91440" tIns="45720" rIns="91440" bIns="45720">
            <a:spAutoFit/>
          </a:bodyPr>
          <a:lstStyle/>
          <a:p>
            <a:pPr algn="ctr"/>
            <a:r>
              <a:rPr lang="en-US" sz="4000" b="1" spc="50" dirty="0" smtClean="0">
                <a:ln w="12700" cmpd="sng">
                  <a:solidFill>
                    <a:srgbClr val="990033"/>
                  </a:solidFill>
                  <a:prstDash val="solid"/>
                </a:ln>
                <a:solidFill>
                  <a:schemeClr val="accent6">
                    <a:tint val="1000"/>
                  </a:schemeClr>
                </a:solidFill>
                <a:effectLst>
                  <a:glow rad="53100">
                    <a:schemeClr val="accent6">
                      <a:satMod val="180000"/>
                      <a:alpha val="30000"/>
                    </a:schemeClr>
                  </a:glow>
                </a:effectLst>
                <a:latin typeface="Comic Sans MS" panose="030F0702030302020204" pitchFamily="66" charset="0"/>
              </a:rPr>
              <a:t>Mock Exam Feedback</a:t>
            </a:r>
            <a:endParaRPr lang="en-US" sz="4000" b="1" cap="none" spc="50" dirty="0">
              <a:ln w="12700" cmpd="sng">
                <a:solidFill>
                  <a:srgbClr val="990033"/>
                </a:solidFill>
                <a:prstDash val="solid"/>
              </a:ln>
              <a:solidFill>
                <a:schemeClr val="accent6">
                  <a:tint val="1000"/>
                </a:schemeClr>
              </a:solidFill>
              <a:effectLst>
                <a:glow rad="53100">
                  <a:schemeClr val="accent6">
                    <a:satMod val="180000"/>
                    <a:alpha val="30000"/>
                  </a:schemeClr>
                </a:glow>
              </a:effectLst>
              <a:latin typeface="Comic Sans MS" panose="030F0702030302020204" pitchFamily="66" charset="0"/>
            </a:endParaRPr>
          </a:p>
        </p:txBody>
      </p:sp>
      <p:sp>
        <p:nvSpPr>
          <p:cNvPr id="4" name="TextBox 3"/>
          <p:cNvSpPr txBox="1"/>
          <p:nvPr/>
        </p:nvSpPr>
        <p:spPr>
          <a:xfrm>
            <a:off x="414064" y="131286"/>
            <a:ext cx="7200800" cy="1815882"/>
          </a:xfrm>
          <a:prstGeom prst="rect">
            <a:avLst/>
          </a:prstGeom>
          <a:noFill/>
        </p:spPr>
        <p:txBody>
          <a:bodyPr wrap="square" rtlCol="0">
            <a:spAutoFit/>
          </a:bodyPr>
          <a:lstStyle/>
          <a:p>
            <a:r>
              <a:rPr lang="en-GB" sz="2800" dirty="0">
                <a:latin typeface="Comic Sans MS" panose="030F0702030302020204" pitchFamily="66" charset="0"/>
              </a:rPr>
              <a:t>Key Question;</a:t>
            </a:r>
          </a:p>
          <a:p>
            <a:endParaRPr lang="en-GB" sz="2800" dirty="0">
              <a:latin typeface="Comic Sans MS" panose="030F0702030302020204" pitchFamily="66" charset="0"/>
            </a:endParaRPr>
          </a:p>
          <a:p>
            <a:r>
              <a:rPr lang="en-GB" sz="2800" dirty="0">
                <a:latin typeface="Comic Sans MS" panose="030F0702030302020204" pitchFamily="66" charset="0"/>
              </a:rPr>
              <a:t>What do I need to do to improve my exam result and make progress?</a:t>
            </a:r>
          </a:p>
        </p:txBody>
      </p:sp>
      <p:sp>
        <p:nvSpPr>
          <p:cNvPr id="5" name="TextBox 4"/>
          <p:cNvSpPr txBox="1"/>
          <p:nvPr/>
        </p:nvSpPr>
        <p:spPr>
          <a:xfrm>
            <a:off x="217112" y="1258163"/>
            <a:ext cx="11913526" cy="5262979"/>
          </a:xfrm>
          <a:prstGeom prst="rect">
            <a:avLst/>
          </a:prstGeom>
          <a:noFill/>
        </p:spPr>
        <p:txBody>
          <a:bodyPr wrap="square" rtlCol="0">
            <a:spAutoFit/>
          </a:bodyPr>
          <a:lstStyle/>
          <a:p>
            <a:endParaRPr lang="en-GB" sz="2800" dirty="0">
              <a:latin typeface="Comic Sans MS" panose="030F0702030302020204" pitchFamily="66" charset="0"/>
            </a:endParaRPr>
          </a:p>
          <a:p>
            <a:pPr marL="457200" indent="-457200">
              <a:buFont typeface="+mj-lt"/>
              <a:buAutoNum type="arabicPeriod" startAt="5"/>
            </a:pPr>
            <a:endParaRPr lang="en-GB" sz="2800" dirty="0">
              <a:latin typeface="Comic Sans MS" panose="030F0702030302020204" pitchFamily="66" charset="0"/>
            </a:endParaRPr>
          </a:p>
          <a:p>
            <a:pPr marL="457200" indent="-457200" algn="just">
              <a:buFont typeface="+mj-lt"/>
              <a:buAutoNum type="arabicPeriod" startAt="5"/>
            </a:pPr>
            <a:r>
              <a:rPr lang="en-GB" sz="2800" dirty="0">
                <a:latin typeface="Comic Sans MS" panose="030F0702030302020204" pitchFamily="66" charset="0"/>
              </a:rPr>
              <a:t>Look at how many marks each question is worth and note </a:t>
            </a:r>
            <a:r>
              <a:rPr lang="en-GB" sz="2800" dirty="0">
                <a:solidFill>
                  <a:srgbClr val="33CC33"/>
                </a:solidFill>
                <a:latin typeface="Comic Sans MS" panose="030F0702030302020204" pitchFamily="66" charset="0"/>
              </a:rPr>
              <a:t>in green </a:t>
            </a:r>
            <a:r>
              <a:rPr lang="en-GB" sz="2800" dirty="0">
                <a:latin typeface="Comic Sans MS" panose="030F0702030302020204" pitchFamily="66" charset="0"/>
              </a:rPr>
              <a:t>how many marks you dropped with a minus sign, e.g. ‘</a:t>
            </a:r>
            <a:r>
              <a:rPr lang="en-GB" sz="2800" dirty="0">
                <a:solidFill>
                  <a:srgbClr val="33CC33"/>
                </a:solidFill>
                <a:latin typeface="Comic Sans MS" panose="030F0702030302020204" pitchFamily="66" charset="0"/>
              </a:rPr>
              <a:t>-2</a:t>
            </a:r>
            <a:r>
              <a:rPr lang="en-GB" sz="2800" dirty="0">
                <a:latin typeface="Comic Sans MS" panose="030F0702030302020204" pitchFamily="66" charset="0"/>
              </a:rPr>
              <a:t>’.  If you dropped no marks, put a green tick next to the number.</a:t>
            </a:r>
          </a:p>
          <a:p>
            <a:pPr marL="457200" indent="-457200" algn="just">
              <a:buFont typeface="+mj-lt"/>
              <a:buAutoNum type="arabicPeriod" startAt="5"/>
            </a:pPr>
            <a:r>
              <a:rPr lang="en-GB" sz="2800" dirty="0" smtClean="0">
                <a:latin typeface="Comic Sans MS" panose="030F0702030302020204" pitchFamily="66" charset="0"/>
              </a:rPr>
              <a:t>In </a:t>
            </a:r>
            <a:r>
              <a:rPr lang="en-GB" sz="2800" dirty="0">
                <a:latin typeface="Comic Sans MS" panose="030F0702030302020204" pitchFamily="66" charset="0"/>
              </a:rPr>
              <a:t>your exercise books you have an A5 handout called ‘RE Marking Abbreviations’.  These abbreviations have been used in the marking of your exam. Using green, go through the whole paper and write out in full the meaning of any abbreviations that you don’t know.  Do this on the exam paper itself.</a:t>
            </a:r>
          </a:p>
          <a:p>
            <a:pPr algn="just"/>
            <a:r>
              <a:rPr lang="en-GB" sz="2800" dirty="0">
                <a:latin typeface="Comic Sans MS" panose="030F0702030302020204" pitchFamily="66" charset="0"/>
              </a:rPr>
              <a:t>6a. Extension Read up on a question that you did not answer successfully.</a:t>
            </a:r>
          </a:p>
        </p:txBody>
      </p:sp>
      <p:pic>
        <p:nvPicPr>
          <p:cNvPr id="1026" name="Picture 2" descr="http://www.childrencomefirst.com/animations/key_to_sucess_3266398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673444">
            <a:off x="7589069" y="626872"/>
            <a:ext cx="4414915" cy="1735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461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00064"/>
            <a:ext cx="12192001" cy="6555641"/>
          </a:xfrm>
          <a:prstGeom prst="rect">
            <a:avLst/>
          </a:prstGeom>
          <a:noFill/>
        </p:spPr>
        <p:txBody>
          <a:bodyPr wrap="square" rtlCol="0">
            <a:spAutoFit/>
          </a:bodyPr>
          <a:lstStyle/>
          <a:p>
            <a:pPr marL="342900" indent="-342900">
              <a:buAutoNum type="arabicPeriod"/>
            </a:pPr>
            <a:r>
              <a:rPr lang="en-GB" sz="2000" dirty="0" smtClean="0">
                <a:effectLst/>
                <a:latin typeface="Comic Sans MS" panose="030F0702030302020204" pitchFamily="66" charset="0"/>
              </a:rPr>
              <a:t>To </a:t>
            </a:r>
            <a:r>
              <a:rPr lang="en-GB" sz="2000" dirty="0" smtClean="0">
                <a:latin typeface="Comic Sans MS" panose="030F0702030302020204" pitchFamily="66" charset="0"/>
              </a:rPr>
              <a:t>add</a:t>
            </a:r>
            <a:r>
              <a:rPr lang="en-GB" sz="2000" dirty="0" smtClean="0">
                <a:effectLst/>
                <a:latin typeface="Comic Sans MS" panose="030F0702030302020204" pitchFamily="66" charset="0"/>
              </a:rPr>
              <a:t> specific examples/ detailed reasons to develop some points further.</a:t>
            </a:r>
            <a:endParaRPr lang="en-GB" sz="700" dirty="0" smtClean="0">
              <a:effectLst/>
              <a:latin typeface="Comic Sans MS" panose="030F0702030302020204" pitchFamily="66" charset="0"/>
            </a:endParaRPr>
          </a:p>
          <a:p>
            <a:pPr marL="342900" indent="-342900">
              <a:buAutoNum type="arabicPeriod"/>
            </a:pPr>
            <a:r>
              <a:rPr lang="en-GB" sz="2000" dirty="0" smtClean="0">
                <a:effectLst/>
                <a:latin typeface="Comic Sans MS" panose="030F0702030302020204" pitchFamily="66" charset="0"/>
              </a:rPr>
              <a:t>To </a:t>
            </a:r>
            <a:r>
              <a:rPr lang="en-GB" sz="2000" dirty="0" smtClean="0">
                <a:latin typeface="Comic Sans MS" panose="030F0702030302020204" pitchFamily="66" charset="0"/>
              </a:rPr>
              <a:t>give </a:t>
            </a:r>
            <a:r>
              <a:rPr lang="en-GB" sz="2000" b="1" u="sng" dirty="0">
                <a:solidFill>
                  <a:srgbClr val="00B0F0"/>
                </a:solidFill>
                <a:latin typeface="Comic Sans MS" panose="030F0702030302020204" pitchFamily="66" charset="0"/>
              </a:rPr>
              <a:t>detailed</a:t>
            </a:r>
            <a:r>
              <a:rPr lang="en-GB" sz="2000" dirty="0" smtClean="0">
                <a:latin typeface="Comic Sans MS" panose="030F0702030302020204" pitchFamily="66" charset="0"/>
              </a:rPr>
              <a:t> </a:t>
            </a:r>
            <a:r>
              <a:rPr lang="en-GB" sz="2000" dirty="0" smtClean="0">
                <a:effectLst/>
                <a:latin typeface="Comic Sans MS" panose="030F0702030302020204" pitchFamily="66" charset="0"/>
              </a:rPr>
              <a:t>religious beliefs/teachings to develop answers. </a:t>
            </a:r>
            <a:endParaRPr lang="en-GB" sz="700" dirty="0" smtClean="0">
              <a:effectLst/>
              <a:latin typeface="Comic Sans MS" panose="030F0702030302020204" pitchFamily="66" charset="0"/>
            </a:endParaRPr>
          </a:p>
          <a:p>
            <a:pPr marL="342900" indent="-342900">
              <a:buAutoNum type="arabicPeriod"/>
            </a:pPr>
            <a:r>
              <a:rPr lang="en-GB" sz="2000" dirty="0" smtClean="0">
                <a:effectLst/>
                <a:latin typeface="Comic Sans MS" panose="030F0702030302020204" pitchFamily="66" charset="0"/>
              </a:rPr>
              <a:t>To learn key terms</a:t>
            </a:r>
            <a:r>
              <a:rPr lang="en-GB" sz="2000" dirty="0" smtClean="0">
                <a:latin typeface="Comic Sans MS" panose="030F0702030302020204" pitchFamily="66" charset="0"/>
              </a:rPr>
              <a:t>.</a:t>
            </a:r>
          </a:p>
          <a:p>
            <a:pPr marL="342900" indent="-342900">
              <a:buAutoNum type="arabicPeriod"/>
            </a:pPr>
            <a:r>
              <a:rPr lang="en-GB" sz="2000" dirty="0" smtClean="0">
                <a:latin typeface="Comic Sans MS" panose="030F0702030302020204" pitchFamily="66" charset="0"/>
              </a:rPr>
              <a:t>In 12 mark questions, to use three or more </a:t>
            </a:r>
            <a:r>
              <a:rPr lang="en-GB" sz="2000" b="1" u="sng" dirty="0">
                <a:solidFill>
                  <a:srgbClr val="00B0F0"/>
                </a:solidFill>
                <a:latin typeface="Comic Sans MS" panose="030F0702030302020204" pitchFamily="66" charset="0"/>
              </a:rPr>
              <a:t>explained</a:t>
            </a:r>
            <a:r>
              <a:rPr lang="en-GB" sz="2000" dirty="0">
                <a:latin typeface="Comic Sans MS" panose="030F0702030302020204" pitchFamily="66" charset="0"/>
              </a:rPr>
              <a:t> religious ideas</a:t>
            </a:r>
            <a:r>
              <a:rPr lang="en-GB" sz="2000" dirty="0" smtClean="0">
                <a:latin typeface="Comic Sans MS" panose="030F0702030302020204" pitchFamily="66" charset="0"/>
              </a:rPr>
              <a:t>.    </a:t>
            </a:r>
          </a:p>
          <a:p>
            <a:r>
              <a:rPr lang="en-GB" sz="2000" dirty="0" smtClean="0">
                <a:latin typeface="Comic Sans MS" panose="030F0702030302020204" pitchFamily="66" charset="0"/>
              </a:rPr>
              <a:t>5. To manage time effectively and finish all questions, e.g., by answering the questions in reverse order.</a:t>
            </a:r>
          </a:p>
          <a:p>
            <a:r>
              <a:rPr lang="en-GB" sz="2000" dirty="0">
                <a:latin typeface="Comic Sans MS" panose="030F0702030302020204" pitchFamily="66" charset="0"/>
              </a:rPr>
              <a:t>6</a:t>
            </a:r>
            <a:r>
              <a:rPr lang="en-GB" sz="2000" dirty="0" smtClean="0">
                <a:latin typeface="Comic Sans MS" panose="030F0702030302020204" pitchFamily="66" charset="0"/>
              </a:rPr>
              <a:t>. To show how ideas work in practice by giving examples.</a:t>
            </a:r>
          </a:p>
          <a:p>
            <a:r>
              <a:rPr lang="en-GB" sz="2000" dirty="0">
                <a:latin typeface="Comic Sans MS" panose="030F0702030302020204" pitchFamily="66" charset="0"/>
              </a:rPr>
              <a:t>7</a:t>
            </a:r>
            <a:r>
              <a:rPr lang="en-GB" sz="2000" dirty="0" smtClean="0">
                <a:latin typeface="Comic Sans MS" panose="030F0702030302020204" pitchFamily="66" charset="0"/>
              </a:rPr>
              <a:t>.  In </a:t>
            </a:r>
            <a:r>
              <a:rPr lang="en-GB" sz="2000" dirty="0">
                <a:latin typeface="Comic Sans MS" panose="030F0702030302020204" pitchFamily="66" charset="0"/>
              </a:rPr>
              <a:t>12 mark questions, to give at least 2 reasons for the statement and at least 2 against with examples to explain each </a:t>
            </a:r>
            <a:r>
              <a:rPr lang="en-GB" sz="2000" dirty="0" smtClean="0">
                <a:latin typeface="Comic Sans MS" panose="030F0702030302020204" pitchFamily="66" charset="0"/>
              </a:rPr>
              <a:t>side.</a:t>
            </a:r>
            <a:endParaRPr lang="en-GB" sz="2000" dirty="0">
              <a:latin typeface="Comic Sans MS" panose="030F0702030302020204" pitchFamily="66" charset="0"/>
            </a:endParaRPr>
          </a:p>
          <a:p>
            <a:r>
              <a:rPr lang="en-GB" sz="2000" dirty="0" smtClean="0">
                <a:latin typeface="Comic Sans MS" panose="030F0702030302020204" pitchFamily="66" charset="0"/>
              </a:rPr>
              <a:t>8. To </a:t>
            </a:r>
            <a:r>
              <a:rPr lang="en-GB" sz="2000" dirty="0">
                <a:latin typeface="Comic Sans MS" panose="030F0702030302020204" pitchFamily="66" charset="0"/>
              </a:rPr>
              <a:t>show clearly in your answer that you understand the question e.g. that </a:t>
            </a:r>
            <a:r>
              <a:rPr lang="en-GB" sz="2000" dirty="0" smtClean="0">
                <a:latin typeface="Comic Sans MS" panose="030F0702030302020204" pitchFamily="66" charset="0"/>
              </a:rPr>
              <a:t>‘corporal punishment’ </a:t>
            </a:r>
            <a:r>
              <a:rPr lang="en-GB" sz="2000" dirty="0">
                <a:latin typeface="Comic Sans MS" panose="030F0702030302020204" pitchFamily="66" charset="0"/>
              </a:rPr>
              <a:t>≠ </a:t>
            </a:r>
            <a:r>
              <a:rPr lang="en-GB" sz="2000" dirty="0" smtClean="0">
                <a:latin typeface="Comic Sans MS" panose="030F0702030302020204" pitchFamily="66" charset="0"/>
              </a:rPr>
              <a:t>‘capital punishment’.</a:t>
            </a:r>
            <a:endParaRPr lang="en-GB" sz="2000" dirty="0">
              <a:latin typeface="Comic Sans MS" panose="030F0702030302020204" pitchFamily="66" charset="0"/>
            </a:endParaRPr>
          </a:p>
          <a:p>
            <a:r>
              <a:rPr lang="en-GB" sz="2000" dirty="0" smtClean="0">
                <a:latin typeface="Comic Sans MS" panose="030F0702030302020204" pitchFamily="66" charset="0"/>
              </a:rPr>
              <a:t>9. To </a:t>
            </a:r>
            <a:r>
              <a:rPr lang="en-GB" sz="2000" dirty="0">
                <a:latin typeface="Comic Sans MS" panose="030F0702030302020204" pitchFamily="66" charset="0"/>
              </a:rPr>
              <a:t>include the </a:t>
            </a:r>
            <a:r>
              <a:rPr lang="en-GB" sz="2000" b="1" u="sng" dirty="0">
                <a:solidFill>
                  <a:srgbClr val="00B0F0"/>
                </a:solidFill>
                <a:latin typeface="Comic Sans MS" panose="030F0702030302020204" pitchFamily="66" charset="0"/>
              </a:rPr>
              <a:t>most relevant</a:t>
            </a:r>
            <a:r>
              <a:rPr lang="en-GB" sz="2000" b="1" dirty="0">
                <a:solidFill>
                  <a:srgbClr val="00B0F0"/>
                </a:solidFill>
                <a:latin typeface="Comic Sans MS" panose="030F0702030302020204" pitchFamily="66" charset="0"/>
              </a:rPr>
              <a:t> </a:t>
            </a:r>
            <a:r>
              <a:rPr lang="en-GB" sz="2000" dirty="0">
                <a:latin typeface="Comic Sans MS" panose="030F0702030302020204" pitchFamily="66" charset="0"/>
              </a:rPr>
              <a:t>religious teachings in my </a:t>
            </a:r>
            <a:r>
              <a:rPr lang="en-GB" sz="2000" dirty="0" smtClean="0">
                <a:latin typeface="Comic Sans MS" panose="030F0702030302020204" pitchFamily="66" charset="0"/>
              </a:rPr>
              <a:t>answers.</a:t>
            </a:r>
            <a:endParaRPr lang="en-GB" sz="2000" dirty="0">
              <a:latin typeface="Comic Sans MS" panose="030F0702030302020204" pitchFamily="66" charset="0"/>
            </a:endParaRPr>
          </a:p>
          <a:p>
            <a:r>
              <a:rPr lang="en-GB" sz="2000" dirty="0" smtClean="0">
                <a:latin typeface="Comic Sans MS" panose="030F0702030302020204" pitchFamily="66" charset="0"/>
              </a:rPr>
              <a:t>10. To </a:t>
            </a:r>
            <a:r>
              <a:rPr lang="en-GB" sz="2000" dirty="0">
                <a:latin typeface="Comic Sans MS" panose="030F0702030302020204" pitchFamily="66" charset="0"/>
              </a:rPr>
              <a:t>avoid contradicting myself in 12 mark answers.</a:t>
            </a:r>
          </a:p>
          <a:p>
            <a:r>
              <a:rPr lang="en-GB" sz="2000" dirty="0" smtClean="0">
                <a:latin typeface="Comic Sans MS" panose="030F0702030302020204" pitchFamily="66" charset="0"/>
              </a:rPr>
              <a:t>11. To </a:t>
            </a:r>
            <a:r>
              <a:rPr lang="en-GB" sz="2000" dirty="0">
                <a:latin typeface="Comic Sans MS" panose="030F0702030302020204" pitchFamily="66" charset="0"/>
              </a:rPr>
              <a:t>develop a clearer understanding of Buddhism.</a:t>
            </a:r>
          </a:p>
          <a:p>
            <a:r>
              <a:rPr lang="en-GB" sz="2000" dirty="0" smtClean="0">
                <a:latin typeface="Comic Sans MS" panose="030F0702030302020204" pitchFamily="66" charset="0"/>
              </a:rPr>
              <a:t>12. To </a:t>
            </a:r>
            <a:r>
              <a:rPr lang="en-GB" sz="2000" dirty="0">
                <a:latin typeface="Comic Sans MS" panose="030F0702030302020204" pitchFamily="66" charset="0"/>
              </a:rPr>
              <a:t>make sure I </a:t>
            </a:r>
            <a:r>
              <a:rPr lang="en-GB" sz="2000" dirty="0" smtClean="0">
                <a:latin typeface="Comic Sans MS" panose="030F0702030302020204" pitchFamily="66" charset="0"/>
              </a:rPr>
              <a:t>do what the question says.</a:t>
            </a:r>
            <a:endParaRPr lang="en-GB" sz="2000" dirty="0">
              <a:latin typeface="Comic Sans MS" panose="030F0702030302020204" pitchFamily="66" charset="0"/>
            </a:endParaRPr>
          </a:p>
          <a:p>
            <a:r>
              <a:rPr lang="en-GB" sz="2000" dirty="0" smtClean="0">
                <a:latin typeface="Comic Sans MS" panose="030F0702030302020204" pitchFamily="66" charset="0"/>
              </a:rPr>
              <a:t>13. </a:t>
            </a:r>
            <a:r>
              <a:rPr lang="en-GB" sz="2000" dirty="0">
                <a:latin typeface="Comic Sans MS" panose="030F0702030302020204" pitchFamily="66" charset="0"/>
              </a:rPr>
              <a:t>To make sure reasons given in an answer are </a:t>
            </a:r>
            <a:r>
              <a:rPr lang="en-GB" sz="2000" b="1" u="sng" dirty="0">
                <a:solidFill>
                  <a:srgbClr val="00B0F0"/>
                </a:solidFill>
                <a:latin typeface="Comic Sans MS" panose="030F0702030302020204" pitchFamily="66" charset="0"/>
              </a:rPr>
              <a:t>different</a:t>
            </a:r>
            <a:r>
              <a:rPr lang="en-GB" sz="2000"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GB" sz="2000" dirty="0">
                <a:latin typeface="Comic Sans MS" panose="030F0702030302020204" pitchFamily="66" charset="0"/>
              </a:rPr>
              <a:t>not just the same idea repeated in different words.</a:t>
            </a:r>
          </a:p>
          <a:p>
            <a:r>
              <a:rPr lang="en-GB" sz="2000" dirty="0" smtClean="0">
                <a:latin typeface="Comic Sans MS" panose="030F0702030302020204" pitchFamily="66" charset="0"/>
              </a:rPr>
              <a:t>14. </a:t>
            </a:r>
            <a:r>
              <a:rPr lang="en-GB" sz="2000" dirty="0">
                <a:latin typeface="Comic Sans MS" panose="030F0702030302020204" pitchFamily="66" charset="0"/>
              </a:rPr>
              <a:t>In questions worth 4 or 5 marks, </a:t>
            </a:r>
            <a:r>
              <a:rPr lang="en-GB" sz="2000" dirty="0" smtClean="0">
                <a:latin typeface="Comic Sans MS" panose="030F0702030302020204" pitchFamily="66" charset="0"/>
              </a:rPr>
              <a:t>to </a:t>
            </a:r>
            <a:r>
              <a:rPr lang="en-GB" sz="2000" dirty="0">
                <a:latin typeface="Comic Sans MS" panose="030F0702030302020204" pitchFamily="66" charset="0"/>
              </a:rPr>
              <a:t>take </a:t>
            </a:r>
            <a:r>
              <a:rPr lang="en-GB" sz="2000" b="1" u="sng" dirty="0">
                <a:solidFill>
                  <a:srgbClr val="00B0F0"/>
                </a:solidFill>
                <a:latin typeface="Comic Sans MS" panose="030F0702030302020204" pitchFamily="66" charset="0"/>
              </a:rPr>
              <a:t>two points</a:t>
            </a:r>
            <a:r>
              <a:rPr lang="en-GB" sz="2000" b="1" dirty="0">
                <a:solidFill>
                  <a:srgbClr val="00B0F0"/>
                </a:solidFill>
                <a:latin typeface="Comic Sans MS" panose="030F0702030302020204" pitchFamily="66" charset="0"/>
              </a:rPr>
              <a:t> </a:t>
            </a:r>
            <a:r>
              <a:rPr lang="en-GB" sz="2000" dirty="0">
                <a:latin typeface="Comic Sans MS" panose="030F0702030302020204" pitchFamily="66" charset="0"/>
              </a:rPr>
              <a:t>and develop them by explaining </a:t>
            </a:r>
            <a:r>
              <a:rPr lang="en-GB" sz="2000" dirty="0" smtClean="0">
                <a:latin typeface="Comic Sans MS" panose="030F0702030302020204" pitchFamily="66" charset="0"/>
              </a:rPr>
              <a:t>in detail</a:t>
            </a:r>
            <a:r>
              <a:rPr lang="en-GB" sz="2000" dirty="0">
                <a:latin typeface="Comic Sans MS" panose="030F0702030302020204" pitchFamily="66" charset="0"/>
              </a:rPr>
              <a:t>.</a:t>
            </a:r>
          </a:p>
          <a:p>
            <a:r>
              <a:rPr lang="en-GB" sz="2000" dirty="0" smtClean="0">
                <a:latin typeface="Comic Sans MS" panose="030F0702030302020204" pitchFamily="66" charset="0"/>
              </a:rPr>
              <a:t>15. To </a:t>
            </a:r>
            <a:r>
              <a:rPr lang="en-GB" sz="2000" dirty="0">
                <a:latin typeface="Comic Sans MS" panose="030F0702030302020204" pitchFamily="66" charset="0"/>
              </a:rPr>
              <a:t>give top priority to memorising </a:t>
            </a:r>
            <a:r>
              <a:rPr lang="en-GB" sz="2000" b="1" u="sng" dirty="0">
                <a:solidFill>
                  <a:srgbClr val="00B0F0"/>
                </a:solidFill>
                <a:latin typeface="Comic Sans MS" panose="030F0702030302020204" pitchFamily="66" charset="0"/>
              </a:rPr>
              <a:t>scriptural</a:t>
            </a:r>
            <a:r>
              <a:rPr lang="en-GB" sz="2000" dirty="0">
                <a:solidFill>
                  <a:srgbClr val="FFFF00"/>
                </a:solidFill>
                <a:latin typeface="Comic Sans MS" panose="030F0702030302020204" pitchFamily="66" charset="0"/>
              </a:rPr>
              <a:t> </a:t>
            </a:r>
            <a:r>
              <a:rPr lang="en-GB" sz="2000" dirty="0" smtClean="0">
                <a:solidFill>
                  <a:srgbClr val="FFFF00"/>
                </a:solidFill>
                <a:latin typeface="Comic Sans MS" panose="030F0702030302020204" pitchFamily="66" charset="0"/>
              </a:rPr>
              <a:t>(holy book) </a:t>
            </a:r>
            <a:r>
              <a:rPr lang="en-GB" sz="2000" dirty="0" smtClean="0">
                <a:latin typeface="Comic Sans MS" panose="030F0702030302020204" pitchFamily="66" charset="0"/>
              </a:rPr>
              <a:t>teachings</a:t>
            </a:r>
            <a:r>
              <a:rPr lang="en-GB" sz="2000" dirty="0">
                <a:latin typeface="Comic Sans MS" panose="030F0702030302020204" pitchFamily="66" charset="0"/>
              </a:rPr>
              <a:t>. </a:t>
            </a:r>
          </a:p>
          <a:p>
            <a:r>
              <a:rPr lang="en-GB" sz="2000" dirty="0" smtClean="0">
                <a:latin typeface="Comic Sans MS" panose="030F0702030302020204" pitchFamily="66" charset="0"/>
              </a:rPr>
              <a:t>16. </a:t>
            </a:r>
            <a:r>
              <a:rPr lang="en-GB" sz="2000" dirty="0">
                <a:latin typeface="Comic Sans MS" panose="030F0702030302020204" pitchFamily="66" charset="0"/>
              </a:rPr>
              <a:t>In questions worth 4 or 5 marks, </a:t>
            </a:r>
            <a:r>
              <a:rPr lang="en-GB" sz="2000" dirty="0" smtClean="0">
                <a:latin typeface="Comic Sans MS" panose="030F0702030302020204" pitchFamily="66" charset="0"/>
              </a:rPr>
              <a:t>to give </a:t>
            </a:r>
            <a:r>
              <a:rPr lang="en-GB" sz="2000" dirty="0">
                <a:latin typeface="Comic Sans MS" panose="030F0702030302020204" pitchFamily="66" charset="0"/>
              </a:rPr>
              <a:t>two contrasting </a:t>
            </a:r>
            <a:r>
              <a:rPr lang="en-GB" sz="2000" b="1" u="sng" dirty="0">
                <a:solidFill>
                  <a:srgbClr val="00B0F0"/>
                </a:solidFill>
                <a:latin typeface="Comic Sans MS" panose="030F0702030302020204" pitchFamily="66" charset="0"/>
              </a:rPr>
              <a:t>religious</a:t>
            </a:r>
            <a:r>
              <a:rPr lang="en-GB" sz="2000" b="1" dirty="0">
                <a:solidFill>
                  <a:srgbClr val="00B0F0"/>
                </a:solidFill>
                <a:latin typeface="Comic Sans MS" panose="030F0702030302020204" pitchFamily="66" charset="0"/>
              </a:rPr>
              <a:t> </a:t>
            </a:r>
            <a:r>
              <a:rPr lang="en-GB" sz="2000" dirty="0">
                <a:latin typeface="Comic Sans MS" panose="030F0702030302020204" pitchFamily="66" charset="0"/>
              </a:rPr>
              <a:t>views.</a:t>
            </a:r>
          </a:p>
          <a:p>
            <a:endParaRPr lang="en-GB" sz="2000" dirty="0" smtClean="0">
              <a:latin typeface="Comic Sans MS" panose="030F0702030302020204" pitchFamily="66" charset="0"/>
            </a:endParaRPr>
          </a:p>
        </p:txBody>
      </p:sp>
      <p:sp>
        <p:nvSpPr>
          <p:cNvPr id="3" name="Rectangle 2"/>
          <p:cNvSpPr/>
          <p:nvPr/>
        </p:nvSpPr>
        <p:spPr>
          <a:xfrm>
            <a:off x="141669" y="151467"/>
            <a:ext cx="10187188" cy="584775"/>
          </a:xfrm>
          <a:prstGeom prst="rect">
            <a:avLst/>
          </a:prstGeom>
          <a:noFill/>
        </p:spPr>
        <p:txBody>
          <a:bodyPr wrap="square" lIns="91440" tIns="45720" rIns="91440" bIns="45720">
            <a:spAutoFit/>
          </a:bodyPr>
          <a:lstStyle/>
          <a:p>
            <a:r>
              <a:rPr lang="en-US" sz="3200" b="1" spc="50" dirty="0" smtClean="0">
                <a:ln w="12700" cmpd="sng">
                  <a:solidFill>
                    <a:srgbClr val="990033"/>
                  </a:solidFill>
                  <a:prstDash val="solid"/>
                </a:ln>
                <a:solidFill>
                  <a:schemeClr val="accent6">
                    <a:tint val="1000"/>
                  </a:schemeClr>
                </a:solidFill>
                <a:effectLst>
                  <a:glow rad="53100">
                    <a:schemeClr val="accent6">
                      <a:satMod val="180000"/>
                      <a:alpha val="30000"/>
                    </a:schemeClr>
                  </a:glow>
                </a:effectLst>
                <a:latin typeface="Comic Sans MS" panose="030F0702030302020204" pitchFamily="66" charset="0"/>
              </a:rPr>
              <a:t>GCSE Paper 2A-Assessment Targets</a:t>
            </a:r>
            <a:endParaRPr lang="en-US" sz="3200" b="1" cap="none" spc="50" dirty="0">
              <a:ln w="12700" cmpd="sng">
                <a:solidFill>
                  <a:srgbClr val="990033"/>
                </a:solidFill>
                <a:prstDash val="solid"/>
              </a:ln>
              <a:solidFill>
                <a:schemeClr val="accent6">
                  <a:tint val="1000"/>
                </a:schemeClr>
              </a:solidFill>
              <a:effectLst>
                <a:glow rad="53100">
                  <a:schemeClr val="accent6">
                    <a:satMod val="180000"/>
                    <a:alpha val="30000"/>
                  </a:schemeClr>
                </a:glow>
              </a:effectLst>
              <a:latin typeface="Comic Sans MS" panose="030F0702030302020204" pitchFamily="66" charset="0"/>
            </a:endParaRPr>
          </a:p>
        </p:txBody>
      </p:sp>
      <p:sp>
        <p:nvSpPr>
          <p:cNvPr id="4" name="Rectangle 3"/>
          <p:cNvSpPr/>
          <p:nvPr/>
        </p:nvSpPr>
        <p:spPr>
          <a:xfrm>
            <a:off x="141669" y="654354"/>
            <a:ext cx="10187188" cy="103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8" descr="http://api.ning.com/files/wfufAsrgkK*B2Sqp3SGZ6PgRwYzTPPW-66iw6SlWKGolP5RJlK8hHmqqDr82Bo5XngsmS0D9redY8pjgZhmLm53XHcjHKSgn/target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1031" y="151467"/>
            <a:ext cx="1005774" cy="100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224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2279" y="381612"/>
            <a:ext cx="12191999" cy="923330"/>
          </a:xfrm>
          <a:prstGeom prst="rect">
            <a:avLst/>
          </a:prstGeom>
          <a:noFill/>
        </p:spPr>
        <p:txBody>
          <a:bodyPr wrap="square" lIns="91440" tIns="45720" rIns="91440" bIns="45720">
            <a:spAutoFit/>
          </a:bodyPr>
          <a:lstStyle/>
          <a:p>
            <a:pPr algn="ctr"/>
            <a:r>
              <a:rPr lang="en-US" sz="5400" b="1" dirty="0" smtClean="0">
                <a:ln w="19050">
                  <a:solidFill>
                    <a:schemeClr val="accent2">
                      <a:lumMod val="50000"/>
                    </a:schemeClr>
                  </a:solidFill>
                  <a:prstDash val="solid"/>
                </a:ln>
                <a:solidFill>
                  <a:srgbClr val="FFFFFF"/>
                </a:solidFill>
                <a:effectLst>
                  <a:glow rad="101600">
                    <a:schemeClr val="tx1">
                      <a:alpha val="60000"/>
                    </a:schemeClr>
                  </a:glow>
                  <a:outerShdw dist="38100" dir="2700000" algn="tl" rotWithShape="0">
                    <a:schemeClr val="accent2"/>
                  </a:outerShdw>
                </a:effectLst>
                <a:latin typeface="Eras Medium ITC" panose="020B0602030504020804" pitchFamily="34" charset="0"/>
              </a:rPr>
              <a:t>Post GCSE assessment feed back.</a:t>
            </a:r>
            <a:endParaRPr lang="en-US" sz="5400" b="1" cap="none" spc="0" dirty="0">
              <a:ln w="19050">
                <a:solidFill>
                  <a:schemeClr val="accent2">
                    <a:lumMod val="50000"/>
                  </a:schemeClr>
                </a:solidFill>
                <a:prstDash val="solid"/>
              </a:ln>
              <a:solidFill>
                <a:srgbClr val="FFFFFF"/>
              </a:solidFill>
              <a:effectLst>
                <a:glow rad="101600">
                  <a:schemeClr val="tx1">
                    <a:alpha val="60000"/>
                  </a:schemeClr>
                </a:glow>
                <a:outerShdw dist="38100" dir="2700000" algn="tl" rotWithShape="0">
                  <a:schemeClr val="accent2"/>
                </a:outerShdw>
              </a:effectLst>
              <a:latin typeface="Eras Medium ITC" panose="020B0602030504020804" pitchFamily="34" charset="0"/>
            </a:endParaRPr>
          </a:p>
        </p:txBody>
      </p:sp>
      <p:sp>
        <p:nvSpPr>
          <p:cNvPr id="4" name="TextBox 3"/>
          <p:cNvSpPr txBox="1"/>
          <p:nvPr/>
        </p:nvSpPr>
        <p:spPr>
          <a:xfrm>
            <a:off x="251791" y="2363117"/>
            <a:ext cx="11542644" cy="4370427"/>
          </a:xfrm>
          <a:prstGeom prst="rect">
            <a:avLst/>
          </a:prstGeom>
          <a:noFill/>
        </p:spPr>
        <p:txBody>
          <a:bodyPr wrap="square" rtlCol="0">
            <a:spAutoFit/>
          </a:bodyPr>
          <a:lstStyle/>
          <a:p>
            <a:r>
              <a:rPr lang="en-GB" sz="2800" u="sng" dirty="0" smtClean="0">
                <a:latin typeface="Comic Sans MS" panose="030F0702030302020204" pitchFamily="66" charset="0"/>
              </a:rPr>
              <a:t>Now… </a:t>
            </a:r>
            <a:endParaRPr lang="en-GB" sz="2800" u="sng" dirty="0">
              <a:latin typeface="Comic Sans MS" panose="030F0702030302020204" pitchFamily="66" charset="0"/>
            </a:endParaRPr>
          </a:p>
          <a:p>
            <a:endParaRPr lang="en-GB" sz="1000" dirty="0" smtClean="0">
              <a:latin typeface="Comic Sans MS" panose="030F0702030302020204" pitchFamily="66" charset="0"/>
            </a:endParaRPr>
          </a:p>
          <a:p>
            <a:pPr marL="457200" indent="-457200">
              <a:buFont typeface="Wingdings" panose="05000000000000000000" pitchFamily="2" charset="2"/>
              <a:buChar char="Ø"/>
            </a:pPr>
            <a:r>
              <a:rPr lang="en-GB" sz="2800" dirty="0">
                <a:latin typeface="Comic Sans MS" panose="030F0702030302020204" pitchFamily="66" charset="0"/>
              </a:rPr>
              <a:t>Re-do </a:t>
            </a:r>
            <a:r>
              <a:rPr lang="en-GB" sz="2800" dirty="0" smtClean="0">
                <a:latin typeface="Comic Sans MS" panose="030F0702030302020204" pitchFamily="66" charset="0"/>
              </a:rPr>
              <a:t>the question on which you dropped the most marks </a:t>
            </a:r>
            <a:r>
              <a:rPr lang="en-GB" sz="2800" dirty="0" smtClean="0">
                <a:solidFill>
                  <a:srgbClr val="33CC33"/>
                </a:solidFill>
                <a:latin typeface="Comic Sans MS" panose="030F0702030302020204" pitchFamily="66" charset="0"/>
              </a:rPr>
              <a:t>in green</a:t>
            </a:r>
            <a:r>
              <a:rPr lang="en-GB" sz="2800" dirty="0" smtClean="0">
                <a:latin typeface="Comic Sans MS" panose="030F0702030302020204" pitchFamily="66" charset="0"/>
              </a:rPr>
              <a:t>. </a:t>
            </a:r>
            <a:r>
              <a:rPr lang="en-GB" sz="2800" dirty="0">
                <a:latin typeface="Comic Sans MS" panose="030F0702030302020204" pitchFamily="66" charset="0"/>
              </a:rPr>
              <a:t>To do this you can either work from your own ideas/knowledge (using your exercise book) and any suggestions your teacher has given you</a:t>
            </a:r>
            <a:r>
              <a:rPr lang="en-GB" sz="2800" dirty="0" smtClean="0">
                <a:latin typeface="Comic Sans MS" panose="030F0702030302020204" pitchFamily="66" charset="0"/>
              </a:rPr>
              <a:t>.</a:t>
            </a:r>
          </a:p>
          <a:p>
            <a:endParaRPr lang="en-GB" sz="2800" dirty="0">
              <a:latin typeface="Comic Sans MS" panose="030F0702030302020204" pitchFamily="66" charset="0"/>
            </a:endParaRPr>
          </a:p>
          <a:p>
            <a:pPr marL="457200" indent="-457200">
              <a:buFont typeface="Wingdings" panose="05000000000000000000" pitchFamily="2" charset="2"/>
              <a:buChar char="Ø"/>
            </a:pPr>
            <a:r>
              <a:rPr lang="en-GB" sz="2800" dirty="0" smtClean="0">
                <a:latin typeface="Comic Sans MS" panose="030F0702030302020204" pitchFamily="66" charset="0"/>
              </a:rPr>
              <a:t>Correct spelling, punctuation and grammar mistakes </a:t>
            </a:r>
            <a:r>
              <a:rPr lang="en-GB" sz="2800" dirty="0">
                <a:solidFill>
                  <a:srgbClr val="33CC33"/>
                </a:solidFill>
                <a:latin typeface="Comic Sans MS" panose="030F0702030302020204" pitchFamily="66" charset="0"/>
              </a:rPr>
              <a:t>in green pen</a:t>
            </a:r>
            <a:r>
              <a:rPr lang="en-GB" sz="2800" dirty="0" smtClean="0">
                <a:latin typeface="Comic Sans MS" panose="030F0702030302020204" pitchFamily="66" charset="0"/>
              </a:rPr>
              <a:t>, on your work. </a:t>
            </a:r>
          </a:p>
          <a:p>
            <a:pPr marL="457200" indent="-457200">
              <a:buFont typeface="Wingdings" panose="05000000000000000000" pitchFamily="2" charset="2"/>
              <a:buChar char="Ø"/>
            </a:pPr>
            <a:endParaRPr lang="en-GB" sz="2800" dirty="0">
              <a:latin typeface="Comic Sans MS" panose="030F0702030302020204" pitchFamily="66" charset="0"/>
            </a:endParaRPr>
          </a:p>
          <a:p>
            <a:pPr marL="457200" indent="-457200">
              <a:buFont typeface="Wingdings" panose="05000000000000000000" pitchFamily="2" charset="2"/>
              <a:buChar char="Ø"/>
            </a:pPr>
            <a:endParaRPr lang="en-GB" sz="1600" dirty="0">
              <a:latin typeface="Comic Sans MS" panose="030F0702030302020204" pitchFamily="66" charset="0"/>
            </a:endParaRPr>
          </a:p>
        </p:txBody>
      </p:sp>
      <p:pic>
        <p:nvPicPr>
          <p:cNvPr id="6" name="Picture 2" descr="http://www.edilongford.ie/images/moving%20servic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824600" y="4890051"/>
            <a:ext cx="1846530" cy="231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852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5662"/>
            <a:ext cx="12191999" cy="923330"/>
          </a:xfrm>
          <a:prstGeom prst="rect">
            <a:avLst/>
          </a:prstGeom>
          <a:noFill/>
        </p:spPr>
        <p:txBody>
          <a:bodyPr wrap="square" lIns="91440" tIns="45720" rIns="91440" bIns="45720">
            <a:spAutoFit/>
          </a:bodyPr>
          <a:lstStyle/>
          <a:p>
            <a:pPr algn="ctr"/>
            <a:r>
              <a:rPr lang="en-US" sz="5400" b="1" dirty="0" smtClean="0">
                <a:ln w="19050">
                  <a:solidFill>
                    <a:schemeClr val="accent2">
                      <a:lumMod val="50000"/>
                    </a:schemeClr>
                  </a:solidFill>
                  <a:prstDash val="solid"/>
                </a:ln>
                <a:solidFill>
                  <a:srgbClr val="FFFFFF"/>
                </a:solidFill>
                <a:effectLst>
                  <a:glow rad="101600">
                    <a:schemeClr val="tx1">
                      <a:alpha val="60000"/>
                    </a:schemeClr>
                  </a:glow>
                  <a:outerShdw dist="38100" dir="2700000" algn="tl" rotWithShape="0">
                    <a:schemeClr val="accent2"/>
                  </a:outerShdw>
                </a:effectLst>
                <a:latin typeface="Eras Medium ITC" panose="020B0602030504020804" pitchFamily="34" charset="0"/>
              </a:rPr>
              <a:t>Post GCSE assessment feed back.</a:t>
            </a:r>
            <a:endParaRPr lang="en-US" sz="5400" b="1" cap="none" spc="0" dirty="0">
              <a:ln w="19050">
                <a:solidFill>
                  <a:schemeClr val="accent2">
                    <a:lumMod val="50000"/>
                  </a:schemeClr>
                </a:solidFill>
                <a:prstDash val="solid"/>
              </a:ln>
              <a:solidFill>
                <a:srgbClr val="FFFFFF"/>
              </a:solidFill>
              <a:effectLst>
                <a:glow rad="101600">
                  <a:schemeClr val="tx1">
                    <a:alpha val="60000"/>
                  </a:schemeClr>
                </a:glow>
                <a:outerShdw dist="38100" dir="2700000" algn="tl" rotWithShape="0">
                  <a:schemeClr val="accent2"/>
                </a:outerShdw>
              </a:effectLst>
              <a:latin typeface="Eras Medium ITC" panose="020B0602030504020804" pitchFamily="34" charset="0"/>
            </a:endParaRPr>
          </a:p>
        </p:txBody>
      </p:sp>
      <p:sp>
        <p:nvSpPr>
          <p:cNvPr id="4" name="TextBox 3"/>
          <p:cNvSpPr txBox="1"/>
          <p:nvPr/>
        </p:nvSpPr>
        <p:spPr>
          <a:xfrm>
            <a:off x="354822" y="2904030"/>
            <a:ext cx="9020998" cy="2223686"/>
          </a:xfrm>
          <a:prstGeom prst="rect">
            <a:avLst/>
          </a:prstGeom>
          <a:noFill/>
        </p:spPr>
        <p:txBody>
          <a:bodyPr wrap="square" rtlCol="0">
            <a:spAutoFit/>
          </a:bodyPr>
          <a:lstStyle/>
          <a:p>
            <a:r>
              <a:rPr lang="en-GB" sz="3200" u="sng" dirty="0" smtClean="0">
                <a:latin typeface="Comic Sans MS" panose="030F0702030302020204" pitchFamily="66" charset="0"/>
              </a:rPr>
              <a:t>Extension… </a:t>
            </a:r>
            <a:endParaRPr lang="en-GB" sz="3200" u="sng" dirty="0">
              <a:latin typeface="Comic Sans MS" panose="030F0702030302020204" pitchFamily="66" charset="0"/>
            </a:endParaRPr>
          </a:p>
          <a:p>
            <a:endParaRPr lang="en-GB" sz="1050" dirty="0" smtClean="0">
              <a:latin typeface="Comic Sans MS" panose="030F0702030302020204" pitchFamily="66" charset="0"/>
            </a:endParaRPr>
          </a:p>
          <a:p>
            <a:pPr marL="457200" indent="-457200">
              <a:buFont typeface="Wingdings" panose="05000000000000000000" pitchFamily="2" charset="2"/>
              <a:buChar char="Ø"/>
            </a:pPr>
            <a:r>
              <a:rPr lang="en-GB" sz="3200" dirty="0" smtClean="0">
                <a:latin typeface="Comic Sans MS" panose="030F0702030302020204" pitchFamily="66" charset="0"/>
              </a:rPr>
              <a:t>When you have completed any ‘re-writes’ necessary, have a go at answering another set of exam style questions.</a:t>
            </a:r>
          </a:p>
        </p:txBody>
      </p:sp>
      <p:pic>
        <p:nvPicPr>
          <p:cNvPr id="2052" name="Picture 4" descr="https://worldhistoryleverett.files.wordpress.com/2016/01/lightbulb.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878097" y="3308277"/>
            <a:ext cx="1583520" cy="2111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3906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7AF46513-5B0D-4B03-9323-32F3F0BFC9D6}"/>
    </a:ext>
  </a:extLst>
</a:theme>
</file>

<file path=docProps/app.xml><?xml version="1.0" encoding="utf-8"?>
<Properties xmlns="http://schemas.openxmlformats.org/officeDocument/2006/extended-properties" xmlns:vt="http://schemas.openxmlformats.org/officeDocument/2006/docPropsVTypes">
  <Template/>
  <TotalTime>5248</TotalTime>
  <Words>581</Words>
  <Application>Microsoft Office PowerPoint</Application>
  <PresentationFormat>Custom</PresentationFormat>
  <Paragraphs>46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Quotable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Butler</dc:creator>
  <cp:lastModifiedBy>Owner</cp:lastModifiedBy>
  <cp:revision>53</cp:revision>
  <dcterms:created xsi:type="dcterms:W3CDTF">2016-06-19T10:45:48Z</dcterms:created>
  <dcterms:modified xsi:type="dcterms:W3CDTF">2018-11-24T17:15:33Z</dcterms:modified>
</cp:coreProperties>
</file>