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66515-950A-4AF4-8135-2BB1A3BB8D4E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DD2E8-9ED4-4299-AFD9-16B4F2B3A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8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5.png"/><Relationship Id="rId7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watch?v=CS9OO0S5w2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26360-CEF9-4A21-9402-4256D839D505}"/>
              </a:ext>
            </a:extLst>
          </p:cNvPr>
          <p:cNvSpPr/>
          <p:nvPr/>
        </p:nvSpPr>
        <p:spPr>
          <a:xfrm>
            <a:off x="965325" y="148380"/>
            <a:ext cx="78490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Arial Rounded MT Bold" panose="020F0704030504030204" pitchFamily="34" charset="0"/>
              </a:rPr>
              <a:t>e role of the Church 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Arial Rounded MT Bold" panose="020F0704030504030204" pitchFamily="34" charset="0"/>
              </a:rPr>
              <a:t>in the local community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10F9DD-E89C-49DB-8B45-93C08C0041D7}"/>
              </a:ext>
            </a:extLst>
          </p:cNvPr>
          <p:cNvSpPr txBox="1">
            <a:spLocks/>
          </p:cNvSpPr>
          <p:nvPr/>
        </p:nvSpPr>
        <p:spPr bwMode="auto">
          <a:xfrm>
            <a:off x="1106938" y="2329860"/>
            <a:ext cx="8037062" cy="20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FFBF9F"/>
                </a:solidFill>
                <a:latin typeface="Arial Rounded MT Bold" panose="020F0704030504030204" pitchFamily="34" charset="0"/>
              </a:rPr>
              <a:t>Key Questions; </a:t>
            </a: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What is ‘the Church’?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What help does the Church provide for local communities?</a:t>
            </a:r>
          </a:p>
          <a:p>
            <a:pPr marL="0" indent="0" eaLnBrk="1" hangingPunct="1">
              <a:buNone/>
            </a:pPr>
            <a:endParaRPr lang="en-GB" altLang="en-US" sz="2000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DD76E5-91A2-4138-A144-9BDB1D816005}"/>
              </a:ext>
            </a:extLst>
          </p:cNvPr>
          <p:cNvSpPr txBox="1">
            <a:spLocks/>
          </p:cNvSpPr>
          <p:nvPr/>
        </p:nvSpPr>
        <p:spPr bwMode="auto">
          <a:xfrm>
            <a:off x="1106938" y="4899546"/>
            <a:ext cx="2496071" cy="109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FFBF9F"/>
                </a:solidFill>
                <a:latin typeface="Arial Rounded MT Bold" panose="020F0704030504030204" pitchFamily="34" charset="0"/>
              </a:rPr>
              <a:t>To begin… </a:t>
            </a: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000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25001-AECF-4F24-82C2-05F9EC746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009" y="4943321"/>
            <a:ext cx="3575713" cy="1582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5AAFC1-9F95-467D-8CED-49B63AB480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4120" t="10060" r="33104" b="24269"/>
          <a:stretch/>
        </p:blipFill>
        <p:spPr>
          <a:xfrm>
            <a:off x="9321421" y="3234519"/>
            <a:ext cx="2497540" cy="35415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4B34B0-0856-4267-A4F7-5C083E6A687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1600" y="324115"/>
            <a:ext cx="3157182" cy="157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6DC9C-615C-4C01-BE0B-2B54FDA2B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5" t="20345" r="2261" b="8146"/>
          <a:stretch/>
        </p:blipFill>
        <p:spPr>
          <a:xfrm>
            <a:off x="5710548" y="4775059"/>
            <a:ext cx="5576151" cy="19396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02F8FC-885B-4B21-837C-892793EBCB29}"/>
              </a:ext>
            </a:extLst>
          </p:cNvPr>
          <p:cNvSpPr/>
          <p:nvPr/>
        </p:nvSpPr>
        <p:spPr>
          <a:xfrm>
            <a:off x="384313" y="202971"/>
            <a:ext cx="114755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700" b="1" dirty="0">
                <a:ln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Th</a:t>
            </a:r>
            <a:r>
              <a:rPr lang="en-US" sz="4700" b="1" cap="none" spc="0" dirty="0">
                <a:ln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e role of the Church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414EA46-3E64-4BD9-8DDE-1688BBD3F6E1}"/>
              </a:ext>
            </a:extLst>
          </p:cNvPr>
          <p:cNvSpPr txBox="1">
            <a:spLocks/>
          </p:cNvSpPr>
          <p:nvPr/>
        </p:nvSpPr>
        <p:spPr bwMode="auto">
          <a:xfrm>
            <a:off x="1229767" y="1524642"/>
            <a:ext cx="7600334" cy="20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FFBF9F"/>
                </a:solidFill>
                <a:latin typeface="Arial Rounded MT Bold" panose="020F0704030504030204" pitchFamily="34" charset="0"/>
              </a:rPr>
              <a:t>Questions; </a:t>
            </a: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What do these images suggest about             what  ‘the Church’ really is?</a:t>
            </a:r>
          </a:p>
          <a:p>
            <a:pPr marL="0" indent="0" eaLnBrk="1" hangingPunct="1">
              <a:buNone/>
            </a:pPr>
            <a:endParaRPr lang="en-GB" altLang="en-US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E80063-AEB2-4666-9C9B-57BFE1405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313" y="3562066"/>
            <a:ext cx="2107684" cy="3152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95EBEC-9279-4923-91E0-D6E07D7CAD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40" t="5620" r="14013" b="36323"/>
          <a:stretch/>
        </p:blipFill>
        <p:spPr>
          <a:xfrm>
            <a:off x="8685759" y="1096498"/>
            <a:ext cx="2634018" cy="2893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AEE58-5073-4B78-8239-31EA121FFE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69" t="2597" r="2053"/>
          <a:stretch/>
        </p:blipFill>
        <p:spPr>
          <a:xfrm>
            <a:off x="3391811" y="4135272"/>
            <a:ext cx="2188128" cy="25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3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02F8FC-885B-4B21-837C-892793EBCB29}"/>
              </a:ext>
            </a:extLst>
          </p:cNvPr>
          <p:cNvSpPr/>
          <p:nvPr/>
        </p:nvSpPr>
        <p:spPr>
          <a:xfrm>
            <a:off x="437322" y="202971"/>
            <a:ext cx="114225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700" b="1" dirty="0">
                <a:ln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Th</a:t>
            </a:r>
            <a:r>
              <a:rPr lang="en-US" sz="4700" b="1" cap="none" spc="0" dirty="0">
                <a:ln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e role of the Church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414EA46-3E64-4BD9-8DDE-1688BBD3F6E1}"/>
              </a:ext>
            </a:extLst>
          </p:cNvPr>
          <p:cNvSpPr txBox="1">
            <a:spLocks/>
          </p:cNvSpPr>
          <p:nvPr/>
        </p:nvSpPr>
        <p:spPr bwMode="auto">
          <a:xfrm>
            <a:off x="1170327" y="1581074"/>
            <a:ext cx="10106104" cy="396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FFBF9F"/>
                </a:solidFill>
                <a:latin typeface="Arial Rounded MT Bold" panose="020F0704030504030204" pitchFamily="34" charset="0"/>
              </a:rPr>
              <a:t>Questions (page 50); </a:t>
            </a:r>
          </a:p>
          <a:p>
            <a:pPr eaLnBrk="1" hangingPunct="1">
              <a:buFontTx/>
              <a:buNone/>
            </a:pPr>
            <a:endParaRPr lang="en-GB" altLang="en-US" sz="600" u="sng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1. What is the </a:t>
            </a:r>
            <a:r>
              <a:rPr lang="en-GB" altLang="en-US" b="1" u="sng" dirty="0">
                <a:solidFill>
                  <a:srgbClr val="FFBF9F"/>
                </a:solidFill>
                <a:latin typeface="Arial Rounded MT Bold" panose="020F0704030504030204" pitchFamily="34" charset="0"/>
              </a:rPr>
              <a:t>c</a:t>
            </a: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hurch?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2. Other activities that take place in a </a:t>
            </a:r>
            <a:r>
              <a:rPr lang="en-GB" altLang="en-US" b="1" u="sng" dirty="0">
                <a:solidFill>
                  <a:srgbClr val="FFBF9F"/>
                </a:solidFill>
                <a:latin typeface="Arial Rounded MT Bold" panose="020F0704030504030204" pitchFamily="34" charset="0"/>
              </a:rPr>
              <a:t>c</a:t>
            </a: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hurch may  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     include…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3. Give examples of areas the </a:t>
            </a:r>
            <a:r>
              <a:rPr lang="en-GB" altLang="en-US" b="1" u="sng" dirty="0">
                <a:solidFill>
                  <a:srgbClr val="FFBF9F"/>
                </a:solidFill>
                <a:latin typeface="Arial Rounded MT Bold" panose="020F0704030504030204" pitchFamily="34" charset="0"/>
              </a:rPr>
              <a:t>C</a:t>
            </a: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hurch has helped 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     people in history.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5215C-4A5C-4764-B11A-93BE8C289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636" y="873582"/>
            <a:ext cx="2293796" cy="2017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6608E-FCC4-4DEB-BF43-FBA00DC8EE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172"/>
          <a:stretch/>
        </p:blipFill>
        <p:spPr>
          <a:xfrm>
            <a:off x="8655852" y="5001516"/>
            <a:ext cx="2620579" cy="1706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F014AE-806B-4D42-9B79-B8ABA57913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638"/>
          <a:stretch/>
        </p:blipFill>
        <p:spPr>
          <a:xfrm>
            <a:off x="1170326" y="5113312"/>
            <a:ext cx="3468909" cy="1595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8F0FC3-BEAC-4311-957A-84612EB21C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78" t="6414" r="4394" b="8065"/>
          <a:stretch/>
        </p:blipFill>
        <p:spPr>
          <a:xfrm>
            <a:off x="4926318" y="5113312"/>
            <a:ext cx="1695573" cy="15825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57C2E7-7CC8-448E-865A-258D0863BD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84" t="3911" r="79333" b="8270"/>
          <a:stretch/>
        </p:blipFill>
        <p:spPr>
          <a:xfrm>
            <a:off x="6621892" y="5113312"/>
            <a:ext cx="1705994" cy="15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72BEDD-6235-4E4D-8F63-89E8CB145B73}"/>
              </a:ext>
            </a:extLst>
          </p:cNvPr>
          <p:cNvSpPr/>
          <p:nvPr/>
        </p:nvSpPr>
        <p:spPr>
          <a:xfrm>
            <a:off x="505066" y="163214"/>
            <a:ext cx="114366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Th</a:t>
            </a:r>
            <a:r>
              <a:rPr lang="en-US" sz="4400" b="1" cap="none" spc="0" dirty="0">
                <a:ln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e role of the Church - Foodbanks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3677B-C72D-4A15-B1D0-760878EDBD6C}"/>
              </a:ext>
            </a:extLst>
          </p:cNvPr>
          <p:cNvSpPr txBox="1">
            <a:spLocks/>
          </p:cNvSpPr>
          <p:nvPr/>
        </p:nvSpPr>
        <p:spPr bwMode="auto">
          <a:xfrm>
            <a:off x="1170327" y="1139687"/>
            <a:ext cx="10106104" cy="440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FFBF9F"/>
                </a:solidFill>
                <a:latin typeface="Arial Rounded MT Bold" panose="020F0704030504030204" pitchFamily="34" charset="0"/>
              </a:rPr>
              <a:t>Questions (page 51); </a:t>
            </a:r>
          </a:p>
          <a:p>
            <a:pPr eaLnBrk="1" hangingPunct="1">
              <a:buFontTx/>
              <a:buNone/>
            </a:pPr>
            <a:endParaRPr lang="en-GB" altLang="en-US" sz="600" u="sng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1. What is the Trussell Trust and who do they help?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2. Give four causes of poverty that may mean  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     people have to use food banks.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3. Who donates to food banks?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4. Who decides who needs help from a                           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     food bank and how is this decision made?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5. Explain why Christians would donate to,  or 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     volunteer to help in a food bank. Refer to two 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BF9F"/>
                </a:solidFill>
                <a:latin typeface="Arial Rounded MT Bold" panose="020F0704030504030204" pitchFamily="34" charset="0"/>
              </a:rPr>
              <a:t>     Christian teachings in your answer.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5EF1D-C91A-4470-A1D0-41707D009C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34" t="12278" r="6383" b="13007"/>
          <a:stretch/>
        </p:blipFill>
        <p:spPr>
          <a:xfrm>
            <a:off x="9488557" y="2782957"/>
            <a:ext cx="2453135" cy="1855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95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85FD2C-1D13-4573-9229-DC10528B731F}"/>
              </a:ext>
            </a:extLst>
          </p:cNvPr>
          <p:cNvSpPr/>
          <p:nvPr/>
        </p:nvSpPr>
        <p:spPr>
          <a:xfrm>
            <a:off x="505066" y="163214"/>
            <a:ext cx="1143662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200" b="1" dirty="0">
                <a:ln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Th</a:t>
            </a:r>
            <a:r>
              <a:rPr lang="en-US" sz="4200" b="1" cap="none" spc="0" dirty="0">
                <a:ln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e role of the Church – Street Pastors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7D271-9C1C-4CBF-8E04-D6EB72371D33}"/>
              </a:ext>
            </a:extLst>
          </p:cNvPr>
          <p:cNvSpPr txBox="1">
            <a:spLocks/>
          </p:cNvSpPr>
          <p:nvPr/>
        </p:nvSpPr>
        <p:spPr bwMode="auto">
          <a:xfrm>
            <a:off x="1086678" y="1139687"/>
            <a:ext cx="10296939" cy="507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FFBF9F"/>
                </a:solidFill>
                <a:latin typeface="Arial Rounded MT Bold" panose="020F0704030504030204" pitchFamily="34" charset="0"/>
              </a:rPr>
              <a:t>Questions – Street Pastors (page 52); </a:t>
            </a:r>
          </a:p>
          <a:p>
            <a:pPr eaLnBrk="1" hangingPunct="1">
              <a:buFontTx/>
              <a:buNone/>
            </a:pPr>
            <a:endParaRPr lang="en-GB" altLang="en-US" sz="600" u="sng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3000" dirty="0">
                <a:solidFill>
                  <a:srgbClr val="FFBF9F"/>
                </a:solidFill>
                <a:latin typeface="Arial Rounded MT Bold" panose="020F0704030504030204" pitchFamily="34" charset="0"/>
              </a:rPr>
              <a:t>What is the term ‘agape’ mean and how might </a:t>
            </a: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rgbClr val="FFBF9F"/>
                </a:solidFill>
                <a:latin typeface="Arial Rounded MT Bold" panose="020F0704030504030204" pitchFamily="34" charset="0"/>
              </a:rPr>
              <a:t>     Christians put this into action (include examples)? </a:t>
            </a: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rgbClr val="FFBF9F"/>
                </a:solidFill>
                <a:latin typeface="Arial Rounded MT Bold" panose="020F0704030504030204" pitchFamily="34" charset="0"/>
              </a:rPr>
              <a:t>2. When, where and with how many volunteers did the  </a:t>
            </a: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rgbClr val="FFBF9F"/>
                </a:solidFill>
                <a:latin typeface="Arial Rounded MT Bold" panose="020F0704030504030204" pitchFamily="34" charset="0"/>
              </a:rPr>
              <a:t>     network of street pastors begin?</a:t>
            </a: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rgbClr val="FFBF9F"/>
                </a:solidFill>
                <a:latin typeface="Arial Rounded MT Bold" panose="020F0704030504030204" pitchFamily="34" charset="0"/>
              </a:rPr>
              <a:t>3. Why was the network set up and what do they do? </a:t>
            </a: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rgbClr val="FFBF9F"/>
                </a:solidFill>
                <a:latin typeface="Arial Rounded MT Bold" panose="020F0704030504030204" pitchFamily="34" charset="0"/>
              </a:rPr>
              <a:t>4. Who do the Street Pastors work with and                                                 </a:t>
            </a: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rgbClr val="FFBF9F"/>
                </a:solidFill>
                <a:latin typeface="Arial Rounded MT Bold" panose="020F0704030504030204" pitchFamily="34" charset="0"/>
              </a:rPr>
              <a:t>     how does this help local communities? </a:t>
            </a: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rgbClr val="FFBF9F"/>
                </a:solidFill>
                <a:latin typeface="Arial Rounded MT Bold" panose="020F0704030504030204" pitchFamily="34" charset="0"/>
              </a:rPr>
              <a:t>5. How many Street Pastors are there now?</a:t>
            </a: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rgbClr val="FFBF9F"/>
                </a:solidFill>
                <a:latin typeface="Arial Rounded MT Bold" panose="020F0704030504030204" pitchFamily="34" charset="0"/>
              </a:rPr>
              <a:t>6. What do School Pastors do and what are their aims?</a:t>
            </a:r>
          </a:p>
          <a:p>
            <a:pPr marL="0" indent="0" eaLnBrk="1" hangingPunct="1">
              <a:buNone/>
            </a:pPr>
            <a:endParaRPr lang="en-GB" altLang="en-US" sz="3000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3454B-5DE0-4CE1-9D62-25F7D5BA40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63520"/>
          <a:stretch/>
        </p:blipFill>
        <p:spPr>
          <a:xfrm>
            <a:off x="10096635" y="1001166"/>
            <a:ext cx="1194217" cy="1278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8139D0-2E2C-4C4F-882B-0F9771B72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7919" y="4282725"/>
            <a:ext cx="2937246" cy="19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9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85FD2C-1D13-4573-9229-DC10528B731F}"/>
              </a:ext>
            </a:extLst>
          </p:cNvPr>
          <p:cNvSpPr/>
          <p:nvPr/>
        </p:nvSpPr>
        <p:spPr>
          <a:xfrm>
            <a:off x="505066" y="163214"/>
            <a:ext cx="1143662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200" b="1" dirty="0">
                <a:ln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Th</a:t>
            </a:r>
            <a:r>
              <a:rPr lang="en-US" sz="4200" b="1" cap="none" spc="0" dirty="0">
                <a:ln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e role of the Church – Street Pastors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7D271-9C1C-4CBF-8E04-D6EB72371D33}"/>
              </a:ext>
            </a:extLst>
          </p:cNvPr>
          <p:cNvSpPr txBox="1">
            <a:spLocks/>
          </p:cNvSpPr>
          <p:nvPr/>
        </p:nvSpPr>
        <p:spPr bwMode="auto">
          <a:xfrm>
            <a:off x="1086678" y="1139687"/>
            <a:ext cx="10296939" cy="310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FFBF9F"/>
                </a:solidFill>
                <a:latin typeface="Arial Rounded MT Bold" panose="020F0704030504030204" pitchFamily="34" charset="0"/>
              </a:rPr>
              <a:t>Questions – Street Pastors (page 52); </a:t>
            </a:r>
          </a:p>
          <a:p>
            <a:pPr eaLnBrk="1" hangingPunct="1">
              <a:buFontTx/>
              <a:buNone/>
            </a:pPr>
            <a:endParaRPr lang="en-GB" altLang="en-US" sz="600" u="sng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3000" dirty="0">
                <a:solidFill>
                  <a:srgbClr val="FFBF9F"/>
                </a:solidFill>
                <a:latin typeface="Arial Rounded MT Bold" panose="020F0704030504030204" pitchFamily="34" charset="0"/>
              </a:rPr>
              <a:t>Why would a Christian become a Street Pastor? Refer to religious teachings in your answer.   </a:t>
            </a:r>
          </a:p>
          <a:p>
            <a:pPr marL="514350" indent="-514350" eaLnBrk="1" hangingPunct="1">
              <a:buAutoNum type="arabicPeriod"/>
            </a:pPr>
            <a:endParaRPr lang="en-GB" altLang="en-US" sz="800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3000" dirty="0">
                <a:solidFill>
                  <a:srgbClr val="FFBF9F"/>
                </a:solidFill>
                <a:latin typeface="Arial Rounded MT Bold" panose="020F0704030504030204" pitchFamily="34" charset="0"/>
              </a:rPr>
              <a:t>Give examples of other organisations Christians may be involved with in the local community.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4031ED8-D62A-4EDE-86C4-58492F99D3CB}"/>
              </a:ext>
            </a:extLst>
          </p:cNvPr>
          <p:cNvSpPr txBox="1">
            <a:spLocks/>
          </p:cNvSpPr>
          <p:nvPr/>
        </p:nvSpPr>
        <p:spPr bwMode="auto">
          <a:xfrm>
            <a:off x="1074909" y="4346713"/>
            <a:ext cx="10296939" cy="25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FFBF9F"/>
                </a:solidFill>
                <a:latin typeface="Arial Rounded MT Bold" panose="020F0704030504030204" pitchFamily="34" charset="0"/>
              </a:rPr>
              <a:t>I.L. – Research; </a:t>
            </a:r>
          </a:p>
          <a:p>
            <a:pPr eaLnBrk="1" hangingPunct="1">
              <a:buFontTx/>
              <a:buNone/>
            </a:pPr>
            <a:endParaRPr lang="en-GB" altLang="en-US" sz="600" u="sng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3000" dirty="0">
                <a:solidFill>
                  <a:srgbClr val="FFBF9F"/>
                </a:solidFill>
                <a:latin typeface="Arial Rounded MT Bold" panose="020F0704030504030204" pitchFamily="34" charset="0"/>
              </a:rPr>
              <a:t>What is the YMCA? Why were they set up? By whom, what are their aims and how do they                              try to achieve these aims?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E3AC0-949F-41BE-8758-0205EC8A0AC8}"/>
              </a:ext>
            </a:extLst>
          </p:cNvPr>
          <p:cNvSpPr/>
          <p:nvPr/>
        </p:nvSpPr>
        <p:spPr>
          <a:xfrm>
            <a:off x="4245719" y="4478504"/>
            <a:ext cx="5487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https://www.youtube.com/watch?v=CS9OO0S5w2k</a:t>
            </a:r>
            <a:r>
              <a:rPr lang="en-GB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834DE8-BAB9-45A6-AA43-02FF9FB4A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2268" t="24637" r="3868" b="48695"/>
          <a:stretch/>
        </p:blipFill>
        <p:spPr>
          <a:xfrm>
            <a:off x="8468345" y="5711687"/>
            <a:ext cx="2774399" cy="10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2736</TotalTime>
  <Words>392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Rounded MT Bold</vt:lpstr>
      <vt:lpstr>Calibri</vt:lpstr>
      <vt:lpstr>MS Shell Dlg 2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butle</dc:creator>
  <cp:lastModifiedBy>W Butler</cp:lastModifiedBy>
  <cp:revision>17</cp:revision>
  <cp:lastPrinted>2018-01-15T11:00:19Z</cp:lastPrinted>
  <dcterms:created xsi:type="dcterms:W3CDTF">2018-01-12T21:10:30Z</dcterms:created>
  <dcterms:modified xsi:type="dcterms:W3CDTF">2018-01-15T11:02:22Z</dcterms:modified>
</cp:coreProperties>
</file>