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505"/>
    <a:srgbClr val="A80054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23BBC-8019-434B-9800-6B8498921422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91E5E-B07C-4629-BD58-6580452F53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019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76C83-6F30-4219-B9FD-FDA43718B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A6A5BA-C0EF-4B6D-9BF7-FC6261925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D7A5C-AC06-4FB3-90E2-23F3B757E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93C5-AB72-4E15-A159-C123E234B683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ED1C5-571F-401B-BF92-958384F6B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DACAC-F7F8-4CFF-9260-E5A2D946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0F43-0632-4AF9-AA8E-6BAEA838D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93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3BB9B-7295-4379-BBAE-7B78EDBBD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E37FC1-CB3D-434A-9B0C-E021CF447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7D86A-CF65-4701-A734-1C17076C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93C5-AB72-4E15-A159-C123E234B683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870C8-CB73-422D-9B01-62513E62D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969E-0638-422D-B5DE-049C2787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0F43-0632-4AF9-AA8E-6BAEA838D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3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0FB433-1493-4425-956F-B7BBF2047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8727F3-5F8E-4D3B-B328-A8D98E216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A0E78-FBBD-4434-87A3-66292B9F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93C5-AB72-4E15-A159-C123E234B683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78BD6-2114-48D8-A47A-9875328F2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03EDD-3C72-439A-8673-98E4D73B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0F43-0632-4AF9-AA8E-6BAEA838D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34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A5B93-7679-454B-9C47-6554E56A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D6BF5-3549-40CF-A6EF-8C736A137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AFC21-E7E7-4D4C-BB34-17255BD57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93C5-AB72-4E15-A159-C123E234B683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2F062-7177-4747-918F-4D19B7387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A10B5-F033-4266-81FB-20CA045C6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0F43-0632-4AF9-AA8E-6BAEA838D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7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7CA67-8321-4F60-93E2-22F7962E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3C586-4B1F-4E67-BB35-D8FD73C97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21490-2CE5-4828-9F3F-8EE2D3B39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93C5-AB72-4E15-A159-C123E234B683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E0B53-E2E2-4932-AA13-A469EF69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4E54E-876F-498A-A402-22480BE9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0F43-0632-4AF9-AA8E-6BAEA838D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30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FB725-2DCC-49CE-99FA-B5B9CD949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8F690-2BB8-43A6-A087-A28D1F1B9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60258-EFBD-4DC5-AEC2-F1350FA73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F1683-BB77-4D23-B932-9F184C56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93C5-AB72-4E15-A159-C123E234B683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FAFCD-8C9E-4C47-A793-D9E42A75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C04EB-1992-4EC6-BD58-B430AB999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0F43-0632-4AF9-AA8E-6BAEA838D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428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451C-AE7D-4AC6-AAB8-E0389AAA3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FB800-273C-493F-A567-A3BBD3778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E01FD-5C2C-47AF-9713-65D36AC5E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3E5399-4AEE-4139-B0B0-30F492D62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81E83-26DB-44DE-A12D-B625877BD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1A73C6-2BD8-46C8-A155-AADA9292A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93C5-AB72-4E15-A159-C123E234B683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B58601-7ACE-4EEF-ACC1-D0FAA3E98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3C5D3B-F6CE-41EA-993A-BD5F98FF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0F43-0632-4AF9-AA8E-6BAEA838D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23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22B51-26F1-41AE-AECA-6691B8FAC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D546C0-052B-491C-9291-9FE67AB0A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93C5-AB72-4E15-A159-C123E234B683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D65566-403E-4447-9D69-1407EE0C6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2CAF3-BF7E-4FA7-B8CE-C2A4C1A6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0F43-0632-4AF9-AA8E-6BAEA838D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7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746027-2368-4DEF-9BF9-22AFDD573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93C5-AB72-4E15-A159-C123E234B683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AE9A0E-F4E0-4669-99C6-29ED736B9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A9C8E-3007-4667-8801-EDE132776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0F43-0632-4AF9-AA8E-6BAEA838D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4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762B3-8152-4BF3-8007-373152A91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45F90-E339-4B39-A460-5B178CC15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C9282-770F-49EE-A2E1-BB80D3D72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ACBAB-0078-4F88-82A8-7A96D28E7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93C5-AB72-4E15-A159-C123E234B683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627EA-B3A8-42F6-8726-7ECC924A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CAAE2-404D-406B-BDF8-792592C5D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0F43-0632-4AF9-AA8E-6BAEA838D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0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BAE5B-7414-4EF2-A8A3-E348F41AB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F1D6C-0259-46AE-B2D9-A87F14A67D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267A3-4C1B-4D1B-90FC-6AF57CA02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B3BB4-3BAA-4DCF-9CC4-E7E6D94C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93C5-AB72-4E15-A159-C123E234B683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200CD-3298-4130-8ABD-B1501A847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713CB-AA90-4AEB-8C47-0FFC2A7C1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0F43-0632-4AF9-AA8E-6BAEA838D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50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9503CA-8C23-4082-8B80-EE1645B6C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A5BDF-6E84-4F7F-A873-508026B4D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541F9-DAB7-4517-BB98-7DB43F756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493C5-AB72-4E15-A159-C123E234B683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AE38B-5802-40B8-B2C6-949BBCE83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A62E0-2CCE-4AD1-83C0-BB2A50D49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70F43-0632-4AF9-AA8E-6BAEA838DD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97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D12A67-727E-4CA7-A362-0A189AC881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60" b="10401"/>
          <a:stretch/>
        </p:blipFill>
        <p:spPr>
          <a:xfrm>
            <a:off x="0" y="-1"/>
            <a:ext cx="12192001" cy="68862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1002B1-A116-4CA8-8448-8D9991675EED}"/>
              </a:ext>
            </a:extLst>
          </p:cNvPr>
          <p:cNvSpPr/>
          <p:nvPr/>
        </p:nvSpPr>
        <p:spPr>
          <a:xfrm>
            <a:off x="1933482" y="303648"/>
            <a:ext cx="8325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28575" cmpd="sng">
                  <a:solidFill>
                    <a:srgbClr val="990033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rgbClr val="990033">
                      <a:alpha val="40000"/>
                    </a:srgbClr>
                  </a:glow>
                </a:effectLst>
              </a:rPr>
              <a:t>Christian Practice - Festivals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664E539-64D9-4DCE-8312-4F58ACDB0215}"/>
              </a:ext>
            </a:extLst>
          </p:cNvPr>
          <p:cNvSpPr txBox="1">
            <a:spLocks/>
          </p:cNvSpPr>
          <p:nvPr/>
        </p:nvSpPr>
        <p:spPr bwMode="auto">
          <a:xfrm>
            <a:off x="506437" y="3326146"/>
            <a:ext cx="11347632" cy="111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rgbClr val="A80054"/>
                </a:solidFill>
                <a:latin typeface="Arial Rounded MT Bold" panose="020F0704030504030204" pitchFamily="34" charset="0"/>
              </a:rPr>
              <a:t>Key Question; </a:t>
            </a: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rgbClr val="A80054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A80054"/>
                </a:solidFill>
                <a:latin typeface="Arial Rounded MT Bold" panose="020F0704030504030204" pitchFamily="34" charset="0"/>
              </a:rPr>
              <a:t>Why are Christian festivals important?</a:t>
            </a:r>
          </a:p>
          <a:p>
            <a:pPr marL="0" indent="0" eaLnBrk="1" hangingPunct="1">
              <a:buNone/>
            </a:pPr>
            <a:endParaRPr lang="en-GB" altLang="en-US" sz="2000" dirty="0">
              <a:solidFill>
                <a:srgbClr val="A80054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dirty="0">
              <a:solidFill>
                <a:srgbClr val="A80054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EB80781-0962-4622-B017-2B209708037A}"/>
              </a:ext>
            </a:extLst>
          </p:cNvPr>
          <p:cNvSpPr txBox="1">
            <a:spLocks/>
          </p:cNvSpPr>
          <p:nvPr/>
        </p:nvSpPr>
        <p:spPr bwMode="auto">
          <a:xfrm>
            <a:off x="506437" y="4951828"/>
            <a:ext cx="9484926" cy="142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rgbClr val="A80054"/>
                </a:solidFill>
                <a:latin typeface="Arial Rounded MT Bold" panose="020F0704030504030204" pitchFamily="34" charset="0"/>
              </a:rPr>
              <a:t>To begin; </a:t>
            </a:r>
          </a:p>
          <a:p>
            <a:pPr eaLnBrk="1" hangingPunct="1">
              <a:buFontTx/>
              <a:buNone/>
            </a:pPr>
            <a:endParaRPr lang="en-US" altLang="en-US" sz="500" u="sng" dirty="0">
              <a:solidFill>
                <a:srgbClr val="A80054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rgbClr val="A80054"/>
                </a:solidFill>
                <a:latin typeface="Arial Rounded MT Bold" panose="020F0704030504030204" pitchFamily="34" charset="0"/>
              </a:rPr>
              <a:t>Quiz…</a:t>
            </a:r>
            <a:endParaRPr lang="en-GB" altLang="en-US" sz="2000" dirty="0">
              <a:solidFill>
                <a:srgbClr val="A80054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800" dirty="0">
              <a:solidFill>
                <a:srgbClr val="A80054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CD453B-6418-4AB7-8456-5119A2896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100">
            <a:off x="4799864" y="4521087"/>
            <a:ext cx="1424017" cy="1906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124724-E4C7-4C34-8060-EB4DCDFC9B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100">
            <a:off x="3208684" y="4988471"/>
            <a:ext cx="739702" cy="9901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543869-2E75-4B70-A3D7-9B06432666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100">
            <a:off x="3762844" y="4614542"/>
            <a:ext cx="1139488" cy="15253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B70637-8A76-441F-8D8B-920BDADD8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7622">
            <a:off x="2768977" y="5323440"/>
            <a:ext cx="605788" cy="8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6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8763C0-26B9-431F-874A-DC3CB706AA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49"/>
          <a:stretch/>
        </p:blipFill>
        <p:spPr>
          <a:xfrm>
            <a:off x="0" y="0"/>
            <a:ext cx="1219354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DB84F9-182A-4CF7-9B47-F76378939CBB}"/>
              </a:ext>
            </a:extLst>
          </p:cNvPr>
          <p:cNvSpPr/>
          <p:nvPr/>
        </p:nvSpPr>
        <p:spPr>
          <a:xfrm>
            <a:off x="1649207" y="156600"/>
            <a:ext cx="8895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Christian Festivals - Christmas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B3E10CF-79E5-4618-86EA-34FB0F2DD2FC}"/>
              </a:ext>
            </a:extLst>
          </p:cNvPr>
          <p:cNvSpPr txBox="1">
            <a:spLocks/>
          </p:cNvSpPr>
          <p:nvPr/>
        </p:nvSpPr>
        <p:spPr bwMode="auto">
          <a:xfrm>
            <a:off x="357810" y="1406769"/>
            <a:ext cx="11635408" cy="466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Things to do (page 48); </a:t>
            </a: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514350" indent="-514350" eaLnBrk="1" hangingPunct="1">
              <a:buAutoNum type="arabicPeriod"/>
            </a:pPr>
            <a:r>
              <a:rPr lang="en-GB" alt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 Explain why Christian festivals are important.</a:t>
            </a:r>
          </a:p>
          <a:p>
            <a:pPr marL="514350" indent="-514350" eaLnBrk="1" hangingPunct="1">
              <a:buAutoNum type="arabicPeriod"/>
            </a:pPr>
            <a:r>
              <a:rPr lang="en-GB" alt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 On an outline of the Christian calendar note down the  </a:t>
            </a: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    main Christian festivals. </a:t>
            </a:r>
          </a:p>
          <a:p>
            <a:pPr marL="514350" indent="-514350" eaLnBrk="1" hangingPunct="1">
              <a:buAutoNum type="arabicPeriod" startAt="3"/>
            </a:pPr>
            <a:r>
              <a:rPr lang="en-GB" alt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Explain what the festival of Christmas commemorates. </a:t>
            </a:r>
          </a:p>
          <a:p>
            <a:pPr marL="514350" indent="-514350" eaLnBrk="1" hangingPunct="1">
              <a:buAutoNum type="arabicPeriod" startAt="3"/>
            </a:pPr>
            <a:r>
              <a:rPr lang="en-GB" alt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 Note down 6 ways in which Christians celebrate Christmas.</a:t>
            </a:r>
          </a:p>
          <a:p>
            <a:pPr marL="514350" indent="-514350" eaLnBrk="1" hangingPunct="1">
              <a:buAutoNum type="arabicPeriod" startAt="3"/>
            </a:pPr>
            <a:r>
              <a:rPr lang="en-GB" alt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Note down 2 reasons why Christmas can be valuable to non-Christians and 2 reasons why it is more important to Christians.</a:t>
            </a:r>
          </a:p>
          <a:p>
            <a:pPr marL="457200" indent="-457200" eaLnBrk="1" hangingPunct="1">
              <a:buAutoNum type="arabicPeriod" startAt="3"/>
            </a:pPr>
            <a:endParaRPr lang="en-GB" alt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2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19136C-E346-4361-A793-6A692139A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E1F785-0F0F-429D-B419-E071F8C12AD8}"/>
              </a:ext>
            </a:extLst>
          </p:cNvPr>
          <p:cNvSpPr/>
          <p:nvPr/>
        </p:nvSpPr>
        <p:spPr>
          <a:xfrm>
            <a:off x="2197433" y="303648"/>
            <a:ext cx="7797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Christian Festivals - Easter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A3365D5-3747-4630-A03B-186237EBE5F9}"/>
              </a:ext>
            </a:extLst>
          </p:cNvPr>
          <p:cNvSpPr txBox="1">
            <a:spLocks/>
          </p:cNvSpPr>
          <p:nvPr/>
        </p:nvSpPr>
        <p:spPr bwMode="auto">
          <a:xfrm>
            <a:off x="357810" y="1772529"/>
            <a:ext cx="11635408" cy="42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Things to do (page 48); </a:t>
            </a:r>
          </a:p>
          <a:p>
            <a:pPr eaLnBrk="1" hangingPunct="1">
              <a:buFontTx/>
              <a:buNone/>
            </a:pPr>
            <a:endParaRPr lang="en-US" altLang="en-US" sz="600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1.  Explain what the festival of Easter is about. </a:t>
            </a:r>
          </a:p>
          <a:p>
            <a:pPr marL="514350" indent="-514350" eaLnBrk="1" hangingPunct="1">
              <a:buAutoNum type="arabicPeriod" startAt="3"/>
            </a:pPr>
            <a:r>
              <a:rPr lang="en-GB" alt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 Note down 6 ways in which Christians celebrate  Easter.</a:t>
            </a:r>
          </a:p>
          <a:p>
            <a:pPr marL="514350" indent="-514350" eaLnBrk="1" hangingPunct="1">
              <a:buAutoNum type="arabicPeriod" startAt="3"/>
            </a:pPr>
            <a:r>
              <a:rPr lang="en-GB" alt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Explain two reasons why it is more important to Christians Communities to celebrate festivals..</a:t>
            </a:r>
          </a:p>
          <a:p>
            <a:pPr marL="457200" indent="-457200" eaLnBrk="1" hangingPunct="1">
              <a:buAutoNum type="arabicPeriod" startAt="3"/>
            </a:pPr>
            <a:endParaRPr lang="en-GB" alt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36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CFD4FB8-49B1-4EB2-9E79-6CD22BA26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56" y="0"/>
            <a:ext cx="11819143" cy="685066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43529A6-2F3E-4DC4-9742-7EE80EAC0EE7}"/>
              </a:ext>
            </a:extLst>
          </p:cNvPr>
          <p:cNvSpPr/>
          <p:nvPr/>
        </p:nvSpPr>
        <p:spPr>
          <a:xfrm>
            <a:off x="1756019" y="129328"/>
            <a:ext cx="86253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Christian Festivals - Easter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7C7C94C-EC56-4C94-ABB9-F42E3674F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45" y="82147"/>
            <a:ext cx="6064155" cy="6775853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16B14EF-25D0-4852-8229-74D024270564}"/>
              </a:ext>
            </a:extLst>
          </p:cNvPr>
          <p:cNvSpPr txBox="1">
            <a:spLocks/>
          </p:cNvSpPr>
          <p:nvPr/>
        </p:nvSpPr>
        <p:spPr bwMode="auto">
          <a:xfrm>
            <a:off x="1919792" y="1576061"/>
            <a:ext cx="10062944" cy="36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5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6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6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6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6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u="sng" dirty="0">
                <a:solidFill>
                  <a:srgbClr val="E50505"/>
                </a:solidFill>
                <a:latin typeface="Arial Rounded MT Bold" panose="020F0704030504030204" pitchFamily="34" charset="0"/>
              </a:rPr>
              <a:t>Review – Exam Question.</a:t>
            </a:r>
          </a:p>
          <a:p>
            <a:pPr marL="0" indent="0" eaLnBrk="1" hangingPunct="1">
              <a:buNone/>
            </a:pPr>
            <a:endParaRPr lang="en-US" altLang="en-US" sz="600" u="sng" dirty="0">
              <a:solidFill>
                <a:srgbClr val="E50505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r>
              <a:rPr lang="en-GB" altLang="en-US" sz="3000" dirty="0">
                <a:solidFill>
                  <a:srgbClr val="E50505"/>
                </a:solidFill>
                <a:latin typeface="Arial Rounded MT Bold" panose="020F0704030504030204" pitchFamily="34" charset="0"/>
              </a:rPr>
              <a:t>‘The most important religious festival for               </a:t>
            </a:r>
          </a:p>
          <a:p>
            <a:pPr marL="0" indent="0" eaLnBrk="1" hangingPunct="1">
              <a:buNone/>
            </a:pPr>
            <a:r>
              <a:rPr lang="en-GB" altLang="en-US" sz="3000" dirty="0">
                <a:solidFill>
                  <a:srgbClr val="E50505"/>
                </a:solidFill>
                <a:latin typeface="Arial Rounded MT Bold" panose="020F0704030504030204" pitchFamily="34" charset="0"/>
              </a:rPr>
              <a:t> Christians is Christmas’. Evaluate this statement.       </a:t>
            </a:r>
          </a:p>
          <a:p>
            <a:pPr marL="0" indent="0" eaLnBrk="1" hangingPunct="1">
              <a:buNone/>
            </a:pPr>
            <a:r>
              <a:rPr lang="en-GB" altLang="en-US" sz="3000" dirty="0">
                <a:solidFill>
                  <a:srgbClr val="E50505"/>
                </a:solidFill>
                <a:latin typeface="Arial Rounded MT Bold" panose="020F0704030504030204" pitchFamily="34" charset="0"/>
              </a:rPr>
              <a:t> </a:t>
            </a:r>
            <a:r>
              <a:rPr lang="en-GB" altLang="en-US" sz="2800" dirty="0">
                <a:solidFill>
                  <a:srgbClr val="E50505"/>
                </a:solidFill>
                <a:latin typeface="Arial Rounded MT Bold" panose="020F0704030504030204" pitchFamily="34" charset="0"/>
              </a:rPr>
              <a:t>In your answer you should:</a:t>
            </a:r>
          </a:p>
          <a:p>
            <a:pPr marL="0" indent="0" eaLnBrk="1" hangingPunct="1">
              <a:buNone/>
            </a:pPr>
            <a:r>
              <a:rPr lang="en-GB" altLang="en-US" sz="2400" dirty="0">
                <a:solidFill>
                  <a:srgbClr val="E50505"/>
                </a:solidFill>
                <a:latin typeface="Arial Rounded MT Bold" panose="020F0704030504030204" pitchFamily="34" charset="0"/>
              </a:rPr>
              <a:t>• Refer to Christian teaching</a:t>
            </a:r>
          </a:p>
          <a:p>
            <a:pPr marL="0" indent="0" eaLnBrk="1" hangingPunct="1">
              <a:buNone/>
            </a:pPr>
            <a:r>
              <a:rPr lang="en-GB" altLang="en-US" sz="2400" dirty="0">
                <a:solidFill>
                  <a:srgbClr val="E50505"/>
                </a:solidFill>
                <a:latin typeface="Arial Rounded MT Bold" panose="020F0704030504030204" pitchFamily="34" charset="0"/>
              </a:rPr>
              <a:t>• Give developed arguments to support this statement</a:t>
            </a:r>
          </a:p>
          <a:p>
            <a:pPr marL="0" indent="0" eaLnBrk="1" hangingPunct="1">
              <a:buNone/>
            </a:pPr>
            <a:r>
              <a:rPr lang="en-GB" altLang="en-US" sz="2400" dirty="0">
                <a:solidFill>
                  <a:srgbClr val="E50505"/>
                </a:solidFill>
                <a:latin typeface="Arial Rounded MT Bold" panose="020F0704030504030204" pitchFamily="34" charset="0"/>
              </a:rPr>
              <a:t>• Give developed arguments to support a                                                                            </a:t>
            </a:r>
          </a:p>
          <a:p>
            <a:pPr marL="0" indent="0" eaLnBrk="1" hangingPunct="1">
              <a:buNone/>
            </a:pPr>
            <a:r>
              <a:rPr lang="en-GB" altLang="en-US" sz="2400" dirty="0">
                <a:solidFill>
                  <a:srgbClr val="E50505"/>
                </a:solidFill>
                <a:latin typeface="Arial Rounded MT Bold" panose="020F0704030504030204" pitchFamily="34" charset="0"/>
              </a:rPr>
              <a:t>   different point of view</a:t>
            </a:r>
          </a:p>
          <a:p>
            <a:pPr marL="0" indent="0" eaLnBrk="1" hangingPunct="1">
              <a:buNone/>
            </a:pPr>
            <a:r>
              <a:rPr lang="en-GB" altLang="en-US" sz="2400" dirty="0">
                <a:solidFill>
                  <a:srgbClr val="E50505"/>
                </a:solidFill>
                <a:latin typeface="Arial Rounded MT Bold" panose="020F0704030504030204" pitchFamily="34" charset="0"/>
              </a:rPr>
              <a:t>• Reach a justified conclusion.  </a:t>
            </a:r>
          </a:p>
          <a:p>
            <a:pPr marL="0" indent="0" eaLnBrk="1" hangingPunct="1">
              <a:buNone/>
            </a:pPr>
            <a:r>
              <a:rPr lang="en-GB" altLang="en-US" sz="2400" i="1" dirty="0">
                <a:solidFill>
                  <a:srgbClr val="E50505"/>
                </a:solidFill>
                <a:latin typeface="Arial Rounded MT Bold" panose="020F0704030504030204" pitchFamily="34" charset="0"/>
              </a:rPr>
              <a:t>  </a:t>
            </a:r>
            <a:r>
              <a:rPr lang="en-GB" altLang="en-US" sz="2000" i="1" dirty="0">
                <a:solidFill>
                  <a:srgbClr val="E50505"/>
                </a:solidFill>
                <a:latin typeface="Arial Rounded MT Bold" panose="020F0704030504030204" pitchFamily="34" charset="0"/>
              </a:rPr>
              <a:t>[12 marks, </a:t>
            </a:r>
            <a:r>
              <a:rPr lang="en-GB" altLang="en-US" sz="2000" i="1" dirty="0" err="1">
                <a:solidFill>
                  <a:srgbClr val="E50505"/>
                </a:solidFill>
                <a:latin typeface="Arial Rounded MT Bold" panose="020F0704030504030204" pitchFamily="34" charset="0"/>
              </a:rPr>
              <a:t>SPaG</a:t>
            </a:r>
            <a:r>
              <a:rPr lang="en-GB" altLang="en-US" sz="2000" i="1" dirty="0">
                <a:solidFill>
                  <a:srgbClr val="E50505"/>
                </a:solidFill>
                <a:latin typeface="Arial Rounded MT Bold" panose="020F0704030504030204" pitchFamily="34" charset="0"/>
              </a:rPr>
              <a:t> 3 marks]</a:t>
            </a:r>
          </a:p>
          <a:p>
            <a:pPr marL="0" indent="0" eaLnBrk="1" hangingPunct="1">
              <a:buNone/>
            </a:pPr>
            <a:endParaRPr lang="en-GB" altLang="en-US" sz="2000" dirty="0">
              <a:solidFill>
                <a:srgbClr val="E50505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sz="2000" dirty="0">
              <a:solidFill>
                <a:srgbClr val="E50505"/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buNone/>
            </a:pPr>
            <a:endParaRPr lang="en-GB" altLang="en-US" dirty="0">
              <a:solidFill>
                <a:srgbClr val="E50505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70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214</Words>
  <Application>Microsoft Office PowerPoint</Application>
  <PresentationFormat>Widescreen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butle</dc:creator>
  <cp:lastModifiedBy>W Butler</cp:lastModifiedBy>
  <cp:revision>10</cp:revision>
  <cp:lastPrinted>2018-01-15T10:58:45Z</cp:lastPrinted>
  <dcterms:created xsi:type="dcterms:W3CDTF">2018-01-11T14:49:27Z</dcterms:created>
  <dcterms:modified xsi:type="dcterms:W3CDTF">2018-01-15T10:59:15Z</dcterms:modified>
</cp:coreProperties>
</file>