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F"/>
    <a:srgbClr val="FFFF66"/>
    <a:srgbClr val="6F408C"/>
    <a:srgbClr val="FF99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6BD45-B445-4C59-8C77-FC12F60716E1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04D57-5467-414C-B300-606DFF679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83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9730-A0A4-4A04-9076-4F9B1BDE7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01FCC-B2AC-40AF-9731-E72A27C53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04A6D-40CC-41C0-B3E4-CC9E0530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5F3-88B0-4409-AE0C-52D4277516FF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03F53-C6CD-40E4-9BE7-9E1A2503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571AE-C52D-4D2B-B5DC-0F043889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37C9-8269-4336-89FD-47E14386F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5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1E8A-392F-4DD7-8856-7941C1D3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61EF4-CAA7-47E9-995B-EEBA8F75B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795D-1B30-4823-8EEA-3E5DFBD4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5F3-88B0-4409-AE0C-52D4277516FF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87361-08AE-4B6B-A095-2BBAD77F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3982B-CB9B-4562-A9E6-FEA26BA7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37C9-8269-4336-89FD-47E14386F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8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A5049-F763-45A1-AC78-08D8FB229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8215A-4F64-4B28-AF89-64C2776DD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2CEFA-68C8-498A-A49A-ADBEA92C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5F3-88B0-4409-AE0C-52D4277516FF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F01B6-694E-4750-A113-10A93965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33C09-AFBF-4667-BCEA-AE44B064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37C9-8269-4336-89FD-47E14386F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20C9-B7BB-4C35-A9F5-54391532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42B2-8C9D-4AC3-A455-B5FC1050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7B973-E639-4237-B9EE-4E5C8042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5F3-88B0-4409-AE0C-52D4277516FF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D032-9DA6-4FCE-BB55-F45B5D80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C068F-2C93-4EA5-B4B0-D27830D0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37C9-8269-4336-89FD-47E14386F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9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CEDB-7A03-48EE-AF70-F6C1FA6E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F5EAE-102A-4A3B-B993-044A12E6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1E23-CCC0-4648-86E4-50A4027B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5F3-88B0-4409-AE0C-52D4277516FF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58F0-B086-4DC4-8FEF-3DB17748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E10C-852A-4307-92A5-D289EFC3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37C9-8269-4336-89FD-47E14386F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1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93F2-E679-4B57-A9CB-F2433F05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CC1C-1837-4761-8A51-6132F7B80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C0A73-7C10-4C3A-9895-0233BCF08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ECC04-B18E-44F0-8425-42D20763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5F3-88B0-4409-AE0C-52D4277516FF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6243D-E8FE-4A79-ADA6-9804C9F6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2759A-5AC1-475D-A981-8E2BC17B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37C9-8269-4336-89FD-47E14386F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211F-36D5-44FB-9570-8F09769B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B7375-15C0-4029-855E-DD97AE50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EEE4F-BD4E-4AD4-92BE-55FCBDF89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4CFFC-0263-4349-9D33-22CB300E0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3A5D67-871D-4277-B340-48D111BAF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1FEC9-A0AD-4C3E-8439-9C08645E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5F3-88B0-4409-AE0C-52D4277516FF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E5818-6669-497C-B62B-9D0E3B70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47362-3A99-4B3A-A49B-F126003C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37C9-8269-4336-89FD-47E14386F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C2DC-A408-4944-9C7C-657C512F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88F64-0745-479D-B08C-B2289EEB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5F3-88B0-4409-AE0C-52D4277516FF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D3FC3-EB20-468D-817F-13F9011D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25CB2-54DD-43D5-8221-EC2B3EFA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37C9-8269-4336-89FD-47E14386F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4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C8F3F-2C07-4065-ADEB-F6A8B7A4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5F3-88B0-4409-AE0C-52D4277516FF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5E579-A2A8-4AD5-B7A3-836D4CA7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A02FE-B270-43FC-BD4D-CB319F51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37C9-8269-4336-89FD-47E14386F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34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F8BC-B662-4D79-A86E-9378376F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E038A-8B33-4968-ADA8-4D5444F4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6B77E-36B6-4BA3-8B3F-EE075DBD2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CD042-907E-4446-9D62-CBF4E921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5F3-88B0-4409-AE0C-52D4277516FF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FD70C-6D3D-468B-B38D-21D5E550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E30ED-CAD6-49D5-BC42-15D984C0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37C9-8269-4336-89FD-47E14386F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0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F1B3-13AC-4629-B46E-7614440A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280F6-DCBE-48CE-BC6A-F3FB00D58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42806-5B1E-46D4-BA89-4AC770B5D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5DDF2-7A9F-446F-A94B-5A33B3B4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5F3-88B0-4409-AE0C-52D4277516FF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A7BEE-45D6-40BD-98C0-BD5413C1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18B32-02C0-4E8F-9996-C6505946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37C9-8269-4336-89FD-47E14386F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4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39292-BCAC-4482-AF8F-09D06241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97435-D425-458B-815E-33B0EEEAA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5B1B-929D-4E52-A61A-83A0BF17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85F3-88B0-4409-AE0C-52D4277516FF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47DB1-957B-44C3-A429-3E5E43C59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FF37A-88C2-41F9-BE14-97BC2ABDD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937C9-8269-4336-89FD-47E14386F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37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A0CC08-3356-4F97-8762-03DB52C4E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A2102D-0BFA-4BBE-BBB4-B016B655108F}"/>
              </a:ext>
            </a:extLst>
          </p:cNvPr>
          <p:cNvSpPr/>
          <p:nvPr/>
        </p:nvSpPr>
        <p:spPr>
          <a:xfrm>
            <a:off x="477078" y="254799"/>
            <a:ext cx="114498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Bold" panose="020E0705020206020404" pitchFamily="34" charset="0"/>
              </a:rPr>
              <a:t>Christian Sacraments </a:t>
            </a:r>
          </a:p>
          <a:p>
            <a:pPr algn="ctr"/>
            <a:r>
              <a:rPr lang="en-U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Bold" panose="020E0705020206020404" pitchFamily="34" charset="0"/>
              </a:rPr>
              <a:t>Holy Communion.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63E1BD3-191E-47EE-992B-8119DEB1198C}"/>
              </a:ext>
            </a:extLst>
          </p:cNvPr>
          <p:cNvSpPr txBox="1">
            <a:spLocks/>
          </p:cNvSpPr>
          <p:nvPr/>
        </p:nvSpPr>
        <p:spPr bwMode="auto">
          <a:xfrm>
            <a:off x="675861" y="2601156"/>
            <a:ext cx="10067020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Key Question;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Why is Holy Communion important to Christians?</a:t>
            </a:r>
          </a:p>
          <a:p>
            <a:pPr marL="0" indent="0" eaLnBrk="1" hangingPunct="1">
              <a:buNone/>
            </a:pPr>
            <a:endParaRPr lang="en-GB" altLang="en-US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59B63F7-B75F-4F6D-BC13-D75492E12B75}"/>
              </a:ext>
            </a:extLst>
          </p:cNvPr>
          <p:cNvSpPr txBox="1">
            <a:spLocks/>
          </p:cNvSpPr>
          <p:nvPr/>
        </p:nvSpPr>
        <p:spPr bwMode="auto">
          <a:xfrm>
            <a:off x="675861" y="4510207"/>
            <a:ext cx="9653433" cy="17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To begin; </a:t>
            </a: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Quiz…</a:t>
            </a:r>
            <a:endParaRPr lang="en-GB" altLang="en-US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F81341-8849-4A15-BE95-542206F90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39" y="4281806"/>
            <a:ext cx="1803707" cy="19239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DBE9BF-0650-41DA-944F-87761AA81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5" y="3966548"/>
            <a:ext cx="2059937" cy="20599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04521F-E745-4D06-8EB7-0C1710874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45" y="3576908"/>
            <a:ext cx="25050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E3F29-A491-4F7B-B000-D9E4C0D41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7773E0-4A31-407F-A5F2-CD0ED09AFBB4}"/>
              </a:ext>
            </a:extLst>
          </p:cNvPr>
          <p:cNvSpPr/>
          <p:nvPr/>
        </p:nvSpPr>
        <p:spPr>
          <a:xfrm>
            <a:off x="477078" y="95773"/>
            <a:ext cx="114498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Bold" panose="020E0705020206020404" pitchFamily="34" charset="0"/>
              </a:rPr>
              <a:t>Christian Sacraments </a:t>
            </a:r>
          </a:p>
          <a:p>
            <a:pPr algn="ctr"/>
            <a:r>
              <a:rPr lang="en-US" sz="4800" b="1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Bold" panose="020E0705020206020404" pitchFamily="34" charset="0"/>
              </a:rPr>
              <a:t>Holy Communion.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FF8DB93-B867-43A6-87DC-2A954FAD4496}"/>
              </a:ext>
            </a:extLst>
          </p:cNvPr>
          <p:cNvSpPr txBox="1">
            <a:spLocks/>
          </p:cNvSpPr>
          <p:nvPr/>
        </p:nvSpPr>
        <p:spPr bwMode="auto">
          <a:xfrm>
            <a:off x="477078" y="2027583"/>
            <a:ext cx="11012557" cy="169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FFFF66"/>
                </a:solidFill>
                <a:latin typeface="Arial Rounded MT Bold" panose="020F0704030504030204" pitchFamily="34" charset="0"/>
              </a:rPr>
              <a:t>Things to do (page 42); </a:t>
            </a:r>
          </a:p>
          <a:p>
            <a:pPr eaLnBrk="1" hangingPunct="1">
              <a:buFontTx/>
              <a:buNone/>
            </a:pPr>
            <a:endParaRPr lang="en-US" altLang="en-US" sz="800" u="sng" dirty="0">
              <a:solidFill>
                <a:srgbClr val="FFFF66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FF66"/>
                </a:solidFill>
                <a:latin typeface="Arial Rounded MT Bold" panose="020F0704030504030204" pitchFamily="34" charset="0"/>
              </a:rPr>
              <a:t>1. What is Holy Communion?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FF66"/>
                </a:solidFill>
                <a:latin typeface="Arial Rounded MT Bold" panose="020F0704030504030204" pitchFamily="34" charset="0"/>
              </a:rPr>
              <a:t>2. Note down different names for Holy Communion.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FF66"/>
                </a:solidFill>
                <a:latin typeface="Arial Rounded MT Bold" panose="020F0704030504030204" pitchFamily="34" charset="0"/>
              </a:rPr>
              <a:t>3. Summarise the most important parts of the Bible  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FF66"/>
                </a:solidFill>
                <a:latin typeface="Arial Rounded MT Bold" panose="020F0704030504030204" pitchFamily="34" charset="0"/>
              </a:rPr>
              <a:t>     quotation 1 Corinthians 11:23-26.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FF66"/>
                </a:solidFill>
                <a:latin typeface="Arial Rounded MT Bold" panose="020F0704030504030204" pitchFamily="34" charset="0"/>
              </a:rPr>
              <a:t>4. Explain the meaning of Holy Communion.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FF66"/>
                </a:solidFill>
                <a:latin typeface="Arial Rounded MT Bold" panose="020F0704030504030204" pitchFamily="34" charset="0"/>
              </a:rPr>
              <a:t>5. Explain different beliefs about Holy Communion in 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FFFF66"/>
                </a:solidFill>
                <a:latin typeface="Arial Rounded MT Bold" panose="020F0704030504030204" pitchFamily="34" charset="0"/>
              </a:rPr>
              <a:t>     (a) the Catholic Church and (b) Protestant Churches.</a:t>
            </a:r>
          </a:p>
          <a:p>
            <a:pPr marL="0" indent="0" eaLnBrk="1" hangingPunct="1">
              <a:buNone/>
            </a:pPr>
            <a:endParaRPr lang="en-GB" altLang="en-US" sz="2000" dirty="0">
              <a:solidFill>
                <a:srgbClr val="FFFF66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FFFF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1D961B-F6D3-4652-AFC9-910658ADF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57" y="2387499"/>
            <a:ext cx="1762539" cy="20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1E7FD-BD6E-495F-97CC-FEC11855E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3" b="31594"/>
          <a:stretch/>
        </p:blipFill>
        <p:spPr>
          <a:xfrm>
            <a:off x="7762" y="-1"/>
            <a:ext cx="1220129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E0CCC0-CCB9-41DF-A9E1-9E053A06765A}"/>
              </a:ext>
            </a:extLst>
          </p:cNvPr>
          <p:cNvSpPr/>
          <p:nvPr/>
        </p:nvSpPr>
        <p:spPr>
          <a:xfrm>
            <a:off x="383468" y="109025"/>
            <a:ext cx="114498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Bold" panose="020E0705020206020404" pitchFamily="34" charset="0"/>
              </a:rPr>
              <a:t>Christian Sacraments </a:t>
            </a:r>
          </a:p>
          <a:p>
            <a:pPr algn="ctr"/>
            <a:r>
              <a:rPr lang="en-US" sz="48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pperplate Gothic Bold" panose="020E0705020206020404" pitchFamily="34" charset="0"/>
              </a:rPr>
              <a:t>Holy Communion.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8B2CE5-64AD-4690-97DB-6BAF5AACABA8}"/>
              </a:ext>
            </a:extLst>
          </p:cNvPr>
          <p:cNvSpPr txBox="1">
            <a:spLocks/>
          </p:cNvSpPr>
          <p:nvPr/>
        </p:nvSpPr>
        <p:spPr bwMode="auto">
          <a:xfrm>
            <a:off x="383468" y="2107096"/>
            <a:ext cx="11449878" cy="38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Things to do;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Why is Holy Communion important to individual  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Christians, Christian communities and wider society?</a:t>
            </a:r>
          </a:p>
          <a:p>
            <a:pPr marL="0" indent="0" eaLnBrk="1" hangingPunct="1">
              <a:buNone/>
            </a:pPr>
            <a:endParaRPr lang="en-GB" alt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2. The ministry of the Word is…</a:t>
            </a:r>
          </a:p>
          <a:p>
            <a:pPr marL="0" indent="0" eaLnBrk="1" hangingPunct="1">
              <a:buNone/>
            </a:pPr>
            <a:endParaRPr lang="en-GB" alt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3. The ministry of Holy Communion is… </a:t>
            </a:r>
          </a:p>
          <a:p>
            <a:pPr marL="0" indent="0" eaLnBrk="1" hangingPunct="1">
              <a:buNone/>
            </a:pPr>
            <a:endParaRPr lang="en-GB" altLang="en-US" sz="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4. Note down the most important parts of the different       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Holy Communion services. Highlight any similarities.</a:t>
            </a:r>
          </a:p>
          <a:p>
            <a:pPr marL="0" indent="0" eaLnBrk="1" hangingPunct="1">
              <a:buNone/>
            </a:pPr>
            <a:endParaRPr lang="en-GB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98FF9-0ED0-411F-8D5F-9E933B93C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58" y="3856382"/>
            <a:ext cx="1628742" cy="28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997E8-7159-4502-B59C-63A70A34D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72F7C4-39F5-4104-8FF4-969416618D94}"/>
              </a:ext>
            </a:extLst>
          </p:cNvPr>
          <p:cNvSpPr/>
          <p:nvPr/>
        </p:nvSpPr>
        <p:spPr>
          <a:xfrm>
            <a:off x="-99392" y="218898"/>
            <a:ext cx="123907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rgbClr val="660066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99CC"/>
                  </a:glow>
                </a:effectLst>
                <a:latin typeface="Copperplate Gothic Bold" panose="020E0705020206020404" pitchFamily="34" charset="0"/>
              </a:rPr>
              <a:t>Christian Sacraments - Holy Communion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425DF5-6CD5-4E36-BED0-3BE2984DC904}"/>
              </a:ext>
            </a:extLst>
          </p:cNvPr>
          <p:cNvSpPr/>
          <p:nvPr/>
        </p:nvSpPr>
        <p:spPr>
          <a:xfrm>
            <a:off x="129208" y="1509012"/>
            <a:ext cx="12062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Review – exam questions;</a:t>
            </a:r>
          </a:p>
          <a:p>
            <a:endParaRPr lang="en-GB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GB" sz="30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</a:t>
            </a:r>
            <a:r>
              <a:rPr lang="en-GB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two contrasting ways in which Christians worship </a:t>
            </a:r>
            <a:r>
              <a:rPr lang="en-GB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(4 marks)     </a:t>
            </a: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  <a:p>
            <a:endParaRPr lang="en-GB" sz="1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GB" sz="2800" i="1" dirty="0">
                <a:solidFill>
                  <a:srgbClr val="FFE5FF"/>
                </a:solidFill>
                <a:latin typeface="Arial Rounded MT Bold" panose="020F0704030504030204" pitchFamily="34" charset="0"/>
              </a:rPr>
              <a:t>This question is asking for brief explanation of two different ways in which Christians worship(e.g. prayer and Holy Communion).  </a:t>
            </a:r>
          </a:p>
          <a:p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GB" sz="30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</a:t>
            </a:r>
            <a:r>
              <a:rPr lang="en-GB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two ways in which the Eucharist (Holy                           Communion) is celebrated in Christianity.  </a:t>
            </a: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(5 marks)      </a:t>
            </a: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GB" sz="1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GB" sz="2800" i="1" dirty="0">
                <a:solidFill>
                  <a:srgbClr val="FFE5FF"/>
                </a:solidFill>
                <a:latin typeface="Arial Rounded MT Bold" panose="020F0704030504030204" pitchFamily="34" charset="0"/>
              </a:rPr>
              <a:t>This question could be answered by looking at Holy Communion in different Christian Churches (e.g. Catholic and Orthodox).  Remember to explain, do not give a bullet point list of what happens.       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006327-16AE-41F5-BD8A-3A2C148A5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428999"/>
            <a:ext cx="2024418" cy="188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6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260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</dc:creator>
  <cp:lastModifiedBy>W Butler</cp:lastModifiedBy>
  <cp:revision>16</cp:revision>
  <cp:lastPrinted>2018-01-08T10:15:11Z</cp:lastPrinted>
  <dcterms:created xsi:type="dcterms:W3CDTF">2018-01-02T22:28:44Z</dcterms:created>
  <dcterms:modified xsi:type="dcterms:W3CDTF">2018-01-08T10:15:24Z</dcterms:modified>
</cp:coreProperties>
</file>