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6"/>
  </p:handoutMasterIdLst>
  <p:sldIdLst>
    <p:sldId id="256" r:id="rId2"/>
    <p:sldId id="257" r:id="rId3"/>
    <p:sldId id="258" r:id="rId4"/>
    <p:sldId id="259" r:id="rId5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DE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87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0DA5AC-20D3-40F1-BBE5-C215BB2920B4}" type="datetimeFigureOut">
              <a:rPr lang="en-GB" smtClean="0"/>
              <a:t>08/01/2018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C3014D-52F0-402B-8D4D-D56B59C17E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99539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1/8/2018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gif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8.gif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9865070-23EC-4F8D-ABCA-74E6DBB76087}"/>
              </a:ext>
            </a:extLst>
          </p:cNvPr>
          <p:cNvSpPr/>
          <p:nvPr/>
        </p:nvSpPr>
        <p:spPr>
          <a:xfrm>
            <a:off x="-1408516" y="151207"/>
            <a:ext cx="1004893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opperplate Gothic Light" panose="020E0507020206020404" pitchFamily="34" charset="0"/>
              </a:rPr>
              <a:t>Christian Prayer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6B1D4FD1-3E43-4A60-B995-AF105C2C6110}"/>
              </a:ext>
            </a:extLst>
          </p:cNvPr>
          <p:cNvSpPr txBox="1">
            <a:spLocks/>
          </p:cNvSpPr>
          <p:nvPr/>
        </p:nvSpPr>
        <p:spPr bwMode="auto">
          <a:xfrm>
            <a:off x="405780" y="1541782"/>
            <a:ext cx="10443118" cy="1118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96875" indent="-396875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GB" altLang="en-US" u="sng" dirty="0">
                <a:solidFill>
                  <a:schemeClr val="accent1"/>
                </a:solidFill>
                <a:latin typeface="Arial Rounded MT Bold" panose="020F0704030504030204" pitchFamily="34" charset="0"/>
              </a:rPr>
              <a:t>Key Question; </a:t>
            </a:r>
          </a:p>
          <a:p>
            <a:pPr eaLnBrk="1" hangingPunct="1">
              <a:buFontTx/>
              <a:buNone/>
            </a:pPr>
            <a:endParaRPr lang="en-US" altLang="en-US" sz="600" u="sng" dirty="0">
              <a:solidFill>
                <a:schemeClr val="accent1"/>
              </a:solidFill>
              <a:latin typeface="Arial Rounded MT Bold" panose="020F0704030504030204" pitchFamily="34" charset="0"/>
            </a:endParaRPr>
          </a:p>
          <a:p>
            <a:pPr marL="0" indent="0" eaLnBrk="1" hangingPunct="1">
              <a:buNone/>
            </a:pPr>
            <a:r>
              <a:rPr lang="en-GB" altLang="en-US" dirty="0">
                <a:solidFill>
                  <a:schemeClr val="accent1"/>
                </a:solidFill>
                <a:latin typeface="Arial Rounded MT Bold" panose="020F0704030504030204" pitchFamily="34" charset="0"/>
              </a:rPr>
              <a:t>What do we need to know about Christian prayer?</a:t>
            </a:r>
          </a:p>
          <a:p>
            <a:pPr marL="0" indent="0" eaLnBrk="1" hangingPunct="1">
              <a:buNone/>
            </a:pPr>
            <a:endParaRPr lang="en-GB" altLang="en-US" sz="2000" dirty="0">
              <a:solidFill>
                <a:schemeClr val="accent1"/>
              </a:solidFill>
              <a:latin typeface="Arial Rounded MT Bold" panose="020F0704030504030204" pitchFamily="34" charset="0"/>
            </a:endParaRPr>
          </a:p>
          <a:p>
            <a:pPr marL="0" indent="0" eaLnBrk="1" hangingPunct="1">
              <a:buNone/>
            </a:pPr>
            <a:endParaRPr lang="en-GB" altLang="en-US" dirty="0">
              <a:solidFill>
                <a:schemeClr val="accent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9491FFC1-FE4E-4182-A502-1C66605BC7C0}"/>
              </a:ext>
            </a:extLst>
          </p:cNvPr>
          <p:cNvSpPr txBox="1">
            <a:spLocks/>
          </p:cNvSpPr>
          <p:nvPr/>
        </p:nvSpPr>
        <p:spPr bwMode="auto">
          <a:xfrm>
            <a:off x="2345634" y="3856383"/>
            <a:ext cx="9653433" cy="1762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96875" indent="-396875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GB" altLang="en-US" u="sng" dirty="0">
                <a:solidFill>
                  <a:schemeClr val="accent1"/>
                </a:solidFill>
                <a:latin typeface="Arial Rounded MT Bold" panose="020F0704030504030204" pitchFamily="34" charset="0"/>
              </a:rPr>
              <a:t>To begin; </a:t>
            </a:r>
          </a:p>
          <a:p>
            <a:pPr eaLnBrk="1" hangingPunct="1">
              <a:buFontTx/>
              <a:buNone/>
            </a:pPr>
            <a:endParaRPr lang="en-US" altLang="en-US" sz="500" u="sng" dirty="0">
              <a:solidFill>
                <a:schemeClr val="accent1"/>
              </a:solidFill>
              <a:latin typeface="Arial Rounded MT Bold" panose="020F0704030504030204" pitchFamily="34" charset="0"/>
            </a:endParaRPr>
          </a:p>
          <a:p>
            <a:pPr marL="0" indent="0" eaLnBrk="1" hangingPunct="1">
              <a:buNone/>
            </a:pPr>
            <a:r>
              <a:rPr lang="en-GB" altLang="en-US" dirty="0">
                <a:solidFill>
                  <a:schemeClr val="accent1"/>
                </a:solidFill>
                <a:latin typeface="Arial Rounded MT Bold" panose="020F0704030504030204" pitchFamily="34" charset="0"/>
              </a:rPr>
              <a:t>Quiz…</a:t>
            </a:r>
            <a:endParaRPr lang="en-GB" altLang="en-US" sz="2000" dirty="0">
              <a:solidFill>
                <a:schemeClr val="accent1"/>
              </a:solidFill>
              <a:latin typeface="Arial Rounded MT Bold" panose="020F0704030504030204" pitchFamily="34" charset="0"/>
            </a:endParaRPr>
          </a:p>
          <a:p>
            <a:pPr marL="0" indent="0" eaLnBrk="1" hangingPunct="1">
              <a:buNone/>
            </a:pPr>
            <a:endParaRPr lang="en-GB" altLang="en-US" sz="2800" dirty="0">
              <a:solidFill>
                <a:schemeClr val="accent1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4A1A962-C684-4598-A7B6-B389B0CCC4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781" y="3127216"/>
            <a:ext cx="1832456" cy="305409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E7D16AF-65F9-494B-AD0E-07F408D668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0614991" y="3984852"/>
            <a:ext cx="1541134" cy="245709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4C59BD4-BF99-4A3B-B61D-B3432352531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8026" y="3984673"/>
            <a:ext cx="736987" cy="101139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3182AAB-1D81-4A48-A7D4-83BB847B81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499963">
            <a:off x="5835990" y="4727570"/>
            <a:ext cx="895350" cy="109620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EC4AD9F-DB57-4A78-878E-EBF890920C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405714">
            <a:off x="5975582" y="3762687"/>
            <a:ext cx="673248" cy="92392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AFB069D-50A8-4CC0-88C6-E9809F022E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987001">
            <a:off x="6607666" y="4171487"/>
            <a:ext cx="512098" cy="702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540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6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2116CC2-8F3E-42C8-8FBF-DB779A6BEC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7716" y="3378890"/>
            <a:ext cx="3333750" cy="333375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C3FC367-6CD9-472C-86CF-163087BEC122}"/>
              </a:ext>
            </a:extLst>
          </p:cNvPr>
          <p:cNvSpPr/>
          <p:nvPr/>
        </p:nvSpPr>
        <p:spPr>
          <a:xfrm>
            <a:off x="-1408516" y="151207"/>
            <a:ext cx="1004893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opperplate Gothic Light" panose="020E0507020206020404" pitchFamily="34" charset="0"/>
              </a:rPr>
              <a:t>Christian Prayer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2AF0FEA7-929B-4179-B1B2-45C47D61F94A}"/>
              </a:ext>
            </a:extLst>
          </p:cNvPr>
          <p:cNvSpPr txBox="1">
            <a:spLocks/>
          </p:cNvSpPr>
          <p:nvPr/>
        </p:nvSpPr>
        <p:spPr bwMode="auto">
          <a:xfrm>
            <a:off x="232012" y="1460311"/>
            <a:ext cx="11778017" cy="4864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96875" indent="-396875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4"/>
              </a:buBlip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GB" altLang="en-US" u="sng" dirty="0">
                <a:solidFill>
                  <a:schemeClr val="accent1"/>
                </a:solidFill>
                <a:latin typeface="Arial Rounded MT Bold" panose="020F0704030504030204" pitchFamily="34" charset="0"/>
              </a:rPr>
              <a:t>Things to do (page 38). </a:t>
            </a:r>
          </a:p>
          <a:p>
            <a:pPr eaLnBrk="1" hangingPunct="1">
              <a:buFontTx/>
              <a:buNone/>
            </a:pPr>
            <a:endParaRPr lang="en-US" altLang="en-US" sz="900" u="sng" dirty="0">
              <a:solidFill>
                <a:schemeClr val="accent1"/>
              </a:solidFill>
              <a:latin typeface="Arial Rounded MT Bold" panose="020F0704030504030204" pitchFamily="34" charset="0"/>
            </a:endParaRPr>
          </a:p>
          <a:p>
            <a:pPr marL="514350" indent="-514350" eaLnBrk="1" hangingPunct="1">
              <a:lnSpc>
                <a:spcPct val="100000"/>
              </a:lnSpc>
              <a:buAutoNum type="arabicPeriod"/>
            </a:pPr>
            <a:r>
              <a:rPr lang="en-GB" altLang="en-US" sz="3000" dirty="0">
                <a:solidFill>
                  <a:schemeClr val="accent1"/>
                </a:solidFill>
                <a:latin typeface="Arial Rounded MT Bold" panose="020F0704030504030204" pitchFamily="34" charset="0"/>
              </a:rPr>
              <a:t>Why do Christians (or any theist) pray? Note down some ideas – either a list or spider diagram.</a:t>
            </a:r>
          </a:p>
          <a:p>
            <a:pPr marL="514350" indent="-514350" eaLnBrk="1" hangingPunct="1">
              <a:lnSpc>
                <a:spcPct val="100000"/>
              </a:lnSpc>
              <a:buAutoNum type="arabicPeriod"/>
            </a:pPr>
            <a:endParaRPr lang="en-GB" altLang="en-US" sz="1000" dirty="0">
              <a:solidFill>
                <a:schemeClr val="accent1"/>
              </a:solidFill>
              <a:latin typeface="Arial Rounded MT Bold" panose="020F0704030504030204" pitchFamily="34" charset="0"/>
            </a:endParaRPr>
          </a:p>
          <a:p>
            <a:pPr marL="514350" indent="-514350" eaLnBrk="1" hangingPunct="1">
              <a:lnSpc>
                <a:spcPct val="100000"/>
              </a:lnSpc>
              <a:buAutoNum type="arabicPeriod"/>
            </a:pPr>
            <a:r>
              <a:rPr lang="en-GB" altLang="en-US" sz="3000" dirty="0">
                <a:solidFill>
                  <a:schemeClr val="accent1"/>
                </a:solidFill>
                <a:latin typeface="Arial Rounded MT Bold" panose="020F0704030504030204" pitchFamily="34" charset="0"/>
              </a:rPr>
              <a:t>What is prayer? Explain with some examples of                                        how and why Christians pray.</a:t>
            </a:r>
          </a:p>
          <a:p>
            <a:pPr marL="514350" indent="-514350" eaLnBrk="1" hangingPunct="1">
              <a:lnSpc>
                <a:spcPct val="100000"/>
              </a:lnSpc>
              <a:buAutoNum type="arabicPeriod"/>
            </a:pPr>
            <a:endParaRPr lang="en-GB" altLang="en-US" sz="1000" dirty="0">
              <a:solidFill>
                <a:schemeClr val="accent1"/>
              </a:solidFill>
              <a:latin typeface="Arial Rounded MT Bold" panose="020F0704030504030204" pitchFamily="34" charset="0"/>
            </a:endParaRPr>
          </a:p>
          <a:p>
            <a:pPr marL="514350" indent="-514350" eaLnBrk="1" hangingPunct="1">
              <a:lnSpc>
                <a:spcPct val="100000"/>
              </a:lnSpc>
              <a:buAutoNum type="arabicPeriod"/>
            </a:pPr>
            <a:r>
              <a:rPr lang="en-GB" altLang="en-US" sz="3000" dirty="0">
                <a:solidFill>
                  <a:schemeClr val="accent1"/>
                </a:solidFill>
                <a:latin typeface="Arial Rounded MT Bold" panose="020F0704030504030204" pitchFamily="34" charset="0"/>
              </a:rPr>
              <a:t>Explain why prayer is important for Christians.</a:t>
            </a:r>
            <a:endParaRPr lang="en-GB" altLang="en-US" sz="1800" dirty="0">
              <a:solidFill>
                <a:schemeClr val="accent1"/>
              </a:solidFill>
              <a:latin typeface="Arial Rounded MT Bold" panose="020F0704030504030204" pitchFamily="34" charset="0"/>
            </a:endParaRPr>
          </a:p>
          <a:p>
            <a:pPr marL="0" indent="0" eaLnBrk="1" hangingPunct="1">
              <a:buNone/>
            </a:pPr>
            <a:endParaRPr lang="en-GB" altLang="en-US" sz="2800" dirty="0">
              <a:solidFill>
                <a:schemeClr val="accent1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8B7C637-F199-4885-AA4D-2AD2B09932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58755" y="175105"/>
            <a:ext cx="1495425" cy="101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680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28B1626-7624-4DF1-ABBB-E4B011C25EE9}"/>
              </a:ext>
            </a:extLst>
          </p:cNvPr>
          <p:cNvSpPr/>
          <p:nvPr/>
        </p:nvSpPr>
        <p:spPr>
          <a:xfrm>
            <a:off x="6059605" y="137559"/>
            <a:ext cx="595042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opperplate Gothic Light" panose="020E0507020206020404" pitchFamily="34" charset="0"/>
              </a:rPr>
              <a:t>Christian Prayer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28F8FB-36EF-4586-9680-C3AD33FF9B9F}"/>
              </a:ext>
            </a:extLst>
          </p:cNvPr>
          <p:cNvSpPr txBox="1">
            <a:spLocks/>
          </p:cNvSpPr>
          <p:nvPr/>
        </p:nvSpPr>
        <p:spPr bwMode="auto">
          <a:xfrm>
            <a:off x="232012" y="832514"/>
            <a:ext cx="11778017" cy="5499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96875" indent="-396875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endParaRPr lang="en-US" altLang="en-US" sz="400" u="sng" dirty="0">
              <a:solidFill>
                <a:schemeClr val="accent1"/>
              </a:solidFill>
              <a:latin typeface="Arial Rounded MT Bold" panose="020F0704030504030204" pitchFamily="34" charset="0"/>
            </a:endParaRPr>
          </a:p>
          <a:p>
            <a:pPr marL="0" indent="0" eaLnBrk="1" hangingPunct="1">
              <a:lnSpc>
                <a:spcPct val="100000"/>
              </a:lnSpc>
              <a:buNone/>
            </a:pPr>
            <a:r>
              <a:rPr lang="en-GB" altLang="en-US" sz="2800" u="sng" dirty="0">
                <a:solidFill>
                  <a:schemeClr val="accent1"/>
                </a:solidFill>
                <a:latin typeface="Arial Rounded MT Bold" panose="020F0704030504030204" pitchFamily="34" charset="0"/>
              </a:rPr>
              <a:t>There are different types of prayer; </a:t>
            </a:r>
          </a:p>
          <a:p>
            <a:pPr marL="0" indent="0" eaLnBrk="1" hangingPunct="1">
              <a:lnSpc>
                <a:spcPct val="100000"/>
              </a:lnSpc>
              <a:buNone/>
            </a:pPr>
            <a:endParaRPr lang="en-GB" altLang="en-US" sz="600" dirty="0">
              <a:solidFill>
                <a:schemeClr val="accent1"/>
              </a:solidFill>
              <a:latin typeface="Arial Rounded MT Bold" panose="020F0704030504030204" pitchFamily="34" charset="0"/>
            </a:endParaRPr>
          </a:p>
          <a:p>
            <a:pPr marL="0" indent="0" eaLnBrk="1" hangingPunct="1">
              <a:lnSpc>
                <a:spcPct val="100000"/>
              </a:lnSpc>
              <a:buNone/>
            </a:pPr>
            <a:r>
              <a:rPr lang="en-GB" altLang="en-US" sz="2400" dirty="0">
                <a:solidFill>
                  <a:schemeClr val="accent1"/>
                </a:solidFill>
                <a:latin typeface="Arial Rounded MT Bold" panose="020F0704030504030204" pitchFamily="34" charset="0"/>
              </a:rPr>
              <a:t>•	Adoration - offering praise to God thanking him for his creation,  </a:t>
            </a:r>
          </a:p>
          <a:p>
            <a:pPr marL="0" indent="0" eaLnBrk="1" hangingPunct="1">
              <a:lnSpc>
                <a:spcPct val="100000"/>
              </a:lnSpc>
              <a:buNone/>
            </a:pPr>
            <a:r>
              <a:rPr lang="en-GB" altLang="en-US" sz="2400" dirty="0">
                <a:solidFill>
                  <a:schemeClr val="accent1"/>
                </a:solidFill>
                <a:latin typeface="Arial Rounded MT Bold" panose="020F0704030504030204" pitchFamily="34" charset="0"/>
              </a:rPr>
              <a:t>            greatness and power.</a:t>
            </a:r>
          </a:p>
          <a:p>
            <a:pPr marL="0" indent="0" eaLnBrk="1" hangingPunct="1">
              <a:lnSpc>
                <a:spcPct val="100000"/>
              </a:lnSpc>
              <a:buNone/>
            </a:pPr>
            <a:endParaRPr lang="en-GB" altLang="en-US" sz="600" dirty="0">
              <a:solidFill>
                <a:schemeClr val="accent1"/>
              </a:solidFill>
              <a:latin typeface="Arial Rounded MT Bold" panose="020F0704030504030204" pitchFamily="34" charset="0"/>
            </a:endParaRPr>
          </a:p>
          <a:p>
            <a:pPr marL="0" indent="0" eaLnBrk="1" hangingPunct="1">
              <a:lnSpc>
                <a:spcPct val="100000"/>
              </a:lnSpc>
              <a:buNone/>
            </a:pPr>
            <a:r>
              <a:rPr lang="en-GB" altLang="en-US" sz="2400" dirty="0">
                <a:solidFill>
                  <a:schemeClr val="accent1"/>
                </a:solidFill>
                <a:latin typeface="Arial Rounded MT Bold" panose="020F0704030504030204" pitchFamily="34" charset="0"/>
              </a:rPr>
              <a:t>•	Confession – confessing sins and asking God for forgiveness.</a:t>
            </a:r>
          </a:p>
          <a:p>
            <a:pPr marL="0" indent="0" eaLnBrk="1" hangingPunct="1">
              <a:lnSpc>
                <a:spcPct val="100000"/>
              </a:lnSpc>
              <a:buNone/>
            </a:pPr>
            <a:endParaRPr lang="en-GB" altLang="en-US" sz="600" dirty="0">
              <a:solidFill>
                <a:schemeClr val="accent1"/>
              </a:solidFill>
              <a:latin typeface="Arial Rounded MT Bold" panose="020F0704030504030204" pitchFamily="34" charset="0"/>
            </a:endParaRPr>
          </a:p>
          <a:p>
            <a:pPr marL="0" indent="0" eaLnBrk="1" hangingPunct="1">
              <a:lnSpc>
                <a:spcPct val="100000"/>
              </a:lnSpc>
              <a:buNone/>
            </a:pPr>
            <a:r>
              <a:rPr lang="en-GB" altLang="en-US" sz="2400" dirty="0">
                <a:solidFill>
                  <a:schemeClr val="accent1"/>
                </a:solidFill>
                <a:latin typeface="Arial Rounded MT Bold" panose="020F0704030504030204" pitchFamily="34" charset="0"/>
              </a:rPr>
              <a:t>•	Intercession - praying to God in behalf of someone else. Through prayer  </a:t>
            </a:r>
          </a:p>
          <a:p>
            <a:pPr marL="0" indent="0" eaLnBrk="1" hangingPunct="1">
              <a:lnSpc>
                <a:spcPct val="100000"/>
              </a:lnSpc>
              <a:buNone/>
            </a:pPr>
            <a:r>
              <a:rPr lang="en-GB" altLang="en-US" sz="2400" dirty="0">
                <a:solidFill>
                  <a:schemeClr val="accent1"/>
                </a:solidFill>
                <a:latin typeface="Arial Rounded MT Bold" panose="020F0704030504030204" pitchFamily="34" charset="0"/>
              </a:rPr>
              <a:t>            Christians become more aware of the needs of others so they pray for </a:t>
            </a:r>
          </a:p>
          <a:p>
            <a:pPr marL="0" indent="0" eaLnBrk="1" hangingPunct="1">
              <a:lnSpc>
                <a:spcPct val="100000"/>
              </a:lnSpc>
              <a:buNone/>
            </a:pPr>
            <a:r>
              <a:rPr lang="en-GB" altLang="en-US" sz="2400" dirty="0">
                <a:solidFill>
                  <a:schemeClr val="accent1"/>
                </a:solidFill>
                <a:latin typeface="Arial Rounded MT Bold" panose="020F0704030504030204" pitchFamily="34" charset="0"/>
              </a:rPr>
              <a:t>            the sick, homeless, hungry, poor etc.</a:t>
            </a:r>
          </a:p>
          <a:p>
            <a:pPr marL="0" indent="0" eaLnBrk="1" hangingPunct="1">
              <a:lnSpc>
                <a:spcPct val="100000"/>
              </a:lnSpc>
              <a:buNone/>
            </a:pPr>
            <a:endParaRPr lang="en-GB" altLang="en-US" sz="600" dirty="0">
              <a:solidFill>
                <a:schemeClr val="accent1"/>
              </a:solidFill>
              <a:latin typeface="Arial Rounded MT Bold" panose="020F0704030504030204" pitchFamily="34" charset="0"/>
            </a:endParaRPr>
          </a:p>
          <a:p>
            <a:pPr marL="0" indent="0" eaLnBrk="1" hangingPunct="1">
              <a:lnSpc>
                <a:spcPct val="100000"/>
              </a:lnSpc>
              <a:buNone/>
            </a:pPr>
            <a:r>
              <a:rPr lang="en-GB" altLang="en-US" sz="2400" dirty="0">
                <a:solidFill>
                  <a:schemeClr val="accent1"/>
                </a:solidFill>
                <a:latin typeface="Arial Rounded MT Bold" panose="020F0704030504030204" pitchFamily="34" charset="0"/>
              </a:rPr>
              <a:t>•	Petition - asking God for something.</a:t>
            </a:r>
          </a:p>
          <a:p>
            <a:pPr marL="0" indent="0" eaLnBrk="1" hangingPunct="1">
              <a:lnSpc>
                <a:spcPct val="100000"/>
              </a:lnSpc>
              <a:buNone/>
            </a:pPr>
            <a:endParaRPr lang="en-GB" altLang="en-US" sz="600" dirty="0">
              <a:solidFill>
                <a:schemeClr val="accent1"/>
              </a:solidFill>
              <a:latin typeface="Arial Rounded MT Bold" panose="020F0704030504030204" pitchFamily="34" charset="0"/>
            </a:endParaRPr>
          </a:p>
          <a:p>
            <a:pPr marL="0" indent="0" eaLnBrk="1" hangingPunct="1">
              <a:lnSpc>
                <a:spcPct val="100000"/>
              </a:lnSpc>
              <a:buNone/>
            </a:pPr>
            <a:r>
              <a:rPr lang="en-GB" altLang="en-US" sz="2400" dirty="0">
                <a:solidFill>
                  <a:schemeClr val="accent1"/>
                </a:solidFill>
                <a:latin typeface="Arial Rounded MT Bold" panose="020F0704030504030204" pitchFamily="34" charset="0"/>
              </a:rPr>
              <a:t>•	Thanksgiving – offering thanks to God.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B33F20C2-4B80-411C-A1BD-A62B54081A88}"/>
              </a:ext>
            </a:extLst>
          </p:cNvPr>
          <p:cNvSpPr txBox="1">
            <a:spLocks/>
          </p:cNvSpPr>
          <p:nvPr/>
        </p:nvSpPr>
        <p:spPr bwMode="auto">
          <a:xfrm>
            <a:off x="7478972" y="4148919"/>
            <a:ext cx="4312693" cy="184244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89000">
                <a:srgbClr val="FADEE5"/>
              </a:gs>
              <a:gs pos="11000">
                <a:srgbClr val="FADEE5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16200000" scaled="1"/>
            <a:tileRect/>
          </a:gradFill>
          <a:ln w="38100">
            <a:solidFill>
              <a:schemeClr val="accent1"/>
            </a:solidFill>
            <a:prstDash val="sysDot"/>
            <a:miter lim="800000"/>
            <a:headEnd/>
            <a:tailEnd/>
          </a:ln>
          <a:extLst/>
        </p:spPr>
        <p:txBody>
          <a:bodyPr/>
          <a:lstStyle>
            <a:lvl1pPr marL="396875" indent="-396875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endParaRPr lang="en-US" altLang="en-US" sz="100" u="sng" dirty="0">
              <a:solidFill>
                <a:schemeClr val="accent1"/>
              </a:solidFill>
              <a:latin typeface="Arial Rounded MT Bold" panose="020F0704030504030204" pitchFamily="34" charset="0"/>
            </a:endParaRPr>
          </a:p>
          <a:p>
            <a:pPr marL="0" indent="0" eaLnBrk="1" hangingPunct="1">
              <a:lnSpc>
                <a:spcPct val="100000"/>
              </a:lnSpc>
              <a:buNone/>
            </a:pPr>
            <a:r>
              <a:rPr lang="en-GB" altLang="en-US" sz="2600" u="sng" dirty="0">
                <a:solidFill>
                  <a:schemeClr val="accent1"/>
                </a:solidFill>
                <a:latin typeface="Arial Rounded MT Bold" panose="020F0704030504030204" pitchFamily="34" charset="0"/>
              </a:rPr>
              <a:t>The Lord’s Prayer</a:t>
            </a:r>
            <a:endParaRPr lang="en-GB" altLang="en-US" sz="2600" dirty="0">
              <a:solidFill>
                <a:schemeClr val="accent1"/>
              </a:solidFill>
              <a:latin typeface="Arial Rounded MT Bold" panose="020F0704030504030204" pitchFamily="34" charset="0"/>
            </a:endParaRPr>
          </a:p>
          <a:p>
            <a:pPr marL="0" indent="0" eaLnBrk="1" hangingPunct="1">
              <a:lnSpc>
                <a:spcPct val="100000"/>
              </a:lnSpc>
              <a:buNone/>
            </a:pPr>
            <a:r>
              <a:rPr lang="en-GB" altLang="en-US" sz="2400" dirty="0">
                <a:solidFill>
                  <a:schemeClr val="accent1"/>
                </a:solidFill>
                <a:latin typeface="Arial Rounded MT Bold" panose="020F0704030504030204" pitchFamily="34" charset="0"/>
              </a:rPr>
              <a:t>Highlight the different types of prayer included in this prayer that Jesus taught.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94A3E3-8980-4344-9FC7-D8A460D8E6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011" y="156239"/>
            <a:ext cx="1477519" cy="812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690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8DC3531-488B-4720-9C01-639F02A78EAA}"/>
              </a:ext>
            </a:extLst>
          </p:cNvPr>
          <p:cNvSpPr/>
          <p:nvPr/>
        </p:nvSpPr>
        <p:spPr>
          <a:xfrm>
            <a:off x="232012" y="233404"/>
            <a:ext cx="758238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opperplate Gothic Light" panose="020E0507020206020404" pitchFamily="34" charset="0"/>
              </a:rPr>
              <a:t>Christian Prayer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5B7AD2-7EFF-42EE-AEA8-C348F8A548A1}"/>
              </a:ext>
            </a:extLst>
          </p:cNvPr>
          <p:cNvSpPr txBox="1">
            <a:spLocks/>
          </p:cNvSpPr>
          <p:nvPr/>
        </p:nvSpPr>
        <p:spPr bwMode="auto">
          <a:xfrm>
            <a:off x="232012" y="1627924"/>
            <a:ext cx="11778017" cy="2028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96875" indent="-396875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GB" altLang="en-US" u="sng" dirty="0">
                <a:solidFill>
                  <a:schemeClr val="accent1"/>
                </a:solidFill>
                <a:latin typeface="Arial Rounded MT Bold" panose="020F0704030504030204" pitchFamily="34" charset="0"/>
              </a:rPr>
              <a:t>Things to do (page 39). </a:t>
            </a:r>
          </a:p>
          <a:p>
            <a:pPr eaLnBrk="1" hangingPunct="1">
              <a:buFontTx/>
              <a:buNone/>
            </a:pPr>
            <a:endParaRPr lang="en-US" altLang="en-US" sz="300" u="sng" dirty="0">
              <a:solidFill>
                <a:schemeClr val="accent1"/>
              </a:solidFill>
              <a:latin typeface="Arial Rounded MT Bold" panose="020F0704030504030204" pitchFamily="34" charset="0"/>
            </a:endParaRPr>
          </a:p>
          <a:p>
            <a:pPr marL="0" indent="0" eaLnBrk="1" hangingPunct="1">
              <a:lnSpc>
                <a:spcPct val="100000"/>
              </a:lnSpc>
              <a:buNone/>
            </a:pPr>
            <a:r>
              <a:rPr lang="en-GB" altLang="en-US" sz="3000" dirty="0">
                <a:solidFill>
                  <a:schemeClr val="accent1"/>
                </a:solidFill>
                <a:latin typeface="Arial Rounded MT Bold" panose="020F0704030504030204" pitchFamily="34" charset="0"/>
              </a:rPr>
              <a:t>Why is the Lord’s Prayer important to Christians?             Explain with examples of when and where it is said.</a:t>
            </a:r>
          </a:p>
          <a:p>
            <a:pPr marL="514350" indent="-514350" eaLnBrk="1" hangingPunct="1">
              <a:lnSpc>
                <a:spcPct val="100000"/>
              </a:lnSpc>
              <a:buAutoNum type="arabicPeriod"/>
            </a:pPr>
            <a:endParaRPr lang="en-GB" altLang="en-US" sz="2800" dirty="0">
              <a:solidFill>
                <a:schemeClr val="accent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3C8BD14-113C-49C2-81A9-EABFBBFA7B69}"/>
              </a:ext>
            </a:extLst>
          </p:cNvPr>
          <p:cNvSpPr/>
          <p:nvPr/>
        </p:nvSpPr>
        <p:spPr>
          <a:xfrm>
            <a:off x="214377" y="3342717"/>
            <a:ext cx="11644687" cy="2800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u="sng" dirty="0">
                <a:solidFill>
                  <a:schemeClr val="accent1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Research (I.L.):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GB" sz="3000" dirty="0">
                <a:solidFill>
                  <a:schemeClr val="accent1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do Orthodox Christians use icons to worship?          Include  a picture of an icon is your explanation.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GB" sz="3000" dirty="0">
                <a:solidFill>
                  <a:schemeClr val="accent1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do Catholic Christians use rosary beads to worship?       In your answer explain what the Rosary actually is.</a:t>
            </a:r>
            <a:endParaRPr lang="en-GB" sz="3000" dirty="0">
              <a:solidFill>
                <a:schemeClr val="accent1"/>
              </a:solidFill>
              <a:effectLst/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44DD071-F58A-448B-A495-D556175C2C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00507" y="1773529"/>
            <a:ext cx="1853673" cy="24715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3956D67-7C08-4CE1-AEE0-83F7E445F4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58755" y="175105"/>
            <a:ext cx="1495425" cy="10191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3AD4E1C-C1E2-47D9-A63C-2F265DBBB0C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9130" t="5990" r="27005" b="5314"/>
          <a:stretch/>
        </p:blipFill>
        <p:spPr>
          <a:xfrm rot="263148">
            <a:off x="10932565" y="4386828"/>
            <a:ext cx="1085994" cy="2253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130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</p:bld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1510</TotalTime>
  <Words>173</Words>
  <Application>Microsoft Office PowerPoint</Application>
  <PresentationFormat>Widescreen</PresentationFormat>
  <Paragraphs>41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Arial Rounded MT Bold</vt:lpstr>
      <vt:lpstr>Calibri</vt:lpstr>
      <vt:lpstr>Copperplate Gothic Light</vt:lpstr>
      <vt:lpstr>Gill Sans MT</vt:lpstr>
      <vt:lpstr>Times New Roman</vt:lpstr>
      <vt:lpstr>Gallery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butle</dc:creator>
  <cp:lastModifiedBy>W Butler</cp:lastModifiedBy>
  <cp:revision>15</cp:revision>
  <cp:lastPrinted>2018-01-08T10:08:03Z</cp:lastPrinted>
  <dcterms:created xsi:type="dcterms:W3CDTF">2017-12-30T13:26:26Z</dcterms:created>
  <dcterms:modified xsi:type="dcterms:W3CDTF">2018-01-08T10:08:24Z</dcterms:modified>
</cp:coreProperties>
</file>