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6" r:id="rId2"/>
    <p:sldId id="270" r:id="rId3"/>
    <p:sldId id="262" r:id="rId4"/>
    <p:sldId id="258" r:id="rId5"/>
  </p:sldIdLst>
  <p:sldSz cx="12188825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000" autoAdjust="0"/>
  </p:normalViewPr>
  <p:slideViewPr>
    <p:cSldViewPr>
      <p:cViewPr varScale="1">
        <p:scale>
          <a:sx n="91" d="100"/>
          <a:sy n="91" d="100"/>
        </p:scale>
        <p:origin x="534" y="6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en-US"/>
              <a:t>1/8/2018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en-US"/>
              <a:t>1/8/2018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8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1/8/2018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1/8/2018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1/8/2018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1/8/2018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1/8/2018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1/8/2018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1/8/2018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1/8/2018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1/8/2018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1/8/2018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1/8/2018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7.gif"/><Relationship Id="rId4" Type="http://schemas.openxmlformats.org/officeDocument/2006/relationships/hyperlink" Target="https://create.kahoot.it/details/christian-beliefs-and-practices-1/d916ffaf-a33f-43b8-9998-49b71ecaf24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4F62127-7422-4CF5-8ED3-BA93EF3791D6}"/>
              </a:ext>
            </a:extLst>
          </p:cNvPr>
          <p:cNvSpPr/>
          <p:nvPr/>
        </p:nvSpPr>
        <p:spPr>
          <a:xfrm>
            <a:off x="280189" y="257224"/>
            <a:ext cx="6167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Rounded MT Bold" panose="020F0704030504030204" pitchFamily="34" charset="0"/>
              </a:rPr>
              <a:t>Christian Worship</a:t>
            </a:r>
            <a:endParaRPr lang="en-US" sz="5400" b="1" cap="none" spc="0" dirty="0">
              <a:ln w="12700" cmpd="sng">
                <a:solidFill>
                  <a:srgbClr val="FF0000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Arial Rounded MT Bold" panose="020F0704030504030204" pitchFamily="34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36DD58F-F085-4DE4-BA82-8F29AD035526}"/>
              </a:ext>
            </a:extLst>
          </p:cNvPr>
          <p:cNvSpPr txBox="1">
            <a:spLocks/>
          </p:cNvSpPr>
          <p:nvPr/>
        </p:nvSpPr>
        <p:spPr bwMode="auto">
          <a:xfrm>
            <a:off x="405780" y="1700808"/>
            <a:ext cx="10443118" cy="111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3000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Key Question; </a:t>
            </a:r>
          </a:p>
          <a:p>
            <a:pPr eaLnBrk="1" hangingPunct="1">
              <a:buFontTx/>
              <a:buNone/>
            </a:pPr>
            <a:endParaRPr lang="en-US" altLang="en-US" sz="500" u="sng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What do we need to know about Christian worship?</a:t>
            </a:r>
          </a:p>
          <a:p>
            <a:pPr marL="0" indent="0" eaLnBrk="1" hangingPunct="1">
              <a:buNone/>
            </a:pPr>
            <a:endParaRPr lang="en-GB" altLang="en-US" sz="1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sz="2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2EFB37B-E2C1-4838-887F-AAA43EB535C0}"/>
              </a:ext>
            </a:extLst>
          </p:cNvPr>
          <p:cNvSpPr txBox="1">
            <a:spLocks/>
          </p:cNvSpPr>
          <p:nvPr/>
        </p:nvSpPr>
        <p:spPr bwMode="auto">
          <a:xfrm>
            <a:off x="405780" y="3140968"/>
            <a:ext cx="1159328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3000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To begin; </a:t>
            </a:r>
          </a:p>
          <a:p>
            <a:pPr eaLnBrk="1" hangingPunct="1">
              <a:buFontTx/>
              <a:buNone/>
            </a:pPr>
            <a:endParaRPr lang="en-US" altLang="en-US" sz="500" u="sng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How do Christians worship? Complete a list or spider diagram with examples.</a:t>
            </a:r>
          </a:p>
          <a:p>
            <a:pPr marL="0" indent="0" eaLnBrk="1" hangingPunct="1">
              <a:buNone/>
            </a:pPr>
            <a:endParaRPr lang="en-GB" altLang="en-US" sz="1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sz="2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91578D-FD7F-43BF-A302-F395D1AC7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933" y="4748572"/>
            <a:ext cx="1720361" cy="21328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E699B17-765A-4DC5-A85E-77EF885ABC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189" y="4581128"/>
            <a:ext cx="2467744" cy="24677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D0F5D4F-5AF6-401D-A18B-0D1CE77B29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7968" y="4839601"/>
            <a:ext cx="1555280" cy="20183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BE878CF-4C9A-4175-AAF9-E3AEBD4A6A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68509" y="4839601"/>
            <a:ext cx="1830559" cy="20183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1599089-1487-4F29-841A-96997E08CA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01185" y="116633"/>
            <a:ext cx="1897883" cy="111818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D92C64B-E039-43A2-8551-07D77ED882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42284" y="4933415"/>
            <a:ext cx="2742725" cy="183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D36D12-6E90-41BD-AE2A-7F46E48E86A7}"/>
              </a:ext>
            </a:extLst>
          </p:cNvPr>
          <p:cNvSpPr/>
          <p:nvPr/>
        </p:nvSpPr>
        <p:spPr>
          <a:xfrm>
            <a:off x="261764" y="548680"/>
            <a:ext cx="1173730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latin typeface="Candara" panose="020E0502030303020204" pitchFamily="34" charset="0"/>
              </a:rPr>
              <a:t>Worship and festivals</a:t>
            </a:r>
          </a:p>
          <a:p>
            <a:endParaRPr lang="en-GB" sz="1000" b="1" dirty="0">
              <a:latin typeface="Candara" panose="020E0502030303020204" pitchFamily="34" charset="0"/>
            </a:endParaRPr>
          </a:p>
          <a:p>
            <a:r>
              <a:rPr lang="en-GB" sz="2400" b="1" dirty="0">
                <a:latin typeface="Candara" panose="020E0502030303020204" pitchFamily="34" charset="0"/>
              </a:rPr>
              <a:t>• liturgical, non-liturgical and informal, including the use of the Bible</a:t>
            </a:r>
          </a:p>
          <a:p>
            <a:r>
              <a:rPr lang="en-GB" sz="2400" b="1" dirty="0">
                <a:latin typeface="Candara" panose="020E0502030303020204" pitchFamily="34" charset="0"/>
              </a:rPr>
              <a:t>• private prayer, prayer and its significance, including the Lord’s Prayer, set prayers </a:t>
            </a:r>
          </a:p>
          <a:p>
            <a:r>
              <a:rPr lang="en-GB" sz="2400" b="1" dirty="0">
                <a:latin typeface="Candara" panose="020E0502030303020204" pitchFamily="34" charset="0"/>
              </a:rPr>
              <a:t>    and informal prayer.</a:t>
            </a:r>
          </a:p>
          <a:p>
            <a:r>
              <a:rPr lang="en-GB" sz="2400" b="1" dirty="0">
                <a:latin typeface="Candara" panose="020E0502030303020204" pitchFamily="34" charset="0"/>
              </a:rPr>
              <a:t>• the meaning of sacrament: the sacrament of baptism and its significance, the   </a:t>
            </a:r>
          </a:p>
          <a:p>
            <a:r>
              <a:rPr lang="en-GB" sz="2400" b="1" dirty="0">
                <a:latin typeface="Candara" panose="020E0502030303020204" pitchFamily="34" charset="0"/>
              </a:rPr>
              <a:t>    sacrament of eucharist (Holy Communion) and its significance for Christians, including    </a:t>
            </a:r>
          </a:p>
          <a:p>
            <a:r>
              <a:rPr lang="en-GB" sz="2400" b="1" dirty="0">
                <a:latin typeface="Candara" panose="020E0502030303020204" pitchFamily="34" charset="0"/>
              </a:rPr>
              <a:t>    different ways in which it is celebrated and different interpretations of its meaning.</a:t>
            </a:r>
          </a:p>
          <a:p>
            <a:r>
              <a:rPr lang="en-GB" sz="2400" b="1" dirty="0">
                <a:latin typeface="Candara" panose="020E0502030303020204" pitchFamily="34" charset="0"/>
              </a:rPr>
              <a:t>• two contrasting examples of Christian pilgrimage: Lourdes and Iona</a:t>
            </a:r>
          </a:p>
          <a:p>
            <a:r>
              <a:rPr lang="en-GB" sz="2400" b="1" dirty="0">
                <a:latin typeface="Candara" panose="020E0502030303020204" pitchFamily="34" charset="0"/>
              </a:rPr>
              <a:t>• the celebrations of Christmas and Easter, including their importance for Christians in </a:t>
            </a:r>
          </a:p>
          <a:p>
            <a:r>
              <a:rPr lang="en-GB" sz="2400" b="1" dirty="0">
                <a:latin typeface="Candara" panose="020E0502030303020204" pitchFamily="34" charset="0"/>
              </a:rPr>
              <a:t>    Great Britain today. </a:t>
            </a:r>
          </a:p>
          <a:p>
            <a:endParaRPr lang="en-GB" sz="1000" b="1" dirty="0">
              <a:latin typeface="Candara" panose="020E0502030303020204" pitchFamily="34" charset="0"/>
            </a:endParaRPr>
          </a:p>
          <a:p>
            <a:r>
              <a:rPr lang="en-GB" sz="2400" b="1" u="sng" dirty="0">
                <a:latin typeface="Candara" panose="020E0502030303020204" pitchFamily="34" charset="0"/>
              </a:rPr>
              <a:t>The role of the church in the local and worldwide community </a:t>
            </a:r>
          </a:p>
          <a:p>
            <a:endParaRPr lang="en-GB" sz="1000" b="1" dirty="0">
              <a:latin typeface="Candara" panose="020E0502030303020204" pitchFamily="34" charset="0"/>
            </a:endParaRPr>
          </a:p>
          <a:p>
            <a:r>
              <a:rPr lang="en-GB" sz="2400" b="1" dirty="0">
                <a:latin typeface="Candara" panose="020E0502030303020204" pitchFamily="34" charset="0"/>
              </a:rPr>
              <a:t>• The place of mission, evangelism and Church growth. </a:t>
            </a:r>
          </a:p>
          <a:p>
            <a:r>
              <a:rPr lang="en-GB" sz="2400" b="1" dirty="0">
                <a:latin typeface="Candara" panose="020E0502030303020204" pitchFamily="34" charset="0"/>
              </a:rPr>
              <a:t>• The importance of the worldwide Church including: food banks; working</a:t>
            </a:r>
          </a:p>
          <a:p>
            <a:r>
              <a:rPr lang="en-GB" sz="2400" b="1" dirty="0">
                <a:latin typeface="Candara" panose="020E0502030303020204" pitchFamily="34" charset="0"/>
              </a:rPr>
              <a:t>    For reconciliation; how Christian churches respond to persecution </a:t>
            </a:r>
          </a:p>
          <a:p>
            <a:r>
              <a:rPr lang="en-GB" sz="2400" b="1" dirty="0">
                <a:latin typeface="Candara" panose="020E0502030303020204" pitchFamily="34" charset="0"/>
              </a:rPr>
              <a:t>• The work of one of the following: CAFOD, Christian Aid, or Tearfund.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657465-4B84-429E-ACA0-B0DD72AD1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1363" y="116632"/>
            <a:ext cx="2077705" cy="12241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B2BDD9-F222-45AF-86D6-114D430C5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5941" y="5157192"/>
            <a:ext cx="1879648" cy="169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5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250CDF-99D0-4FD2-9011-9251B5E1159C}"/>
              </a:ext>
            </a:extLst>
          </p:cNvPr>
          <p:cNvSpPr/>
          <p:nvPr/>
        </p:nvSpPr>
        <p:spPr>
          <a:xfrm>
            <a:off x="2521749" y="332656"/>
            <a:ext cx="683244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Rounded MT Bold" panose="020F0704030504030204" pitchFamily="34" charset="0"/>
              </a:rPr>
              <a:t>Christian Worship</a:t>
            </a:r>
            <a:endParaRPr lang="en-US" sz="6000" b="1" cap="none" spc="0" dirty="0">
              <a:ln w="12700" cmpd="sng">
                <a:solidFill>
                  <a:srgbClr val="FF0000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6B0916-8D84-4BF8-8BA9-278DEB4C2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844" y="230131"/>
            <a:ext cx="1897883" cy="11181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AC7C2-9C42-4B81-BE58-EEAC5F741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00442" y="262778"/>
            <a:ext cx="1592658" cy="143803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20AEC99-7B26-446C-883F-305BF7950821}"/>
              </a:ext>
            </a:extLst>
          </p:cNvPr>
          <p:cNvSpPr txBox="1">
            <a:spLocks/>
          </p:cNvSpPr>
          <p:nvPr/>
        </p:nvSpPr>
        <p:spPr bwMode="auto">
          <a:xfrm>
            <a:off x="300442" y="2132856"/>
            <a:ext cx="11986658" cy="111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6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6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6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6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Things to do (page 36). </a:t>
            </a:r>
          </a:p>
          <a:p>
            <a:pPr eaLnBrk="1" hangingPunct="1">
              <a:buFontTx/>
              <a:buNone/>
            </a:pPr>
            <a:endParaRPr lang="en-US" altLang="en-US" sz="900" u="sng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514350" indent="-514350" eaLnBrk="1" hangingPunct="1">
              <a:lnSpc>
                <a:spcPct val="100000"/>
              </a:lnSpc>
              <a:buAutoNum type="arabicPeriod"/>
            </a:pPr>
            <a:r>
              <a:rPr lang="en-GB" altLang="en-US" sz="3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What is worship?</a:t>
            </a:r>
          </a:p>
          <a:p>
            <a:pPr marL="514350" indent="-514350" eaLnBrk="1" hangingPunct="1">
              <a:lnSpc>
                <a:spcPct val="100000"/>
              </a:lnSpc>
              <a:buAutoNum type="arabicPeriod"/>
            </a:pPr>
            <a:endParaRPr lang="en-GB" altLang="en-US" sz="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514350" indent="-514350" eaLnBrk="1" hangingPunct="1">
              <a:lnSpc>
                <a:spcPct val="100000"/>
              </a:lnSpc>
              <a:buAutoNum type="arabicPeriod"/>
            </a:pPr>
            <a:r>
              <a:rPr lang="en-GB" altLang="en-US" sz="3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Why do Christians worship?</a:t>
            </a:r>
          </a:p>
          <a:p>
            <a:pPr marL="514350" indent="-514350" eaLnBrk="1" hangingPunct="1">
              <a:lnSpc>
                <a:spcPct val="100000"/>
              </a:lnSpc>
              <a:buAutoNum type="arabicPeriod"/>
            </a:pPr>
            <a:endParaRPr lang="en-GB" altLang="en-US" sz="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514350" indent="-514350" eaLnBrk="1" hangingPunct="1">
              <a:lnSpc>
                <a:spcPct val="100000"/>
              </a:lnSpc>
              <a:buAutoNum type="arabicPeriod"/>
            </a:pPr>
            <a:r>
              <a:rPr lang="en-GB" altLang="en-US" sz="3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What is the difference between liturgical worship and non-liturgical worship? Explain your answer with examples.</a:t>
            </a:r>
          </a:p>
          <a:p>
            <a:pPr marL="514350" indent="-514350" eaLnBrk="1" hangingPunct="1">
              <a:lnSpc>
                <a:spcPct val="100000"/>
              </a:lnSpc>
              <a:buAutoNum type="arabicPeriod"/>
            </a:pPr>
            <a:endParaRPr lang="en-GB" altLang="en-US" sz="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514350" indent="-514350" eaLnBrk="1" hangingPunct="1">
              <a:lnSpc>
                <a:spcPct val="100000"/>
              </a:lnSpc>
              <a:buAutoNum type="arabicPeriod"/>
            </a:pPr>
            <a:r>
              <a:rPr lang="en-GB" altLang="en-US" sz="3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Explain what private worship is, with examples.</a:t>
            </a:r>
          </a:p>
          <a:p>
            <a:pPr marL="0" indent="0" eaLnBrk="1" hangingPunct="1">
              <a:buNone/>
            </a:pPr>
            <a:endParaRPr lang="en-GB" altLang="en-US" sz="1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sz="2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0DA6AEA-E6F2-41CF-ADF7-6B06FD22D7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6748" y="5085184"/>
            <a:ext cx="2570352" cy="192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6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FC0E42-E779-4522-A958-16704AB8C083}"/>
              </a:ext>
            </a:extLst>
          </p:cNvPr>
          <p:cNvSpPr/>
          <p:nvPr/>
        </p:nvSpPr>
        <p:spPr>
          <a:xfrm>
            <a:off x="248817" y="254945"/>
            <a:ext cx="6167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Rounded MT Bold" panose="020F0704030504030204" pitchFamily="34" charset="0"/>
              </a:rPr>
              <a:t>Christian Worship</a:t>
            </a:r>
            <a:endParaRPr lang="en-US" sz="5400" b="1" cap="none" spc="0" dirty="0">
              <a:ln w="12700" cmpd="sng">
                <a:solidFill>
                  <a:srgbClr val="FF0000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3BD4EB-C915-4ECD-BB5B-DDFD920EF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076" y="4581127"/>
            <a:ext cx="6226995" cy="21801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9AB5A7-FD81-4B78-9263-B7653BCAF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844" y="230131"/>
            <a:ext cx="1897883" cy="111818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E3AB8A-143D-42D7-A729-A01BAE7F427C}"/>
              </a:ext>
            </a:extLst>
          </p:cNvPr>
          <p:cNvSpPr/>
          <p:nvPr/>
        </p:nvSpPr>
        <p:spPr>
          <a:xfrm>
            <a:off x="2623020" y="4375063"/>
            <a:ext cx="94206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dirty="0">
                <a:hlinkClick r:id="rId4"/>
              </a:rPr>
              <a:t>https://create.kahoot.it/details/christian-beliefs-and-practices-1/d916ffaf-a33f-43b8-9998-49b71ecaf24d</a:t>
            </a:r>
            <a:r>
              <a:rPr lang="en-GB" sz="1400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328B8C-A4A2-4202-9E4C-CD8D2092D4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7992" y="2797644"/>
            <a:ext cx="2525666" cy="1586874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266E3E7-7657-4C4A-8AD3-AA0D894E2302}"/>
              </a:ext>
            </a:extLst>
          </p:cNvPr>
          <p:cNvSpPr txBox="1">
            <a:spLocks/>
          </p:cNvSpPr>
          <p:nvPr/>
        </p:nvSpPr>
        <p:spPr bwMode="auto">
          <a:xfrm>
            <a:off x="248817" y="1705496"/>
            <a:ext cx="10382099" cy="150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6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7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7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7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7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3000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Characteristics and importance of worship.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en-US" sz="3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Note down 1 characteristic of liturgical worship and 2 reasons why liturgical worship is important. </a:t>
            </a:r>
          </a:p>
          <a:p>
            <a:pPr eaLnBrk="1" hangingPunct="1">
              <a:buFontTx/>
              <a:buNone/>
            </a:pPr>
            <a:endParaRPr lang="en-GB" altLang="en-US" sz="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en-US" sz="3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Do the same for non-liturgical/informal worship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en-GB" altLang="en-US" sz="3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sz="3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sz="3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D1AB254-C07E-455C-AEF6-457F36CCA93A}"/>
              </a:ext>
            </a:extLst>
          </p:cNvPr>
          <p:cNvSpPr txBox="1">
            <a:spLocks/>
          </p:cNvSpPr>
          <p:nvPr/>
        </p:nvSpPr>
        <p:spPr bwMode="auto">
          <a:xfrm>
            <a:off x="190244" y="4191194"/>
            <a:ext cx="4392000" cy="62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6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7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7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7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7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3000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…and finally… - Quiz!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en-GB" altLang="en-US" sz="3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sz="3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sz="3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03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utoUpdateAnimBg="0"/>
      <p:bldP spid="8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 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rth tone presentation (widescreen).potx" id="{0B5E8F0C-1569-45B5-8ADA-CBBDCE8A31F7}" vid="{BAFE7D81-C21B-4995-AEF0-26102EF6BDA1}"/>
    </a:ext>
  </a:extLst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Earth tone presentation (widescreen)</Template>
  <TotalTime>9028</TotalTime>
  <Words>291</Words>
  <Application>Microsoft Office PowerPoint</Application>
  <PresentationFormat>Custom</PresentationFormat>
  <Paragraphs>45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Rounded MT Bold</vt:lpstr>
      <vt:lpstr>Candara</vt:lpstr>
      <vt:lpstr>Corbel</vt:lpstr>
      <vt:lpstr>Wingdings</vt:lpstr>
      <vt:lpstr>Earthtones 16x9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butle</dc:creator>
  <cp:lastModifiedBy>W Butler</cp:lastModifiedBy>
  <cp:revision>19</cp:revision>
  <cp:lastPrinted>2018-01-08T10:06:53Z</cp:lastPrinted>
  <dcterms:created xsi:type="dcterms:W3CDTF">2017-12-26T18:42:48Z</dcterms:created>
  <dcterms:modified xsi:type="dcterms:W3CDTF">2018-01-08T10:07:21Z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