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CB5AA-A8E2-4E3E-995B-01CBEB72E573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A9F60-55BE-4084-938B-4718DCF16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243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jpeg"/><Relationship Id="rId7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FA3E6D-2AB3-4DFE-A962-F935934BD80F}"/>
              </a:ext>
            </a:extLst>
          </p:cNvPr>
          <p:cNvSpPr/>
          <p:nvPr/>
        </p:nvSpPr>
        <p:spPr>
          <a:xfrm>
            <a:off x="526825" y="439431"/>
            <a:ext cx="7010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350">
                  <a:solidFill>
                    <a:schemeClr val="tx1"/>
                  </a:solidFill>
                  <a:prstDash val="solid"/>
                </a:ln>
                <a:gradFill>
                  <a:gsLst>
                    <a:gs pos="23000">
                      <a:schemeClr val="accent1">
                        <a:lumMod val="5000"/>
                        <a:lumOff val="95000"/>
                      </a:schemeClr>
                    </a:gs>
                    <a:gs pos="48000">
                      <a:schemeClr val="accent1">
                        <a:lumMod val="45000"/>
                        <a:lumOff val="5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73000">
                      <a:schemeClr val="tx1"/>
                    </a:gs>
                  </a:gsLst>
                  <a:lin ang="5400000" scaled="1"/>
                </a:gradFill>
                <a:effectLst/>
                <a:latin typeface="Papyrus" panose="03070502060502030205" pitchFamily="66" charset="0"/>
              </a:rPr>
              <a:t>Buddhist Beliefs 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FAAC89BD-B419-4B32-BA10-20A33B05C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881" y="1747720"/>
            <a:ext cx="7926646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u="sng" dirty="0">
                <a:latin typeface="Arial Rounded MT Bold" panose="020F0704030504030204" pitchFamily="34" charset="0"/>
                <a:cs typeface="Lucida Sans Unicode" panose="020B0602030504020204" pitchFamily="34" charset="0"/>
              </a:rPr>
              <a:t>Focus.</a:t>
            </a:r>
          </a:p>
          <a:p>
            <a:pPr eaLnBrk="1" hangingPunct="1"/>
            <a:endParaRPr lang="en-GB" altLang="en-US" sz="700" u="sng" dirty="0"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endParaRPr lang="en-GB" altLang="en-US" sz="200" dirty="0"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3000" dirty="0">
                <a:latin typeface="Arial Rounded MT Bold" panose="020F0704030504030204" pitchFamily="34" charset="0"/>
                <a:cs typeface="Lucida Sans Unicode" panose="020B0602030504020204" pitchFamily="34" charset="0"/>
              </a:rPr>
              <a:t>What do we need to know about Buddhist beliefs?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6BB17C65-42CF-44E6-8499-E5C848E02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881" y="4334854"/>
            <a:ext cx="8278337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u="sng" dirty="0">
                <a:latin typeface="Arial Rounded MT Bold" panose="020F0704030504030204" pitchFamily="34" charset="0"/>
                <a:cs typeface="Lucida Sans Unicode" panose="020B0602030504020204" pitchFamily="34" charset="0"/>
              </a:rPr>
              <a:t>To begin...</a:t>
            </a:r>
          </a:p>
          <a:p>
            <a:pPr eaLnBrk="1" hangingPunct="1"/>
            <a:endParaRPr lang="en-GB" altLang="en-US" sz="100" dirty="0"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endParaRPr lang="en-GB" altLang="en-US" sz="700" dirty="0"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3000" dirty="0">
                <a:latin typeface="Arial Rounded MT Bold" panose="020F0704030504030204" pitchFamily="34" charset="0"/>
                <a:cs typeface="Lucida Sans Unicode" panose="020B0602030504020204" pitchFamily="34" charset="0"/>
              </a:rPr>
              <a:t>Complete the sheet on Buddha’s life.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8AA518-ADBD-4450-A561-2E6EBE130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584" y="2970144"/>
            <a:ext cx="3539573" cy="38613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5709D1-DD48-47FA-96D9-D2EFAC0FFD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82370" y="221914"/>
            <a:ext cx="15240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0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6" name="Picture 1" descr="http://4.bp.blogspot.com/_j75NSBYQkSc/TIzf16guIkI/AAAAAAAAAGY/gd68vr7x4q0/s1600/01.jpg">
            <a:extLst>
              <a:ext uri="{FF2B5EF4-FFF2-40B4-BE49-F238E27FC236}">
                <a16:creationId xmlns:a16="http://schemas.microsoft.com/office/drawing/2014/main" id="{38746CEA-6F9C-4697-86E7-B330D6AC9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>
            <a:fillRect/>
          </a:stretch>
        </p:blipFill>
        <p:spPr bwMode="auto">
          <a:xfrm>
            <a:off x="1065466" y="127606"/>
            <a:ext cx="3469434" cy="192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" descr="http://2.bp.blogspot.com/_j75NSBYQkSc/TIzfntrNLGI/AAAAAAAAAGQ/aFl0AQAqg3U/s1600/02.jpg">
            <a:extLst>
              <a:ext uri="{FF2B5EF4-FFF2-40B4-BE49-F238E27FC236}">
                <a16:creationId xmlns:a16="http://schemas.microsoft.com/office/drawing/2014/main" id="{3E1B13F2-A82A-4927-A06A-99167ACB5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t="1970" r="5499" b="2778"/>
          <a:stretch/>
        </p:blipFill>
        <p:spPr bwMode="auto">
          <a:xfrm>
            <a:off x="4402380" y="2990139"/>
            <a:ext cx="3153540" cy="22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3C47E8D-E5A9-49EF-B16F-554C8966C59A}"/>
              </a:ext>
            </a:extLst>
          </p:cNvPr>
          <p:cNvSpPr/>
          <p:nvPr/>
        </p:nvSpPr>
        <p:spPr>
          <a:xfrm>
            <a:off x="4741310" y="212262"/>
            <a:ext cx="2971456" cy="1737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5AACE62A-8E7F-4A35-A105-AFC009DF6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728" y="209888"/>
            <a:ext cx="3145297" cy="174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FEFEFE"/>
                </a:solidFill>
                <a:effectLst/>
                <a:latin typeface="Copperplate Gothic Bold" panose="020E0705020206020404" pitchFamily="34" charset="0"/>
                <a:ea typeface="Times New Roman" panose="02020603050405020304" pitchFamily="18" charset="0"/>
              </a:rPr>
              <a:t>The Life of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FEFEFE"/>
                </a:solidFill>
                <a:effectLst/>
                <a:latin typeface="Copperplate Gothic Bold" panose="020E0705020206020404" pitchFamily="34" charset="0"/>
                <a:ea typeface="Times New Roman" panose="02020603050405020304" pitchFamily="18" charset="0"/>
              </a:rPr>
              <a:t>Siddhartha Gautama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FEFEFE"/>
                </a:solidFill>
                <a:effectLst/>
                <a:latin typeface="Copperplate Gothic Bold" panose="020E0705020206020404" pitchFamily="34" charset="0"/>
                <a:ea typeface="Times New Roman" panose="02020603050405020304" pitchFamily="18" charset="0"/>
              </a:rPr>
              <a:t>The  Buddha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90CE2240-A891-4EB1-BFC4-A2571E764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26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8BBC15FB-3920-4E86-816B-B88116269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409" y="2079615"/>
            <a:ext cx="3949148" cy="74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rgbClr val="FEFEFE"/>
                </a:solidFill>
                <a:latin typeface="Arial Rounded MT Bold" panose="020F0704030504030204" pitchFamily="34" charset="0"/>
              </a:rPr>
              <a:t>Siddhartha was born a Prince about 2,500 years ago.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0379AE11-B9F9-4C88-9461-75CF37D7B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227" y="5204040"/>
            <a:ext cx="2968486" cy="12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rgbClr val="FEFEFE"/>
                </a:solidFill>
                <a:latin typeface="Arial Rounded MT Bold" panose="020F0704030504030204" pitchFamily="34" charset="0"/>
              </a:rPr>
              <a:t>He lived a very rich lifestyle, wanting for nothing. All evidence of suffering was kept away from him.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42" name="Text Box 10">
            <a:extLst>
              <a:ext uri="{FF2B5EF4-FFF2-40B4-BE49-F238E27FC236}">
                <a16:creationId xmlns:a16="http://schemas.microsoft.com/office/drawing/2014/main" id="{D6F04C10-3542-44E4-9D1D-392244F59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025" y="5209147"/>
            <a:ext cx="3686007" cy="166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rgbClr val="FEFEFE"/>
                </a:solidFill>
                <a:latin typeface="Arial Rounded MT Bold" panose="020F0704030504030204" pitchFamily="34" charset="0"/>
              </a:rPr>
              <a:t>However he became curious and he took a trip outside the palace and saw suffering for the first time. Old age, sickness &amp; death.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65E395-BBEE-406D-8D77-3B3A9C406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6340" y="101102"/>
            <a:ext cx="3236159" cy="1947666"/>
          </a:xfrm>
          <a:prstGeom prst="rect">
            <a:avLst/>
          </a:prstGeom>
        </p:spPr>
      </p:pic>
      <p:sp>
        <p:nvSpPr>
          <p:cNvPr id="47" name="Text Box 10">
            <a:extLst>
              <a:ext uri="{FF2B5EF4-FFF2-40B4-BE49-F238E27FC236}">
                <a16:creationId xmlns:a16="http://schemas.microsoft.com/office/drawing/2014/main" id="{A287DA27-F486-4B10-8B3D-9F80F4503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713" y="1978702"/>
            <a:ext cx="3977554" cy="74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rgbClr val="FEFEFE"/>
                </a:solidFill>
                <a:latin typeface="Arial Rounded MT Bold" panose="020F0704030504030204" pitchFamily="34" charset="0"/>
              </a:rPr>
              <a:t>It is said that when he was born, he walked and lotus flowers grew in his footsteps.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30BC46-AA65-40B5-BE52-D6EA4BA5D9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59" t="4180" r="35" b="29757"/>
          <a:stretch/>
        </p:blipFill>
        <p:spPr>
          <a:xfrm>
            <a:off x="1096639" y="2983254"/>
            <a:ext cx="3189943" cy="2219266"/>
          </a:xfrm>
          <a:prstGeom prst="rect">
            <a:avLst/>
          </a:prstGeom>
        </p:spPr>
      </p:pic>
      <p:sp>
        <p:nvSpPr>
          <p:cNvPr id="50" name="Text Box 10">
            <a:extLst>
              <a:ext uri="{FF2B5EF4-FFF2-40B4-BE49-F238E27FC236}">
                <a16:creationId xmlns:a16="http://schemas.microsoft.com/office/drawing/2014/main" id="{01417433-3C45-4477-ADF5-799446DBE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639" y="5230544"/>
            <a:ext cx="3229699" cy="140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rgbClr val="FEFEFE"/>
                </a:solidFill>
                <a:latin typeface="Arial Rounded MT Bold" panose="020F0704030504030204" pitchFamily="34" charset="0"/>
              </a:rPr>
              <a:t>A prophecy was made that Siddhartha would become a Holy man or         a king.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71CBDB7-5557-403C-AF33-53E58472D05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4928" y="2037048"/>
            <a:ext cx="820913" cy="8106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0C3FEA-EA6A-43CE-8A51-856F717FA59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4245" t="3205" r="504" b="56832"/>
          <a:stretch/>
        </p:blipFill>
        <p:spPr>
          <a:xfrm>
            <a:off x="7709036" y="4121346"/>
            <a:ext cx="1804285" cy="10878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6F163A8-28FE-41AD-B2D3-B25920DB630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593" r="51574" b="1695"/>
          <a:stretch/>
        </p:blipFill>
        <p:spPr>
          <a:xfrm>
            <a:off x="7709037" y="3025021"/>
            <a:ext cx="1804285" cy="115132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AAB9FCB-A758-46AE-BF93-2186EE485FB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4166" t="58256"/>
          <a:stretch/>
        </p:blipFill>
        <p:spPr>
          <a:xfrm>
            <a:off x="9513320" y="4121346"/>
            <a:ext cx="1794521" cy="106753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4F975A2-19E0-4C47-9C06-269742667A0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8" t="1502" r="51754" b="52720"/>
          <a:stretch/>
        </p:blipFill>
        <p:spPr>
          <a:xfrm>
            <a:off x="9513322" y="3016659"/>
            <a:ext cx="1794520" cy="115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Picture 4" descr="http://2.bp.blogspot.com/_j75NSBYQkSc/TIzfUW7yOcI/AAAAAAAAAGA/4s8627rCi7I/s1600/04.jpg">
            <a:extLst>
              <a:ext uri="{FF2B5EF4-FFF2-40B4-BE49-F238E27FC236}">
                <a16:creationId xmlns:a16="http://schemas.microsoft.com/office/drawing/2014/main" id="{0A5EFBF8-38DB-4207-B03E-434003D03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310" b="7996"/>
          <a:stretch/>
        </p:blipFill>
        <p:spPr bwMode="auto">
          <a:xfrm>
            <a:off x="1099930" y="130380"/>
            <a:ext cx="3236991" cy="206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5" descr="http://1.bp.blogspot.com/_j75NSBYQkSc/TIzfLA8akII/AAAAAAAAAF4/V4h75XhMKdI/s1600/05.jpg">
            <a:extLst>
              <a:ext uri="{FF2B5EF4-FFF2-40B4-BE49-F238E27FC236}">
                <a16:creationId xmlns:a16="http://schemas.microsoft.com/office/drawing/2014/main" id="{FDE46D63-6EFD-4684-BA02-ADB1EEAB9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 r="9243" b="16307"/>
          <a:stretch/>
        </p:blipFill>
        <p:spPr bwMode="auto">
          <a:xfrm>
            <a:off x="8046353" y="130379"/>
            <a:ext cx="3189214" cy="206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6" descr="http://4.bp.blogspot.com/_j75NSBYQkSc/TIze3zlSFmI/AAAAAAAAAFw/3RbBViGAgik/s1600/06.jpg">
            <a:extLst>
              <a:ext uri="{FF2B5EF4-FFF2-40B4-BE49-F238E27FC236}">
                <a16:creationId xmlns:a16="http://schemas.microsoft.com/office/drawing/2014/main" id="{B1076FEC-032D-45E7-B4FE-4C50C3D29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7"/>
          <a:stretch>
            <a:fillRect/>
          </a:stretch>
        </p:blipFill>
        <p:spPr bwMode="auto">
          <a:xfrm>
            <a:off x="1169711" y="3525078"/>
            <a:ext cx="3230563" cy="184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7" descr="http://4.bp.blogspot.com/_j75NSBYQkSc/TIzexv_roTI/AAAAAAAAAFo/8qE_TQ_WZZY/s1600/07.jpg">
            <a:extLst>
              <a:ext uri="{FF2B5EF4-FFF2-40B4-BE49-F238E27FC236}">
                <a16:creationId xmlns:a16="http://schemas.microsoft.com/office/drawing/2014/main" id="{291DBA48-595E-473D-ADF7-4CEE141C8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5" b="3172"/>
          <a:stretch>
            <a:fillRect/>
          </a:stretch>
        </p:blipFill>
        <p:spPr bwMode="auto">
          <a:xfrm>
            <a:off x="4632603" y="3525078"/>
            <a:ext cx="3197225" cy="184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8" descr="http://4.bp.blogspot.com/_j75NSBYQkSc/TIzb1t_brZI/AAAAAAAAADo/ac8SR4YcCnk/s1600/23.jpg">
            <a:extLst>
              <a:ext uri="{FF2B5EF4-FFF2-40B4-BE49-F238E27FC236}">
                <a16:creationId xmlns:a16="http://schemas.microsoft.com/office/drawing/2014/main" id="{428FDCC2-4C66-4D1D-97A5-A50981D19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3636"/>
          <a:stretch>
            <a:fillRect/>
          </a:stretch>
        </p:blipFill>
        <p:spPr bwMode="auto">
          <a:xfrm>
            <a:off x="8079065" y="3525078"/>
            <a:ext cx="3143250" cy="186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9">
            <a:extLst>
              <a:ext uri="{FF2B5EF4-FFF2-40B4-BE49-F238E27FC236}">
                <a16:creationId xmlns:a16="http://schemas.microsoft.com/office/drawing/2014/main" id="{90CE2240-A891-4EB1-BFC4-A2571E764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26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3" name="Text Box 10">
            <a:extLst>
              <a:ext uri="{FF2B5EF4-FFF2-40B4-BE49-F238E27FC236}">
                <a16:creationId xmlns:a16="http://schemas.microsoft.com/office/drawing/2014/main" id="{38AD541F-DBD9-41E6-9BC8-4A2D3ADA9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11" y="2193822"/>
            <a:ext cx="3314463" cy="123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rgbClr val="FEFEFE"/>
                </a:solidFill>
                <a:latin typeface="Arial Rounded MT Bold" panose="020F0704030504030204" pitchFamily="34" charset="0"/>
              </a:rPr>
              <a:t>He left the palace to search for the end to suffering.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44" name="Text Box 10">
            <a:extLst>
              <a:ext uri="{FF2B5EF4-FFF2-40B4-BE49-F238E27FC236}">
                <a16:creationId xmlns:a16="http://schemas.microsoft.com/office/drawing/2014/main" id="{1E073376-3034-4382-8087-BBC86C526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446" y="2167318"/>
            <a:ext cx="3395081" cy="109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rgbClr val="FEFEFE"/>
                </a:solidFill>
                <a:latin typeface="Arial Rounded MT Bold" panose="020F0704030504030204" pitchFamily="34" charset="0"/>
              </a:rPr>
              <a:t>Siddhartha gave up all his riches and even gave up most food. However this just made him ill.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18" name="Picture 3" descr="http://3.bp.blogspot.com/_j75NSBYQkSc/TIzfcWkDMSI/AAAAAAAAAGI/LR1cUboQ3vA/s1600/03.jpg">
            <a:extLst>
              <a:ext uri="{FF2B5EF4-FFF2-40B4-BE49-F238E27FC236}">
                <a16:creationId xmlns:a16="http://schemas.microsoft.com/office/drawing/2014/main" id="{DED57DDF-42B9-4D1E-90CD-EE8A8487C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" t="6830" b="3371"/>
          <a:stretch/>
        </p:blipFill>
        <p:spPr bwMode="auto">
          <a:xfrm>
            <a:off x="4500083" y="130380"/>
            <a:ext cx="3380202" cy="206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0">
            <a:extLst>
              <a:ext uri="{FF2B5EF4-FFF2-40B4-BE49-F238E27FC236}">
                <a16:creationId xmlns:a16="http://schemas.microsoft.com/office/drawing/2014/main" id="{3A59C620-5CAC-4833-B8C1-E25FCF014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082" y="2167318"/>
            <a:ext cx="3480011" cy="123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rgbClr val="FEFEFE"/>
                </a:solidFill>
                <a:latin typeface="Arial Rounded MT Bold" panose="020F0704030504030204" pitchFamily="34" charset="0"/>
              </a:rPr>
              <a:t>He came across a holy man who, along with others were looking for the meaning of life.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F11481BF-E937-4F0A-A43D-62B6A4227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174" y="5391074"/>
            <a:ext cx="3458434" cy="128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EFEFE"/>
                </a:solidFill>
                <a:effectLst/>
                <a:latin typeface="Arial Rounded MT Bold" panose="020F0704030504030204" pitchFamily="34" charset="0"/>
              </a:rPr>
              <a:t>He began eating again and sat under a Bodhi tree and meditated until, eventually he gained enlightenment.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A94CB732-565D-4C2A-9DE8-9F0172A3B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098" y="5366718"/>
            <a:ext cx="3328129" cy="128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EFEFE"/>
                </a:solidFill>
                <a:effectLst/>
                <a:latin typeface="Arial Rounded MT Bold" panose="020F0704030504030204" pitchFamily="34" charset="0"/>
              </a:rPr>
              <a:t>He began teaching what he had discovered during his enlightenment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AD2A707D-4F20-42A5-AA79-D0B836138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196" y="5391074"/>
            <a:ext cx="3328129" cy="128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EFEFE"/>
                </a:solidFill>
                <a:effectLst/>
                <a:latin typeface="Arial Rounded MT Bold" panose="020F0704030504030204" pitchFamily="34" charset="0"/>
              </a:rPr>
              <a:t>He began teaching what he had discovered during his enlightenment.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844DA6-F68F-4793-8BB3-90F3A7451CC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16" y="5817704"/>
            <a:ext cx="872296" cy="86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03ECBC-3B67-45E5-93CB-E5645F0EE6DC}"/>
              </a:ext>
            </a:extLst>
          </p:cNvPr>
          <p:cNvSpPr/>
          <p:nvPr/>
        </p:nvSpPr>
        <p:spPr>
          <a:xfrm>
            <a:off x="500321" y="348297"/>
            <a:ext cx="7010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350">
                  <a:solidFill>
                    <a:schemeClr val="tx1"/>
                  </a:solidFill>
                  <a:prstDash val="solid"/>
                </a:ln>
                <a:gradFill>
                  <a:gsLst>
                    <a:gs pos="23000">
                      <a:schemeClr val="accent1">
                        <a:lumMod val="5000"/>
                        <a:lumOff val="95000"/>
                      </a:schemeClr>
                    </a:gs>
                    <a:gs pos="48000">
                      <a:schemeClr val="accent1">
                        <a:lumMod val="45000"/>
                        <a:lumOff val="5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73000">
                      <a:schemeClr val="tx1"/>
                    </a:gs>
                  </a:gsLst>
                  <a:lin ang="5400000" scaled="1"/>
                </a:gradFill>
                <a:effectLst/>
                <a:latin typeface="Papyrus" panose="03070502060502030205" pitchFamily="66" charset="0"/>
              </a:rPr>
              <a:t>Buddhist Beliefs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6516E-44D0-4EAC-BDCF-4F64107D29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82370" y="221914"/>
            <a:ext cx="1174836" cy="1160151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2BA81754-2E17-4830-83FD-10B65CB9F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873" y="1737429"/>
            <a:ext cx="10251484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u="sng" dirty="0">
                <a:latin typeface="Arial Rounded MT Bold" panose="020F0704030504030204" pitchFamily="34" charset="0"/>
                <a:cs typeface="Lucida Sans Unicode" panose="020B0602030504020204" pitchFamily="34" charset="0"/>
              </a:rPr>
              <a:t>Exam questions...</a:t>
            </a:r>
          </a:p>
          <a:p>
            <a:pPr eaLnBrk="1" hangingPunct="1"/>
            <a:endParaRPr lang="en-GB" altLang="en-US" sz="100" dirty="0"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endParaRPr lang="en-GB" altLang="en-US" sz="700" dirty="0"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3000" dirty="0">
                <a:latin typeface="Arial Rounded MT Bold" panose="020F0704030504030204" pitchFamily="34" charset="0"/>
                <a:cs typeface="Lucida Sans Unicode" panose="020B0602030504020204" pitchFamily="34" charset="0"/>
              </a:rPr>
              <a:t>1. Give two ways in which Siddhartha lived a life of  </a:t>
            </a:r>
          </a:p>
          <a:p>
            <a:pPr eaLnBrk="1" hangingPunct="1"/>
            <a:r>
              <a:rPr lang="en-GB" altLang="en-US" sz="3000" dirty="0">
                <a:latin typeface="Arial Rounded MT Bold" panose="020F0704030504030204" pitchFamily="34" charset="0"/>
                <a:cs typeface="Lucida Sans Unicode" panose="020B0602030504020204" pitchFamily="34" charset="0"/>
              </a:rPr>
              <a:t>     luxury.</a:t>
            </a:r>
          </a:p>
          <a:p>
            <a:pPr eaLnBrk="1" hangingPunct="1"/>
            <a:endParaRPr lang="en-GB" altLang="en-US" sz="1200" dirty="0"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3000" dirty="0">
                <a:latin typeface="Arial Rounded MT Bold" panose="020F0704030504030204" pitchFamily="34" charset="0"/>
                <a:cs typeface="Lucida Sans Unicode" panose="020B0602030504020204" pitchFamily="34" charset="0"/>
              </a:rPr>
              <a:t>2. Give two reasons why Buddha rejected his life of </a:t>
            </a:r>
          </a:p>
          <a:p>
            <a:pPr eaLnBrk="1" hangingPunct="1"/>
            <a:r>
              <a:rPr lang="en-GB" altLang="en-US" sz="3000" dirty="0">
                <a:latin typeface="Arial Rounded MT Bold" panose="020F0704030504030204" pitchFamily="34" charset="0"/>
                <a:cs typeface="Lucida Sans Unicode" panose="020B0602030504020204" pitchFamily="34" charset="0"/>
              </a:rPr>
              <a:t>     wealth.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EF32A0-1B3B-442E-898D-E41628C35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843" y="4068417"/>
            <a:ext cx="1888102" cy="268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323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0EB98E-798E-4B59-BD13-ED23CBF9F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290" y="3524908"/>
            <a:ext cx="2658793" cy="31422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9A11A5-856E-4C49-9771-02D60F402EC3}"/>
              </a:ext>
            </a:extLst>
          </p:cNvPr>
          <p:cNvSpPr/>
          <p:nvPr/>
        </p:nvSpPr>
        <p:spPr>
          <a:xfrm>
            <a:off x="1046922" y="229029"/>
            <a:ext cx="113041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ln w="6350">
                  <a:solidFill>
                    <a:schemeClr val="tx1"/>
                  </a:solidFill>
                  <a:prstDash val="solid"/>
                </a:ln>
                <a:gradFill>
                  <a:gsLst>
                    <a:gs pos="23000">
                      <a:schemeClr val="accent1">
                        <a:lumMod val="5000"/>
                        <a:lumOff val="95000"/>
                      </a:schemeClr>
                    </a:gs>
                    <a:gs pos="48000">
                      <a:schemeClr val="accent1">
                        <a:lumMod val="45000"/>
                        <a:lumOff val="5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73000">
                      <a:schemeClr val="tx1"/>
                    </a:gs>
                  </a:gsLst>
                  <a:lin ang="5400000" scaled="1"/>
                </a:gradFill>
                <a:effectLst/>
                <a:latin typeface="Papyrus" panose="03070502060502030205" pitchFamily="66" charset="0"/>
              </a:rPr>
              <a:t>Buddhist Beliefs – </a:t>
            </a:r>
          </a:p>
          <a:p>
            <a:r>
              <a:rPr lang="en-US" sz="4400" b="1" dirty="0">
                <a:ln w="6350">
                  <a:solidFill>
                    <a:schemeClr val="tx1"/>
                  </a:solidFill>
                  <a:prstDash val="solid"/>
                </a:ln>
                <a:gradFill>
                  <a:gsLst>
                    <a:gs pos="23000">
                      <a:schemeClr val="accent1">
                        <a:lumMod val="5000"/>
                        <a:lumOff val="95000"/>
                      </a:schemeClr>
                    </a:gs>
                    <a:gs pos="48000">
                      <a:schemeClr val="accent1">
                        <a:lumMod val="45000"/>
                        <a:lumOff val="5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73000">
                      <a:schemeClr val="tx1"/>
                    </a:gs>
                  </a:gsLst>
                  <a:lin ang="5400000" scaled="1"/>
                </a:gradFill>
                <a:effectLst/>
                <a:latin typeface="Papyrus" panose="03070502060502030205" pitchFamily="66" charset="0"/>
              </a:rPr>
              <a:t>                     the Enlightenment 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B6ACD222-9ADC-47D5-9218-ECD1E8FF2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922" y="1997471"/>
            <a:ext cx="8011866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u="sng" dirty="0">
                <a:latin typeface="Arial Rounded MT Bold" panose="020F0704030504030204" pitchFamily="34" charset="0"/>
                <a:cs typeface="Lucida Sans Unicode" panose="020B0602030504020204" pitchFamily="34" charset="0"/>
              </a:rPr>
              <a:t>Exam questions...</a:t>
            </a:r>
          </a:p>
          <a:p>
            <a:pPr eaLnBrk="1" hangingPunct="1"/>
            <a:endParaRPr lang="en-GB" altLang="en-US" sz="100" dirty="0"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endParaRPr lang="en-GB" altLang="en-US" sz="500" dirty="0"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endParaRPr lang="en-GB" altLang="en-US" sz="500" dirty="0"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2800" dirty="0">
                <a:latin typeface="Arial Rounded MT Bold" panose="020F0704030504030204" pitchFamily="34" charset="0"/>
                <a:cs typeface="Lucida Sans Unicode" panose="020B0602030504020204" pitchFamily="34" charset="0"/>
              </a:rPr>
              <a:t>Explain two reasons why stories of Buddha’s birth suggest there was something special about him.</a:t>
            </a:r>
          </a:p>
          <a:p>
            <a:pPr eaLnBrk="1" hangingPunct="1"/>
            <a:endParaRPr lang="en-GB" altLang="en-US" sz="1000" dirty="0"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2800" dirty="0">
                <a:latin typeface="Arial Rounded MT Bold" panose="020F0704030504030204" pitchFamily="34" charset="0"/>
                <a:cs typeface="Lucida Sans Unicode" panose="020B0602030504020204" pitchFamily="34" charset="0"/>
              </a:rPr>
              <a:t>2. Explain two reasons why the Four Sights </a:t>
            </a:r>
          </a:p>
          <a:p>
            <a:pPr eaLnBrk="1" hangingPunct="1"/>
            <a:r>
              <a:rPr lang="en-GB" altLang="en-US" sz="2800" dirty="0">
                <a:latin typeface="Arial Rounded MT Bold" panose="020F0704030504030204" pitchFamily="34" charset="0"/>
                <a:cs typeface="Lucida Sans Unicode" panose="020B0602030504020204" pitchFamily="34" charset="0"/>
              </a:rPr>
              <a:t>      led to Buddha’s enlightenment. </a:t>
            </a:r>
          </a:p>
          <a:p>
            <a:pPr eaLnBrk="1" hangingPunct="1"/>
            <a:endParaRPr lang="en-GB" altLang="en-US" sz="2800" dirty="0"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DCAA12-EE53-4E96-8277-1D97DE625F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82370" y="221914"/>
            <a:ext cx="15240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8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03ECBC-3B67-45E5-93CB-E5645F0EE6DC}"/>
              </a:ext>
            </a:extLst>
          </p:cNvPr>
          <p:cNvSpPr/>
          <p:nvPr/>
        </p:nvSpPr>
        <p:spPr>
          <a:xfrm>
            <a:off x="500321" y="348297"/>
            <a:ext cx="7010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350">
                  <a:solidFill>
                    <a:schemeClr val="tx1"/>
                  </a:solidFill>
                  <a:prstDash val="solid"/>
                </a:ln>
                <a:gradFill>
                  <a:gsLst>
                    <a:gs pos="23000">
                      <a:schemeClr val="accent1">
                        <a:lumMod val="5000"/>
                        <a:lumOff val="95000"/>
                      </a:schemeClr>
                    </a:gs>
                    <a:gs pos="48000">
                      <a:schemeClr val="accent1">
                        <a:lumMod val="45000"/>
                        <a:lumOff val="55000"/>
                      </a:schemeClr>
                    </a:gs>
                    <a:gs pos="56000">
                      <a:schemeClr val="accent1">
                        <a:lumMod val="45000"/>
                        <a:lumOff val="55000"/>
                      </a:schemeClr>
                    </a:gs>
                    <a:gs pos="73000">
                      <a:schemeClr val="tx1"/>
                    </a:gs>
                  </a:gsLst>
                  <a:lin ang="5400000" scaled="1"/>
                </a:gradFill>
                <a:effectLst/>
                <a:latin typeface="Papyrus" panose="03070502060502030205" pitchFamily="66" charset="0"/>
              </a:rPr>
              <a:t>Buddhist Beliefs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6516E-44D0-4EAC-BDCF-4F64107D29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82370" y="221914"/>
            <a:ext cx="1174836" cy="1160151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2BA81754-2E17-4830-83FD-10B65CB9F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873" y="1737429"/>
            <a:ext cx="10132214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u="sng" dirty="0">
                <a:latin typeface="Arial Rounded MT Bold" panose="020F0704030504030204" pitchFamily="34" charset="0"/>
                <a:cs typeface="Lucida Sans Unicode" panose="020B0602030504020204" pitchFamily="34" charset="0"/>
              </a:rPr>
              <a:t>Things to do...</a:t>
            </a:r>
            <a:r>
              <a:rPr lang="en-GB" altLang="en-US" sz="3000" dirty="0">
                <a:latin typeface="Arial Rounded MT Bold" panose="020F0704030504030204" pitchFamily="34" charset="0"/>
                <a:cs typeface="Lucida Sans Unicode" panose="020B0602030504020204" pitchFamily="34" charset="0"/>
              </a:rPr>
              <a:t>  Complete the sheet on Buddha’s    </a:t>
            </a:r>
          </a:p>
          <a:p>
            <a:pPr eaLnBrk="1" hangingPunct="1"/>
            <a:r>
              <a:rPr lang="en-GB" altLang="en-US" sz="3000" dirty="0">
                <a:latin typeface="Arial Rounded MT Bold" panose="020F0704030504030204" pitchFamily="34" charset="0"/>
                <a:cs typeface="Lucida Sans Unicode" panose="020B0602030504020204" pitchFamily="34" charset="0"/>
              </a:rPr>
              <a:t>                              enlightenment.</a:t>
            </a:r>
          </a:p>
          <a:p>
            <a:pPr eaLnBrk="1" hangingPunct="1"/>
            <a:endParaRPr lang="en-GB" altLang="en-US" sz="1600" u="sng" dirty="0"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GB" altLang="en-US" sz="3000" u="sng" dirty="0">
                <a:latin typeface="Arial Rounded MT Bold" panose="020F0704030504030204" pitchFamily="34" charset="0"/>
                <a:cs typeface="Lucida Sans Unicode" panose="020B0602030504020204" pitchFamily="34" charset="0"/>
              </a:rPr>
              <a:t>Exam Questions…</a:t>
            </a:r>
          </a:p>
          <a:p>
            <a:pPr eaLnBrk="1" hangingPunct="1"/>
            <a:endParaRPr lang="en-GB" altLang="en-US" sz="100" dirty="0"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eaLnBrk="1" hangingPunct="1"/>
            <a:endParaRPr lang="en-GB" altLang="en-US" sz="700" dirty="0"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3000" dirty="0">
                <a:latin typeface="Arial Rounded MT Bold" panose="020F0704030504030204" pitchFamily="34" charset="0"/>
                <a:cs typeface="Lucida Sans Unicode" panose="020B0602030504020204" pitchFamily="34" charset="0"/>
              </a:rPr>
              <a:t>Explain two reasons why Buddha’s enlightenment is important for Buddhists today. </a:t>
            </a:r>
          </a:p>
          <a:p>
            <a:pPr marL="228600" indent="-228600" eaLnBrk="1" hangingPunct="1">
              <a:buAutoNum type="arabicPeriod"/>
            </a:pPr>
            <a:endParaRPr lang="en-GB" altLang="en-US" sz="1200" dirty="0">
              <a:latin typeface="Arial Rounded MT Bold" panose="020F0704030504030204" pitchFamily="34" charset="0"/>
              <a:cs typeface="Lucida Sans Unicode" panose="020B0602030504020204" pitchFamily="34" charset="0"/>
            </a:endParaRPr>
          </a:p>
          <a:p>
            <a:pPr marL="514350" indent="-514350" eaLnBrk="1" hangingPunct="1">
              <a:buAutoNum type="arabicPeriod" startAt="2"/>
            </a:pPr>
            <a:r>
              <a:rPr lang="en-GB" altLang="en-US" sz="3000" dirty="0">
                <a:latin typeface="Arial Rounded MT Bold" panose="020F0704030504030204" pitchFamily="34" charset="0"/>
                <a:cs typeface="Lucida Sans Unicode" panose="020B0602030504020204" pitchFamily="34" charset="0"/>
              </a:rPr>
              <a:t>Explain two teachings about the causes of </a:t>
            </a:r>
          </a:p>
          <a:p>
            <a:pPr eaLnBrk="1" hangingPunct="1"/>
            <a:r>
              <a:rPr lang="en-GB" altLang="en-US" sz="3000" dirty="0">
                <a:latin typeface="Arial Rounded MT Bold" panose="020F0704030504030204" pitchFamily="34" charset="0"/>
                <a:cs typeface="Lucida Sans Unicode" panose="020B0602030504020204" pitchFamily="34" charset="0"/>
              </a:rPr>
              <a:t>      suffering. </a:t>
            </a:r>
            <a:r>
              <a:rPr lang="en-GB" altLang="en-US" sz="2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(In this question, refer to two causes of </a:t>
            </a:r>
          </a:p>
          <a:p>
            <a:pPr eaLnBrk="1" hangingPunct="1"/>
            <a:r>
              <a:rPr lang="en-GB" altLang="en-US" sz="2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      suffering e.g. hatred and greed, and explain why, </a:t>
            </a:r>
          </a:p>
          <a:p>
            <a:pPr eaLnBrk="1" hangingPunct="1"/>
            <a:r>
              <a:rPr lang="en-GB" altLang="en-US" sz="2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cs typeface="Lucida Sans Unicode" panose="020B0602030504020204" pitchFamily="34" charset="0"/>
              </a:rPr>
              <a:t>      with examples these may cause suffering).</a:t>
            </a:r>
          </a:p>
        </p:txBody>
      </p:sp>
    </p:spTree>
    <p:extLst>
      <p:ext uri="{BB962C8B-B14F-4D97-AF65-F5344CB8AC3E}">
        <p14:creationId xmlns:p14="http://schemas.microsoft.com/office/powerpoint/2010/main" val="133037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4521</TotalTime>
  <Words>357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Arial Rounded MT Bold</vt:lpstr>
      <vt:lpstr>Calibri</vt:lpstr>
      <vt:lpstr>Copperplate Gothic Bold</vt:lpstr>
      <vt:lpstr>Lucida Sans Unicode</vt:lpstr>
      <vt:lpstr>MS Shell Dlg 2</vt:lpstr>
      <vt:lpstr>Papyrus</vt:lpstr>
      <vt:lpstr>Times New Roman</vt:lpstr>
      <vt:lpstr>Wingdings</vt:lpstr>
      <vt:lpstr>Wingdings 3</vt:lpstr>
      <vt:lpstr>Madison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butle</dc:creator>
  <cp:lastModifiedBy>W Butler</cp:lastModifiedBy>
  <cp:revision>30</cp:revision>
  <cp:lastPrinted>2018-03-05T09:30:54Z</cp:lastPrinted>
  <dcterms:created xsi:type="dcterms:W3CDTF">2018-03-01T10:19:20Z</dcterms:created>
  <dcterms:modified xsi:type="dcterms:W3CDTF">2018-03-05T09:32:01Z</dcterms:modified>
</cp:coreProperties>
</file>